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4"/>
  </p:notesMasterIdLst>
  <p:sldIdLst>
    <p:sldId id="256" r:id="rId2"/>
    <p:sldId id="258" r:id="rId3"/>
    <p:sldId id="257" r:id="rId4"/>
    <p:sldId id="259" r:id="rId5"/>
    <p:sldId id="260" r:id="rId6"/>
    <p:sldId id="261" r:id="rId7"/>
    <p:sldId id="265" r:id="rId8"/>
    <p:sldId id="729" r:id="rId9"/>
    <p:sldId id="679" r:id="rId10"/>
    <p:sldId id="577" r:id="rId11"/>
    <p:sldId id="511" r:id="rId12"/>
    <p:sldId id="607" r:id="rId13"/>
    <p:sldId id="602" r:id="rId14"/>
    <p:sldId id="682" r:id="rId15"/>
    <p:sldId id="683" r:id="rId16"/>
    <p:sldId id="681" r:id="rId17"/>
    <p:sldId id="825" r:id="rId18"/>
    <p:sldId id="733" r:id="rId19"/>
    <p:sldId id="723" r:id="rId20"/>
    <p:sldId id="687" r:id="rId21"/>
    <p:sldId id="686" r:id="rId22"/>
    <p:sldId id="730" r:id="rId23"/>
    <p:sldId id="688" r:id="rId24"/>
    <p:sldId id="703" r:id="rId25"/>
    <p:sldId id="680" r:id="rId26"/>
    <p:sldId id="693" r:id="rId27"/>
    <p:sldId id="718" r:id="rId28"/>
    <p:sldId id="724" r:id="rId29"/>
    <p:sldId id="694" r:id="rId30"/>
    <p:sldId id="695" r:id="rId31"/>
    <p:sldId id="696" r:id="rId32"/>
    <p:sldId id="699" r:id="rId33"/>
    <p:sldId id="725" r:id="rId34"/>
    <p:sldId id="726" r:id="rId35"/>
    <p:sldId id="701" r:id="rId36"/>
    <p:sldId id="690" r:id="rId37"/>
    <p:sldId id="736" r:id="rId38"/>
    <p:sldId id="705" r:id="rId39"/>
    <p:sldId id="823" r:id="rId40"/>
    <p:sldId id="692" r:id="rId41"/>
    <p:sldId id="706" r:id="rId42"/>
    <p:sldId id="707" r:id="rId43"/>
    <p:sldId id="727" r:id="rId44"/>
    <p:sldId id="824" r:id="rId45"/>
    <p:sldId id="709" r:id="rId46"/>
    <p:sldId id="717" r:id="rId47"/>
    <p:sldId id="734" r:id="rId48"/>
    <p:sldId id="737" r:id="rId49"/>
    <p:sldId id="739" r:id="rId50"/>
    <p:sldId id="788" r:id="rId51"/>
    <p:sldId id="741" r:id="rId52"/>
    <p:sldId id="872" r:id="rId53"/>
    <p:sldId id="721" r:id="rId54"/>
    <p:sldId id="749" r:id="rId55"/>
    <p:sldId id="752" r:id="rId56"/>
    <p:sldId id="753" r:id="rId57"/>
    <p:sldId id="319" r:id="rId58"/>
    <p:sldId id="493" r:id="rId59"/>
    <p:sldId id="853" r:id="rId60"/>
    <p:sldId id="775" r:id="rId61"/>
    <p:sldId id="867" r:id="rId62"/>
    <p:sldId id="871" r:id="rId63"/>
    <p:sldId id="846" r:id="rId64"/>
    <p:sldId id="852" r:id="rId65"/>
    <p:sldId id="881" r:id="rId66"/>
    <p:sldId id="880" r:id="rId67"/>
    <p:sldId id="876" r:id="rId68"/>
    <p:sldId id="877" r:id="rId69"/>
    <p:sldId id="772" r:id="rId70"/>
    <p:sldId id="857" r:id="rId71"/>
    <p:sldId id="884" r:id="rId72"/>
    <p:sldId id="267" r:id="rId73"/>
    <p:sldId id="883" r:id="rId74"/>
    <p:sldId id="848" r:id="rId75"/>
    <p:sldId id="268" r:id="rId76"/>
    <p:sldId id="851" r:id="rId77"/>
    <p:sldId id="273" r:id="rId78"/>
    <p:sldId id="849" r:id="rId79"/>
    <p:sldId id="861" r:id="rId80"/>
    <p:sldId id="885" r:id="rId81"/>
    <p:sldId id="722" r:id="rId82"/>
    <p:sldId id="886" r:id="rId8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p:restoredLeft sz="8856" autoAdjust="0"/>
    <p:restoredTop sz="82524" autoAdjust="0"/>
  </p:normalViewPr>
  <p:slideViewPr>
    <p:cSldViewPr snapToGrid="0">
      <p:cViewPr>
        <p:scale>
          <a:sx n="75" d="100"/>
          <a:sy n="75" d="100"/>
        </p:scale>
        <p:origin x="-30" y="3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notesMaster" Target="notesMasters/notesMaster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30F3C75-EAED-4B11-AE88-3CFF9F1A1DAD}" type="doc">
      <dgm:prSet loTypeId="urn:microsoft.com/office/officeart/2005/8/layout/arrow2" loCatId="process" qsTypeId="urn:microsoft.com/office/officeart/2005/8/quickstyle/simple1" qsCatId="simple" csTypeId="urn:microsoft.com/office/officeart/2005/8/colors/accent1_2" csCatId="accent1" phldr="1"/>
      <dgm:spPr/>
    </dgm:pt>
    <dgm:pt modelId="{3ACC9FB9-B03D-48B5-878A-4401FFE0641F}">
      <dgm:prSet phldrT="[Text]" custT="1"/>
      <dgm:spPr/>
      <dgm:t>
        <a:bodyPr/>
        <a:lstStyle/>
        <a:p>
          <a:r>
            <a:rPr lang="en-US" sz="1800" b="1" dirty="0">
              <a:solidFill>
                <a:srgbClr val="C00000"/>
              </a:solidFill>
            </a:rPr>
            <a:t>Biomedical Big Data</a:t>
          </a:r>
        </a:p>
      </dgm:t>
    </dgm:pt>
    <dgm:pt modelId="{B2703EF3-460F-4DF0-A630-5479B319FFF4}" type="sibTrans" cxnId="{92AC4F5D-EC6F-4048-9A46-900F41D33C54}">
      <dgm:prSet/>
      <dgm:spPr/>
      <dgm:t>
        <a:bodyPr/>
        <a:lstStyle/>
        <a:p>
          <a:endParaRPr lang="en-US"/>
        </a:p>
      </dgm:t>
    </dgm:pt>
    <dgm:pt modelId="{FB7E40F1-6134-429F-B5AA-D449421C6EA8}" type="parTrans" cxnId="{92AC4F5D-EC6F-4048-9A46-900F41D33C54}">
      <dgm:prSet/>
      <dgm:spPr/>
      <dgm:t>
        <a:bodyPr/>
        <a:lstStyle/>
        <a:p>
          <a:endParaRPr lang="en-US"/>
        </a:p>
      </dgm:t>
    </dgm:pt>
    <dgm:pt modelId="{849082AF-6876-46DC-99B7-71AC24739578}" type="pres">
      <dgm:prSet presAssocID="{030F3C75-EAED-4B11-AE88-3CFF9F1A1DAD}" presName="arrowDiagram" presStyleCnt="0">
        <dgm:presLayoutVars>
          <dgm:chMax val="5"/>
          <dgm:dir/>
          <dgm:resizeHandles val="exact"/>
        </dgm:presLayoutVars>
      </dgm:prSet>
      <dgm:spPr/>
    </dgm:pt>
    <dgm:pt modelId="{B6D679BA-745C-4B62-88C3-991AD8C04ED7}" type="pres">
      <dgm:prSet presAssocID="{030F3C75-EAED-4B11-AE88-3CFF9F1A1DAD}" presName="arrow" presStyleLbl="bgShp" presStyleIdx="0" presStyleCnt="1" custLinFactNeighborX="-936" custLinFactNeighborY="-14454"/>
      <dgm:spPr>
        <a:solidFill>
          <a:srgbClr val="C00000">
            <a:alpha val="25000"/>
          </a:srgbClr>
        </a:solidFill>
      </dgm:spPr>
    </dgm:pt>
    <dgm:pt modelId="{C7C0A19E-A66C-4B00-A021-D9F045A07303}" type="pres">
      <dgm:prSet presAssocID="{030F3C75-EAED-4B11-AE88-3CFF9F1A1DAD}" presName="arrowDiagram1" presStyleCnt="0">
        <dgm:presLayoutVars>
          <dgm:bulletEnabled val="1"/>
        </dgm:presLayoutVars>
      </dgm:prSet>
      <dgm:spPr/>
    </dgm:pt>
    <dgm:pt modelId="{C9EA5CCC-795D-4F20-8E25-EF7A127F935A}" type="pres">
      <dgm:prSet presAssocID="{3ACC9FB9-B03D-48B5-878A-4401FFE0641F}" presName="bullet1" presStyleLbl="node1" presStyleIdx="0" presStyleCnt="1"/>
      <dgm:spPr>
        <a:noFill/>
        <a:ln>
          <a:noFill/>
        </a:ln>
      </dgm:spPr>
    </dgm:pt>
    <dgm:pt modelId="{F4D421F6-D504-4528-8030-923F1CF4BF51}" type="pres">
      <dgm:prSet presAssocID="{3ACC9FB9-B03D-48B5-878A-4401FFE0641F}" presName="textBox1" presStyleLbl="revTx" presStyleIdx="0" presStyleCnt="1" custScaleX="200000" custLinFactNeighborX="80462" custLinFactNeighborY="-92942">
        <dgm:presLayoutVars>
          <dgm:bulletEnabled val="1"/>
        </dgm:presLayoutVars>
      </dgm:prSet>
      <dgm:spPr/>
    </dgm:pt>
  </dgm:ptLst>
  <dgm:cxnLst>
    <dgm:cxn modelId="{92AC4F5D-EC6F-4048-9A46-900F41D33C54}" srcId="{030F3C75-EAED-4B11-AE88-3CFF9F1A1DAD}" destId="{3ACC9FB9-B03D-48B5-878A-4401FFE0641F}" srcOrd="0" destOrd="0" parTransId="{FB7E40F1-6134-429F-B5AA-D449421C6EA8}" sibTransId="{B2703EF3-460F-4DF0-A630-5479B319FFF4}"/>
    <dgm:cxn modelId="{99AD1495-8F00-4504-AD7A-B072483DC840}" type="presOf" srcId="{030F3C75-EAED-4B11-AE88-3CFF9F1A1DAD}" destId="{849082AF-6876-46DC-99B7-71AC24739578}" srcOrd="0" destOrd="0" presId="urn:microsoft.com/office/officeart/2005/8/layout/arrow2"/>
    <dgm:cxn modelId="{0491DDED-684E-4552-A5E8-117E18D3D091}" type="presOf" srcId="{3ACC9FB9-B03D-48B5-878A-4401FFE0641F}" destId="{F4D421F6-D504-4528-8030-923F1CF4BF51}" srcOrd="0" destOrd="0" presId="urn:microsoft.com/office/officeart/2005/8/layout/arrow2"/>
    <dgm:cxn modelId="{23F8797F-A7B2-4535-AA93-0D686D71B14C}" type="presParOf" srcId="{849082AF-6876-46DC-99B7-71AC24739578}" destId="{B6D679BA-745C-4B62-88C3-991AD8C04ED7}" srcOrd="0" destOrd="0" presId="urn:microsoft.com/office/officeart/2005/8/layout/arrow2"/>
    <dgm:cxn modelId="{6C9D854C-E0E8-4A22-932C-D6E5EE787B7B}" type="presParOf" srcId="{849082AF-6876-46DC-99B7-71AC24739578}" destId="{C7C0A19E-A66C-4B00-A021-D9F045A07303}" srcOrd="1" destOrd="0" presId="urn:microsoft.com/office/officeart/2005/8/layout/arrow2"/>
    <dgm:cxn modelId="{07AA720A-5020-4245-93F2-EC66169C4BE5}" type="presParOf" srcId="{C7C0A19E-A66C-4B00-A021-D9F045A07303}" destId="{C9EA5CCC-795D-4F20-8E25-EF7A127F935A}" srcOrd="0" destOrd="0" presId="urn:microsoft.com/office/officeart/2005/8/layout/arrow2"/>
    <dgm:cxn modelId="{7798021C-2367-49D3-B4D6-568A106C058E}" type="presParOf" srcId="{C7C0A19E-A66C-4B00-A021-D9F045A07303}" destId="{F4D421F6-D504-4528-8030-923F1CF4BF51}" srcOrd="1" destOrd="0" presId="urn:microsoft.com/office/officeart/2005/8/layout/arrow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82F3516-FB50-4D6A-B1B2-D63AF20CC620}" type="doc">
      <dgm:prSet loTypeId="urn:microsoft.com/office/officeart/2005/8/layout/radial5" loCatId="cycle" qsTypeId="urn:microsoft.com/office/officeart/2005/8/quickstyle/simple1" qsCatId="simple" csTypeId="urn:microsoft.com/office/officeart/2005/8/colors/accent2_2" csCatId="accent2" phldr="1"/>
      <dgm:spPr/>
      <dgm:t>
        <a:bodyPr/>
        <a:lstStyle/>
        <a:p>
          <a:endParaRPr lang="en-US"/>
        </a:p>
      </dgm:t>
    </dgm:pt>
    <dgm:pt modelId="{BA0CCB11-B82B-4E7D-A88D-77FC6960E4F8}">
      <dgm:prSet phldrT="[Text]"/>
      <dgm:spPr>
        <a:solidFill>
          <a:srgbClr val="C00000"/>
        </a:solidFill>
      </dgm:spPr>
      <dgm:t>
        <a:bodyPr/>
        <a:lstStyle/>
        <a:p>
          <a:r>
            <a:rPr lang="en-US" dirty="0"/>
            <a:t>N=500</a:t>
          </a:r>
        </a:p>
      </dgm:t>
    </dgm:pt>
    <dgm:pt modelId="{DA0B1B5D-599E-4265-A310-61B7A0B7C2EF}" type="parTrans" cxnId="{4731AE3D-8E0F-4CDB-AB20-483B35A5C6E9}">
      <dgm:prSet/>
      <dgm:spPr/>
      <dgm:t>
        <a:bodyPr/>
        <a:lstStyle/>
        <a:p>
          <a:endParaRPr lang="en-US"/>
        </a:p>
      </dgm:t>
    </dgm:pt>
    <dgm:pt modelId="{EAFC90F9-DC35-43BB-BA9F-032C60222BEC}" type="sibTrans" cxnId="{4731AE3D-8E0F-4CDB-AB20-483B35A5C6E9}">
      <dgm:prSet/>
      <dgm:spPr/>
      <dgm:t>
        <a:bodyPr/>
        <a:lstStyle/>
        <a:p>
          <a:endParaRPr lang="en-US"/>
        </a:p>
      </dgm:t>
    </dgm:pt>
    <dgm:pt modelId="{BAA15218-EACF-462D-A61A-12E38963AD82}">
      <dgm:prSet phldrT="[Text]"/>
      <dgm:spPr>
        <a:solidFill>
          <a:srgbClr val="CC0000"/>
        </a:solidFill>
      </dgm:spPr>
      <dgm:t>
        <a:bodyPr/>
        <a:lstStyle/>
        <a:p>
          <a:r>
            <a:rPr lang="en-US" b="1" dirty="0"/>
            <a:t>Whole blood </a:t>
          </a:r>
          <a:r>
            <a:rPr lang="en-US" b="1" dirty="0" err="1"/>
            <a:t>transcriptomics</a:t>
          </a:r>
          <a:endParaRPr lang="en-US" b="1" dirty="0"/>
        </a:p>
      </dgm:t>
    </dgm:pt>
    <dgm:pt modelId="{C96C47C2-8EBD-4716-BE1A-70DD8E4663E0}" type="parTrans" cxnId="{0CCF70C1-92DA-4291-A748-3A099FFCCA14}">
      <dgm:prSet/>
      <dgm:spPr/>
      <dgm:t>
        <a:bodyPr/>
        <a:lstStyle/>
        <a:p>
          <a:endParaRPr lang="en-US"/>
        </a:p>
      </dgm:t>
    </dgm:pt>
    <dgm:pt modelId="{0F2751B3-0235-4412-8482-479571D93692}" type="sibTrans" cxnId="{0CCF70C1-92DA-4291-A748-3A099FFCCA14}">
      <dgm:prSet/>
      <dgm:spPr/>
      <dgm:t>
        <a:bodyPr/>
        <a:lstStyle/>
        <a:p>
          <a:endParaRPr lang="en-US"/>
        </a:p>
      </dgm:t>
    </dgm:pt>
    <dgm:pt modelId="{25EDFFF6-9F43-4228-A3F7-ECF38CCC2AB2}">
      <dgm:prSet phldrT="[Text]"/>
      <dgm:spPr>
        <a:solidFill>
          <a:srgbClr val="CC0000"/>
        </a:solidFill>
      </dgm:spPr>
      <dgm:t>
        <a:bodyPr/>
        <a:lstStyle/>
        <a:p>
          <a:r>
            <a:rPr lang="en-US" b="1" dirty="0"/>
            <a:t>Whole blood </a:t>
          </a:r>
          <a:r>
            <a:rPr lang="en-US" b="1" dirty="0" err="1"/>
            <a:t>miRnomics</a:t>
          </a:r>
          <a:endParaRPr lang="en-US" b="1" dirty="0"/>
        </a:p>
      </dgm:t>
    </dgm:pt>
    <dgm:pt modelId="{4C7CE35D-046C-471B-9669-825F16D0133E}" type="parTrans" cxnId="{32A29B4F-D060-49F0-B01D-6845C1B20BF7}">
      <dgm:prSet/>
      <dgm:spPr/>
      <dgm:t>
        <a:bodyPr/>
        <a:lstStyle/>
        <a:p>
          <a:endParaRPr lang="en-US"/>
        </a:p>
      </dgm:t>
    </dgm:pt>
    <dgm:pt modelId="{72F3CEAC-6C0F-4AF5-8916-962E67CBBF1F}" type="sibTrans" cxnId="{32A29B4F-D060-49F0-B01D-6845C1B20BF7}">
      <dgm:prSet/>
      <dgm:spPr/>
      <dgm:t>
        <a:bodyPr/>
        <a:lstStyle/>
        <a:p>
          <a:endParaRPr lang="en-US"/>
        </a:p>
      </dgm:t>
    </dgm:pt>
    <dgm:pt modelId="{5EFE3DB5-29DE-43C9-854C-DB34EE767606}">
      <dgm:prSet phldrT="[Text]"/>
      <dgm:spPr>
        <a:solidFill>
          <a:srgbClr val="C00000"/>
        </a:solidFill>
      </dgm:spPr>
      <dgm:t>
        <a:bodyPr/>
        <a:lstStyle/>
        <a:p>
          <a:r>
            <a:rPr lang="en-US" b="1" dirty="0"/>
            <a:t>Whole blood </a:t>
          </a:r>
          <a:r>
            <a:rPr lang="en-US" b="1" dirty="0" err="1"/>
            <a:t>methylomics</a:t>
          </a:r>
          <a:r>
            <a:rPr lang="en-US" b="1" dirty="0"/>
            <a:t> </a:t>
          </a:r>
        </a:p>
      </dgm:t>
    </dgm:pt>
    <dgm:pt modelId="{F068F79E-986C-427D-A113-6C666731E40F}" type="parTrans" cxnId="{FE0F7952-F054-437C-A966-1E252A528E0F}">
      <dgm:prSet/>
      <dgm:spPr/>
      <dgm:t>
        <a:bodyPr/>
        <a:lstStyle/>
        <a:p>
          <a:endParaRPr lang="en-US"/>
        </a:p>
      </dgm:t>
    </dgm:pt>
    <dgm:pt modelId="{4E4F9DD2-0F2A-4116-A22B-B9B9965AFE43}" type="sibTrans" cxnId="{FE0F7952-F054-437C-A966-1E252A528E0F}">
      <dgm:prSet/>
      <dgm:spPr/>
      <dgm:t>
        <a:bodyPr/>
        <a:lstStyle/>
        <a:p>
          <a:endParaRPr lang="en-US"/>
        </a:p>
      </dgm:t>
    </dgm:pt>
    <dgm:pt modelId="{52F10867-CD25-4F79-8027-8BB20CA88CF7}">
      <dgm:prSet phldrT="[Text]"/>
      <dgm:spPr>
        <a:solidFill>
          <a:srgbClr val="CC0000"/>
        </a:solidFill>
      </dgm:spPr>
      <dgm:t>
        <a:bodyPr/>
        <a:lstStyle/>
        <a:p>
          <a:r>
            <a:rPr lang="en-US" b="1" dirty="0"/>
            <a:t>Plasma Proteomics</a:t>
          </a:r>
        </a:p>
      </dgm:t>
    </dgm:pt>
    <dgm:pt modelId="{F6F0A0B0-E1BC-4207-B18A-6F5986D53711}" type="parTrans" cxnId="{8B49DBA4-D512-4D1D-BAD1-64050BB44493}">
      <dgm:prSet/>
      <dgm:spPr/>
      <dgm:t>
        <a:bodyPr/>
        <a:lstStyle/>
        <a:p>
          <a:endParaRPr lang="en-US"/>
        </a:p>
      </dgm:t>
    </dgm:pt>
    <dgm:pt modelId="{AB48CB3B-6A7C-4844-9433-F8E1D81574C1}" type="sibTrans" cxnId="{8B49DBA4-D512-4D1D-BAD1-64050BB44493}">
      <dgm:prSet/>
      <dgm:spPr/>
      <dgm:t>
        <a:bodyPr/>
        <a:lstStyle/>
        <a:p>
          <a:endParaRPr lang="en-US"/>
        </a:p>
      </dgm:t>
    </dgm:pt>
    <dgm:pt modelId="{5EE0FF18-DFF5-4CD1-A946-1BC0D9553F4C}">
      <dgm:prSet phldrT="[Text]"/>
      <dgm:spPr>
        <a:solidFill>
          <a:srgbClr val="CC0000"/>
        </a:solidFill>
      </dgm:spPr>
      <dgm:t>
        <a:bodyPr/>
        <a:lstStyle/>
        <a:p>
          <a:r>
            <a:rPr lang="en-US" b="1" dirty="0"/>
            <a:t>Metabolomics</a:t>
          </a:r>
        </a:p>
      </dgm:t>
    </dgm:pt>
    <dgm:pt modelId="{4CE1F61A-3DEB-448D-8A89-1BA06E5507C9}" type="parTrans" cxnId="{373BFB6B-5AB4-4C5E-B2D9-C1E53124F00C}">
      <dgm:prSet/>
      <dgm:spPr/>
      <dgm:t>
        <a:bodyPr/>
        <a:lstStyle/>
        <a:p>
          <a:endParaRPr lang="en-US"/>
        </a:p>
      </dgm:t>
    </dgm:pt>
    <dgm:pt modelId="{3332CC0E-362E-4413-AA6E-F7C5AE891002}" type="sibTrans" cxnId="{373BFB6B-5AB4-4C5E-B2D9-C1E53124F00C}">
      <dgm:prSet/>
      <dgm:spPr/>
      <dgm:t>
        <a:bodyPr/>
        <a:lstStyle/>
        <a:p>
          <a:endParaRPr lang="en-US"/>
        </a:p>
      </dgm:t>
    </dgm:pt>
    <dgm:pt modelId="{69D16416-DE35-4853-B7F0-B7C1478737C5}">
      <dgm:prSet phldrT="[Text]"/>
      <dgm:spPr>
        <a:solidFill>
          <a:srgbClr val="CC0000"/>
        </a:solidFill>
      </dgm:spPr>
      <dgm:t>
        <a:bodyPr/>
        <a:lstStyle/>
        <a:p>
          <a:r>
            <a:rPr lang="en-US" b="1" dirty="0"/>
            <a:t>WGS (~200)</a:t>
          </a:r>
        </a:p>
      </dgm:t>
    </dgm:pt>
    <dgm:pt modelId="{99B02DF2-B144-4987-87A0-67C41ECA8872}" type="parTrans" cxnId="{04FAA815-0F7B-4D4F-BEEF-4658371E85C1}">
      <dgm:prSet/>
      <dgm:spPr/>
      <dgm:t>
        <a:bodyPr/>
        <a:lstStyle/>
        <a:p>
          <a:endParaRPr lang="en-US"/>
        </a:p>
      </dgm:t>
    </dgm:pt>
    <dgm:pt modelId="{F8B14978-92AC-4D6A-BCCC-23D1775F71F6}" type="sibTrans" cxnId="{04FAA815-0F7B-4D4F-BEEF-4658371E85C1}">
      <dgm:prSet/>
      <dgm:spPr/>
      <dgm:t>
        <a:bodyPr/>
        <a:lstStyle/>
        <a:p>
          <a:endParaRPr lang="en-US"/>
        </a:p>
      </dgm:t>
    </dgm:pt>
    <dgm:pt modelId="{BCF0C7EB-C8F5-4463-84F0-15E47C6C1BCA}">
      <dgm:prSet phldrT="[Text]"/>
      <dgm:spPr>
        <a:solidFill>
          <a:schemeClr val="accent5">
            <a:lumMod val="60000"/>
            <a:lumOff val="40000"/>
          </a:schemeClr>
        </a:solidFill>
      </dgm:spPr>
      <dgm:t>
        <a:bodyPr/>
        <a:lstStyle/>
        <a:p>
          <a:r>
            <a:rPr lang="en-US" b="1" dirty="0"/>
            <a:t>SNP arrays (whole cohort) </a:t>
          </a:r>
        </a:p>
      </dgm:t>
    </dgm:pt>
    <dgm:pt modelId="{A23BDCA4-0DD3-4361-B753-AEF83A777217}" type="parTrans" cxnId="{043D9D53-6258-42C8-93BC-A97E32448AE9}">
      <dgm:prSet/>
      <dgm:spPr/>
      <dgm:t>
        <a:bodyPr/>
        <a:lstStyle/>
        <a:p>
          <a:endParaRPr lang="en-US"/>
        </a:p>
      </dgm:t>
    </dgm:pt>
    <dgm:pt modelId="{9CFF95D5-E0D1-417A-800C-88E61DD04737}" type="sibTrans" cxnId="{043D9D53-6258-42C8-93BC-A97E32448AE9}">
      <dgm:prSet/>
      <dgm:spPr/>
      <dgm:t>
        <a:bodyPr/>
        <a:lstStyle/>
        <a:p>
          <a:endParaRPr lang="en-US"/>
        </a:p>
      </dgm:t>
    </dgm:pt>
    <dgm:pt modelId="{53A2D121-400B-4B8B-B6DA-3A9C8029600D}">
      <dgm:prSet phldrT="[Text]"/>
      <dgm:spPr>
        <a:solidFill>
          <a:schemeClr val="accent5">
            <a:lumMod val="60000"/>
            <a:lumOff val="40000"/>
          </a:schemeClr>
        </a:solidFill>
      </dgm:spPr>
      <dgm:t>
        <a:bodyPr/>
        <a:lstStyle/>
        <a:p>
          <a:r>
            <a:rPr lang="en-US" b="1" dirty="0"/>
            <a:t>Ultra-deep sequencing for CH (n=3000)</a:t>
          </a:r>
        </a:p>
      </dgm:t>
    </dgm:pt>
    <dgm:pt modelId="{C767E419-42BC-4943-BE60-464E71AB579E}" type="parTrans" cxnId="{E70C8FAD-CE0D-470F-ADCD-A0F9538E4FA1}">
      <dgm:prSet/>
      <dgm:spPr/>
      <dgm:t>
        <a:bodyPr/>
        <a:lstStyle/>
        <a:p>
          <a:endParaRPr lang="en-US"/>
        </a:p>
      </dgm:t>
    </dgm:pt>
    <dgm:pt modelId="{E890E64A-7237-494E-8BF2-CBDC003A731E}" type="sibTrans" cxnId="{E70C8FAD-CE0D-470F-ADCD-A0F9538E4FA1}">
      <dgm:prSet/>
      <dgm:spPr/>
      <dgm:t>
        <a:bodyPr/>
        <a:lstStyle/>
        <a:p>
          <a:endParaRPr lang="en-US"/>
        </a:p>
      </dgm:t>
    </dgm:pt>
    <dgm:pt modelId="{BBDC15D2-8894-4D41-AA4E-9E96CBE4C10D}">
      <dgm:prSet phldrT="[Text]"/>
      <dgm:spPr>
        <a:solidFill>
          <a:schemeClr val="accent5">
            <a:lumMod val="60000"/>
            <a:lumOff val="40000"/>
          </a:schemeClr>
        </a:solidFill>
      </dgm:spPr>
      <dgm:t>
        <a:bodyPr/>
        <a:lstStyle/>
        <a:p>
          <a:r>
            <a:rPr lang="en-US" b="1" dirty="0" err="1"/>
            <a:t>scRNA</a:t>
          </a:r>
          <a:r>
            <a:rPr lang="en-US" b="1" dirty="0"/>
            <a:t>-Seq (n=50)</a:t>
          </a:r>
        </a:p>
      </dgm:t>
    </dgm:pt>
    <dgm:pt modelId="{9E27F49B-D6E7-492F-8F24-BD0DDE8B84AB}" type="parTrans" cxnId="{E9021EF6-9901-441F-B915-BDE62530A8AE}">
      <dgm:prSet/>
      <dgm:spPr/>
      <dgm:t>
        <a:bodyPr/>
        <a:lstStyle/>
        <a:p>
          <a:endParaRPr lang="en-US"/>
        </a:p>
      </dgm:t>
    </dgm:pt>
    <dgm:pt modelId="{25BAB6A1-277C-472C-B745-79C533BC7ADD}" type="sibTrans" cxnId="{E9021EF6-9901-441F-B915-BDE62530A8AE}">
      <dgm:prSet/>
      <dgm:spPr/>
      <dgm:t>
        <a:bodyPr/>
        <a:lstStyle/>
        <a:p>
          <a:endParaRPr lang="en-US"/>
        </a:p>
      </dgm:t>
    </dgm:pt>
    <dgm:pt modelId="{A38F70BB-E7EE-4886-BD69-C9FD0F0E32A8}" type="pres">
      <dgm:prSet presAssocID="{582F3516-FB50-4D6A-B1B2-D63AF20CC620}" presName="Name0" presStyleCnt="0">
        <dgm:presLayoutVars>
          <dgm:chMax val="1"/>
          <dgm:dir/>
          <dgm:animLvl val="ctr"/>
          <dgm:resizeHandles val="exact"/>
        </dgm:presLayoutVars>
      </dgm:prSet>
      <dgm:spPr/>
    </dgm:pt>
    <dgm:pt modelId="{BAA62016-5B48-4BDD-B8B7-3578E0E11518}" type="pres">
      <dgm:prSet presAssocID="{BA0CCB11-B82B-4E7D-A88D-77FC6960E4F8}" presName="centerShape" presStyleLbl="node0" presStyleIdx="0" presStyleCnt="1"/>
      <dgm:spPr/>
    </dgm:pt>
    <dgm:pt modelId="{EB902269-36DC-4B5F-A9BA-0B2FBDF2C106}" type="pres">
      <dgm:prSet presAssocID="{C96C47C2-8EBD-4716-BE1A-70DD8E4663E0}" presName="parTrans" presStyleLbl="sibTrans2D1" presStyleIdx="0" presStyleCnt="9"/>
      <dgm:spPr/>
    </dgm:pt>
    <dgm:pt modelId="{33DB8606-6159-4B86-8CA0-58F23C5D875F}" type="pres">
      <dgm:prSet presAssocID="{C96C47C2-8EBD-4716-BE1A-70DD8E4663E0}" presName="connectorText" presStyleLbl="sibTrans2D1" presStyleIdx="0" presStyleCnt="9"/>
      <dgm:spPr/>
    </dgm:pt>
    <dgm:pt modelId="{3A9901F7-CAA7-4CFC-90C1-A4BD6074E7AB}" type="pres">
      <dgm:prSet presAssocID="{BAA15218-EACF-462D-A61A-12E38963AD82}" presName="node" presStyleLbl="node1" presStyleIdx="0" presStyleCnt="9">
        <dgm:presLayoutVars>
          <dgm:bulletEnabled val="1"/>
        </dgm:presLayoutVars>
      </dgm:prSet>
      <dgm:spPr/>
    </dgm:pt>
    <dgm:pt modelId="{29DB0452-E945-4651-8E2C-84898995FF6D}" type="pres">
      <dgm:prSet presAssocID="{4C7CE35D-046C-471B-9669-825F16D0133E}" presName="parTrans" presStyleLbl="sibTrans2D1" presStyleIdx="1" presStyleCnt="9"/>
      <dgm:spPr/>
    </dgm:pt>
    <dgm:pt modelId="{E80906F5-73E8-4F0C-BDC6-3FE1D90D2128}" type="pres">
      <dgm:prSet presAssocID="{4C7CE35D-046C-471B-9669-825F16D0133E}" presName="connectorText" presStyleLbl="sibTrans2D1" presStyleIdx="1" presStyleCnt="9"/>
      <dgm:spPr/>
    </dgm:pt>
    <dgm:pt modelId="{756A834D-D5C6-4068-AA5B-68A6D9B63CC9}" type="pres">
      <dgm:prSet presAssocID="{25EDFFF6-9F43-4228-A3F7-ECF38CCC2AB2}" presName="node" presStyleLbl="node1" presStyleIdx="1" presStyleCnt="9">
        <dgm:presLayoutVars>
          <dgm:bulletEnabled val="1"/>
        </dgm:presLayoutVars>
      </dgm:prSet>
      <dgm:spPr/>
    </dgm:pt>
    <dgm:pt modelId="{A4A8D4CE-7266-45B0-A58C-6E689FA0970F}" type="pres">
      <dgm:prSet presAssocID="{F068F79E-986C-427D-A113-6C666731E40F}" presName="parTrans" presStyleLbl="sibTrans2D1" presStyleIdx="2" presStyleCnt="9"/>
      <dgm:spPr/>
    </dgm:pt>
    <dgm:pt modelId="{CE3B08A0-DAA2-4D87-BD24-D843E60FB8A2}" type="pres">
      <dgm:prSet presAssocID="{F068F79E-986C-427D-A113-6C666731E40F}" presName="connectorText" presStyleLbl="sibTrans2D1" presStyleIdx="2" presStyleCnt="9"/>
      <dgm:spPr/>
    </dgm:pt>
    <dgm:pt modelId="{ADF622DB-65F0-4D23-9EB6-60A76A49FD9B}" type="pres">
      <dgm:prSet presAssocID="{5EFE3DB5-29DE-43C9-854C-DB34EE767606}" presName="node" presStyleLbl="node1" presStyleIdx="2" presStyleCnt="9">
        <dgm:presLayoutVars>
          <dgm:bulletEnabled val="1"/>
        </dgm:presLayoutVars>
      </dgm:prSet>
      <dgm:spPr/>
    </dgm:pt>
    <dgm:pt modelId="{7EC01836-BD53-4CC1-8576-AC737017002A}" type="pres">
      <dgm:prSet presAssocID="{F6F0A0B0-E1BC-4207-B18A-6F5986D53711}" presName="parTrans" presStyleLbl="sibTrans2D1" presStyleIdx="3" presStyleCnt="9"/>
      <dgm:spPr/>
    </dgm:pt>
    <dgm:pt modelId="{7AC0E20D-A8F3-4B28-8B8B-9985E508021E}" type="pres">
      <dgm:prSet presAssocID="{F6F0A0B0-E1BC-4207-B18A-6F5986D53711}" presName="connectorText" presStyleLbl="sibTrans2D1" presStyleIdx="3" presStyleCnt="9"/>
      <dgm:spPr/>
    </dgm:pt>
    <dgm:pt modelId="{BB8E0A30-540C-4F5D-AA5F-23ADBB708691}" type="pres">
      <dgm:prSet presAssocID="{52F10867-CD25-4F79-8027-8BB20CA88CF7}" presName="node" presStyleLbl="node1" presStyleIdx="3" presStyleCnt="9">
        <dgm:presLayoutVars>
          <dgm:bulletEnabled val="1"/>
        </dgm:presLayoutVars>
      </dgm:prSet>
      <dgm:spPr/>
    </dgm:pt>
    <dgm:pt modelId="{F93E9A27-5515-45BC-8703-29D93065A52D}" type="pres">
      <dgm:prSet presAssocID="{4CE1F61A-3DEB-448D-8A89-1BA06E5507C9}" presName="parTrans" presStyleLbl="sibTrans2D1" presStyleIdx="4" presStyleCnt="9"/>
      <dgm:spPr/>
    </dgm:pt>
    <dgm:pt modelId="{278B4549-A5F4-4F50-B7D9-139A5EEE3182}" type="pres">
      <dgm:prSet presAssocID="{4CE1F61A-3DEB-448D-8A89-1BA06E5507C9}" presName="connectorText" presStyleLbl="sibTrans2D1" presStyleIdx="4" presStyleCnt="9"/>
      <dgm:spPr/>
    </dgm:pt>
    <dgm:pt modelId="{831873F7-D6F7-4E86-AD43-77B8FBF65A7B}" type="pres">
      <dgm:prSet presAssocID="{5EE0FF18-DFF5-4CD1-A946-1BC0D9553F4C}" presName="node" presStyleLbl="node1" presStyleIdx="4" presStyleCnt="9">
        <dgm:presLayoutVars>
          <dgm:bulletEnabled val="1"/>
        </dgm:presLayoutVars>
      </dgm:prSet>
      <dgm:spPr/>
    </dgm:pt>
    <dgm:pt modelId="{80E1D4D8-15C6-4D28-B3DA-CCE8B33F1648}" type="pres">
      <dgm:prSet presAssocID="{99B02DF2-B144-4987-87A0-67C41ECA8872}" presName="parTrans" presStyleLbl="sibTrans2D1" presStyleIdx="5" presStyleCnt="9"/>
      <dgm:spPr/>
    </dgm:pt>
    <dgm:pt modelId="{BF1365A0-6D10-4E13-B8FD-20E7FE787FEA}" type="pres">
      <dgm:prSet presAssocID="{99B02DF2-B144-4987-87A0-67C41ECA8872}" presName="connectorText" presStyleLbl="sibTrans2D1" presStyleIdx="5" presStyleCnt="9"/>
      <dgm:spPr/>
    </dgm:pt>
    <dgm:pt modelId="{4A6F114F-68E9-400C-BAC7-7C23BDF68D42}" type="pres">
      <dgm:prSet presAssocID="{69D16416-DE35-4853-B7F0-B7C1478737C5}" presName="node" presStyleLbl="node1" presStyleIdx="5" presStyleCnt="9">
        <dgm:presLayoutVars>
          <dgm:bulletEnabled val="1"/>
        </dgm:presLayoutVars>
      </dgm:prSet>
      <dgm:spPr/>
    </dgm:pt>
    <dgm:pt modelId="{208774C6-C55C-487D-AAD6-FACE194CDFA3}" type="pres">
      <dgm:prSet presAssocID="{A23BDCA4-0DD3-4361-B753-AEF83A777217}" presName="parTrans" presStyleLbl="sibTrans2D1" presStyleIdx="6" presStyleCnt="9"/>
      <dgm:spPr/>
    </dgm:pt>
    <dgm:pt modelId="{49D0DCC9-C57A-4EBC-A23B-433B58D1B577}" type="pres">
      <dgm:prSet presAssocID="{A23BDCA4-0DD3-4361-B753-AEF83A777217}" presName="connectorText" presStyleLbl="sibTrans2D1" presStyleIdx="6" presStyleCnt="9"/>
      <dgm:spPr/>
    </dgm:pt>
    <dgm:pt modelId="{54A026DC-057A-4285-8102-A9A4CDDE604F}" type="pres">
      <dgm:prSet presAssocID="{BCF0C7EB-C8F5-4463-84F0-15E47C6C1BCA}" presName="node" presStyleLbl="node1" presStyleIdx="6" presStyleCnt="9">
        <dgm:presLayoutVars>
          <dgm:bulletEnabled val="1"/>
        </dgm:presLayoutVars>
      </dgm:prSet>
      <dgm:spPr/>
    </dgm:pt>
    <dgm:pt modelId="{70294396-F41F-4A69-92A3-AD7F3359052B}" type="pres">
      <dgm:prSet presAssocID="{C767E419-42BC-4943-BE60-464E71AB579E}" presName="parTrans" presStyleLbl="sibTrans2D1" presStyleIdx="7" presStyleCnt="9"/>
      <dgm:spPr/>
    </dgm:pt>
    <dgm:pt modelId="{488AA257-C73E-48D6-9693-2F16CA7BB78E}" type="pres">
      <dgm:prSet presAssocID="{C767E419-42BC-4943-BE60-464E71AB579E}" presName="connectorText" presStyleLbl="sibTrans2D1" presStyleIdx="7" presStyleCnt="9"/>
      <dgm:spPr/>
    </dgm:pt>
    <dgm:pt modelId="{069AE9A2-2172-4F8A-B3F1-C75CD77484A1}" type="pres">
      <dgm:prSet presAssocID="{53A2D121-400B-4B8B-B6DA-3A9C8029600D}" presName="node" presStyleLbl="node1" presStyleIdx="7" presStyleCnt="9">
        <dgm:presLayoutVars>
          <dgm:bulletEnabled val="1"/>
        </dgm:presLayoutVars>
      </dgm:prSet>
      <dgm:spPr/>
    </dgm:pt>
    <dgm:pt modelId="{88544A28-45B6-498C-AD18-DDB807EF670D}" type="pres">
      <dgm:prSet presAssocID="{9E27F49B-D6E7-492F-8F24-BD0DDE8B84AB}" presName="parTrans" presStyleLbl="sibTrans2D1" presStyleIdx="8" presStyleCnt="9"/>
      <dgm:spPr/>
    </dgm:pt>
    <dgm:pt modelId="{027AF398-93E9-4F29-95C9-E9FADEDFC24D}" type="pres">
      <dgm:prSet presAssocID="{9E27F49B-D6E7-492F-8F24-BD0DDE8B84AB}" presName="connectorText" presStyleLbl="sibTrans2D1" presStyleIdx="8" presStyleCnt="9"/>
      <dgm:spPr/>
    </dgm:pt>
    <dgm:pt modelId="{19F3F7F0-A1DA-4BE3-B4DA-4AA50FF80855}" type="pres">
      <dgm:prSet presAssocID="{BBDC15D2-8894-4D41-AA4E-9E96CBE4C10D}" presName="node" presStyleLbl="node1" presStyleIdx="8" presStyleCnt="9" custRadScaleRad="101658" custRadScaleInc="-10743">
        <dgm:presLayoutVars>
          <dgm:bulletEnabled val="1"/>
        </dgm:presLayoutVars>
      </dgm:prSet>
      <dgm:spPr/>
    </dgm:pt>
  </dgm:ptLst>
  <dgm:cxnLst>
    <dgm:cxn modelId="{E473FF11-34B4-400D-A835-DF30C1545261}" type="presOf" srcId="{4C7CE35D-046C-471B-9669-825F16D0133E}" destId="{E80906F5-73E8-4F0C-BDC6-3FE1D90D2128}" srcOrd="1" destOrd="0" presId="urn:microsoft.com/office/officeart/2005/8/layout/radial5"/>
    <dgm:cxn modelId="{E29B1B14-A32C-47C3-85D9-A06D516888BE}" type="presOf" srcId="{A23BDCA4-0DD3-4361-B753-AEF83A777217}" destId="{49D0DCC9-C57A-4EBC-A23B-433B58D1B577}" srcOrd="1" destOrd="0" presId="urn:microsoft.com/office/officeart/2005/8/layout/radial5"/>
    <dgm:cxn modelId="{04FAA815-0F7B-4D4F-BEEF-4658371E85C1}" srcId="{BA0CCB11-B82B-4E7D-A88D-77FC6960E4F8}" destId="{69D16416-DE35-4853-B7F0-B7C1478737C5}" srcOrd="5" destOrd="0" parTransId="{99B02DF2-B144-4987-87A0-67C41ECA8872}" sibTransId="{F8B14978-92AC-4D6A-BCCC-23D1775F71F6}"/>
    <dgm:cxn modelId="{1DBF4418-0BAA-4E0E-AFD0-263CB0EDCB1C}" type="presOf" srcId="{BAA15218-EACF-462D-A61A-12E38963AD82}" destId="{3A9901F7-CAA7-4CFC-90C1-A4BD6074E7AB}" srcOrd="0" destOrd="0" presId="urn:microsoft.com/office/officeart/2005/8/layout/radial5"/>
    <dgm:cxn modelId="{FF40611D-7F16-4FDF-B8C4-5F641003E155}" type="presOf" srcId="{C96C47C2-8EBD-4716-BE1A-70DD8E4663E0}" destId="{33DB8606-6159-4B86-8CA0-58F23C5D875F}" srcOrd="1" destOrd="0" presId="urn:microsoft.com/office/officeart/2005/8/layout/radial5"/>
    <dgm:cxn modelId="{B996421D-FD58-4E0F-866E-D7CD6B4EF8E2}" type="presOf" srcId="{52F10867-CD25-4F79-8027-8BB20CA88CF7}" destId="{BB8E0A30-540C-4F5D-AA5F-23ADBB708691}" srcOrd="0" destOrd="0" presId="urn:microsoft.com/office/officeart/2005/8/layout/radial5"/>
    <dgm:cxn modelId="{19E66C2C-DEAB-41BE-B69F-15B7BD7F8590}" type="presOf" srcId="{BCF0C7EB-C8F5-4463-84F0-15E47C6C1BCA}" destId="{54A026DC-057A-4285-8102-A9A4CDDE604F}" srcOrd="0" destOrd="0" presId="urn:microsoft.com/office/officeart/2005/8/layout/radial5"/>
    <dgm:cxn modelId="{56F9B232-9B69-46B6-88A1-F493EBA9EE70}" type="presOf" srcId="{5EE0FF18-DFF5-4CD1-A946-1BC0D9553F4C}" destId="{831873F7-D6F7-4E86-AD43-77B8FBF65A7B}" srcOrd="0" destOrd="0" presId="urn:microsoft.com/office/officeart/2005/8/layout/radial5"/>
    <dgm:cxn modelId="{4731AE3D-8E0F-4CDB-AB20-483B35A5C6E9}" srcId="{582F3516-FB50-4D6A-B1B2-D63AF20CC620}" destId="{BA0CCB11-B82B-4E7D-A88D-77FC6960E4F8}" srcOrd="0" destOrd="0" parTransId="{DA0B1B5D-599E-4265-A310-61B7A0B7C2EF}" sibTransId="{EAFC90F9-DC35-43BB-BA9F-032C60222BEC}"/>
    <dgm:cxn modelId="{AE3C6C62-9E1F-4150-8B0C-5A3FDFD1E882}" type="presOf" srcId="{99B02DF2-B144-4987-87A0-67C41ECA8872}" destId="{80E1D4D8-15C6-4D28-B3DA-CCE8B33F1648}" srcOrd="0" destOrd="0" presId="urn:microsoft.com/office/officeart/2005/8/layout/radial5"/>
    <dgm:cxn modelId="{98A73F64-4EE3-4B69-885D-76F69070A660}" type="presOf" srcId="{25EDFFF6-9F43-4228-A3F7-ECF38CCC2AB2}" destId="{756A834D-D5C6-4068-AA5B-68A6D9B63CC9}" srcOrd="0" destOrd="0" presId="urn:microsoft.com/office/officeart/2005/8/layout/radial5"/>
    <dgm:cxn modelId="{A4BD2346-44DF-4B0A-A3A4-58E45E50AF32}" type="presOf" srcId="{C767E419-42BC-4943-BE60-464E71AB579E}" destId="{488AA257-C73E-48D6-9693-2F16CA7BB78E}" srcOrd="1" destOrd="0" presId="urn:microsoft.com/office/officeart/2005/8/layout/radial5"/>
    <dgm:cxn modelId="{9B942847-1DA6-4887-8CEB-72EA7526D1BF}" type="presOf" srcId="{9E27F49B-D6E7-492F-8F24-BD0DDE8B84AB}" destId="{88544A28-45B6-498C-AD18-DDB807EF670D}" srcOrd="0" destOrd="0" presId="urn:microsoft.com/office/officeart/2005/8/layout/radial5"/>
    <dgm:cxn modelId="{C9143147-BE51-465B-AA7C-355E60A2AEB1}" type="presOf" srcId="{5EFE3DB5-29DE-43C9-854C-DB34EE767606}" destId="{ADF622DB-65F0-4D23-9EB6-60A76A49FD9B}" srcOrd="0" destOrd="0" presId="urn:microsoft.com/office/officeart/2005/8/layout/radial5"/>
    <dgm:cxn modelId="{E0042D4B-B451-4728-B14A-14FC52A007E8}" type="presOf" srcId="{9E27F49B-D6E7-492F-8F24-BD0DDE8B84AB}" destId="{027AF398-93E9-4F29-95C9-E9FADEDFC24D}" srcOrd="1" destOrd="0" presId="urn:microsoft.com/office/officeart/2005/8/layout/radial5"/>
    <dgm:cxn modelId="{373BFB6B-5AB4-4C5E-B2D9-C1E53124F00C}" srcId="{BA0CCB11-B82B-4E7D-A88D-77FC6960E4F8}" destId="{5EE0FF18-DFF5-4CD1-A946-1BC0D9553F4C}" srcOrd="4" destOrd="0" parTransId="{4CE1F61A-3DEB-448D-8A89-1BA06E5507C9}" sibTransId="{3332CC0E-362E-4413-AA6E-F7C5AE891002}"/>
    <dgm:cxn modelId="{FBAC204E-8F2A-4B60-84F1-6DB3B8DF5F62}" type="presOf" srcId="{C767E419-42BC-4943-BE60-464E71AB579E}" destId="{70294396-F41F-4A69-92A3-AD7F3359052B}" srcOrd="0" destOrd="0" presId="urn:microsoft.com/office/officeart/2005/8/layout/radial5"/>
    <dgm:cxn modelId="{32A29B4F-D060-49F0-B01D-6845C1B20BF7}" srcId="{BA0CCB11-B82B-4E7D-A88D-77FC6960E4F8}" destId="{25EDFFF6-9F43-4228-A3F7-ECF38CCC2AB2}" srcOrd="1" destOrd="0" parTransId="{4C7CE35D-046C-471B-9669-825F16D0133E}" sibTransId="{72F3CEAC-6C0F-4AF5-8916-962E67CBBF1F}"/>
    <dgm:cxn modelId="{296B1B71-9830-400B-9D06-C53F5F85429E}" type="presOf" srcId="{99B02DF2-B144-4987-87A0-67C41ECA8872}" destId="{BF1365A0-6D10-4E13-B8FD-20E7FE787FEA}" srcOrd="1" destOrd="0" presId="urn:microsoft.com/office/officeart/2005/8/layout/radial5"/>
    <dgm:cxn modelId="{FE0F7952-F054-437C-A966-1E252A528E0F}" srcId="{BA0CCB11-B82B-4E7D-A88D-77FC6960E4F8}" destId="{5EFE3DB5-29DE-43C9-854C-DB34EE767606}" srcOrd="2" destOrd="0" parTransId="{F068F79E-986C-427D-A113-6C666731E40F}" sibTransId="{4E4F9DD2-0F2A-4116-A22B-B9B9965AFE43}"/>
    <dgm:cxn modelId="{043D9D53-6258-42C8-93BC-A97E32448AE9}" srcId="{BA0CCB11-B82B-4E7D-A88D-77FC6960E4F8}" destId="{BCF0C7EB-C8F5-4463-84F0-15E47C6C1BCA}" srcOrd="6" destOrd="0" parTransId="{A23BDCA4-0DD3-4361-B753-AEF83A777217}" sibTransId="{9CFF95D5-E0D1-417A-800C-88E61DD04737}"/>
    <dgm:cxn modelId="{B19FD27B-7A89-4903-AB3D-DFAE6BEF7E1B}" type="presOf" srcId="{BBDC15D2-8894-4D41-AA4E-9E96CBE4C10D}" destId="{19F3F7F0-A1DA-4BE3-B4DA-4AA50FF80855}" srcOrd="0" destOrd="0" presId="urn:microsoft.com/office/officeart/2005/8/layout/radial5"/>
    <dgm:cxn modelId="{F482F27F-A160-43FC-BC16-08E0952DD60E}" type="presOf" srcId="{4C7CE35D-046C-471B-9669-825F16D0133E}" destId="{29DB0452-E945-4651-8E2C-84898995FF6D}" srcOrd="0" destOrd="0" presId="urn:microsoft.com/office/officeart/2005/8/layout/radial5"/>
    <dgm:cxn modelId="{C5ACD690-2F95-498A-BB8A-645C10C48BC5}" type="presOf" srcId="{69D16416-DE35-4853-B7F0-B7C1478737C5}" destId="{4A6F114F-68E9-400C-BAC7-7C23BDF68D42}" srcOrd="0" destOrd="0" presId="urn:microsoft.com/office/officeart/2005/8/layout/radial5"/>
    <dgm:cxn modelId="{3CFA8A95-554D-423C-8DD4-421FA03D62FC}" type="presOf" srcId="{C96C47C2-8EBD-4716-BE1A-70DD8E4663E0}" destId="{EB902269-36DC-4B5F-A9BA-0B2FBDF2C106}" srcOrd="0" destOrd="0" presId="urn:microsoft.com/office/officeart/2005/8/layout/radial5"/>
    <dgm:cxn modelId="{3015719C-E9FF-4910-86CD-57E912C61B4F}" type="presOf" srcId="{53A2D121-400B-4B8B-B6DA-3A9C8029600D}" destId="{069AE9A2-2172-4F8A-B3F1-C75CD77484A1}" srcOrd="0" destOrd="0" presId="urn:microsoft.com/office/officeart/2005/8/layout/radial5"/>
    <dgm:cxn modelId="{9423DC9C-B32C-45D4-B2CC-BF7284057A17}" type="presOf" srcId="{F068F79E-986C-427D-A113-6C666731E40F}" destId="{A4A8D4CE-7266-45B0-A58C-6E689FA0970F}" srcOrd="0" destOrd="0" presId="urn:microsoft.com/office/officeart/2005/8/layout/radial5"/>
    <dgm:cxn modelId="{9EBBBAA2-6382-487D-BE31-5300E16B09B0}" type="presOf" srcId="{F6F0A0B0-E1BC-4207-B18A-6F5986D53711}" destId="{7AC0E20D-A8F3-4B28-8B8B-9985E508021E}" srcOrd="1" destOrd="0" presId="urn:microsoft.com/office/officeart/2005/8/layout/radial5"/>
    <dgm:cxn modelId="{8B49DBA4-D512-4D1D-BAD1-64050BB44493}" srcId="{BA0CCB11-B82B-4E7D-A88D-77FC6960E4F8}" destId="{52F10867-CD25-4F79-8027-8BB20CA88CF7}" srcOrd="3" destOrd="0" parTransId="{F6F0A0B0-E1BC-4207-B18A-6F5986D53711}" sibTransId="{AB48CB3B-6A7C-4844-9433-F8E1D81574C1}"/>
    <dgm:cxn modelId="{E70C8FAD-CE0D-470F-ADCD-A0F9538E4FA1}" srcId="{BA0CCB11-B82B-4E7D-A88D-77FC6960E4F8}" destId="{53A2D121-400B-4B8B-B6DA-3A9C8029600D}" srcOrd="7" destOrd="0" parTransId="{C767E419-42BC-4943-BE60-464E71AB579E}" sibTransId="{E890E64A-7237-494E-8BF2-CBDC003A731E}"/>
    <dgm:cxn modelId="{DF68E0B0-A351-45F3-A0D7-5D7FE591D706}" type="presOf" srcId="{A23BDCA4-0DD3-4361-B753-AEF83A777217}" destId="{208774C6-C55C-487D-AAD6-FACE194CDFA3}" srcOrd="0" destOrd="0" presId="urn:microsoft.com/office/officeart/2005/8/layout/radial5"/>
    <dgm:cxn modelId="{0CCF70C1-92DA-4291-A748-3A099FFCCA14}" srcId="{BA0CCB11-B82B-4E7D-A88D-77FC6960E4F8}" destId="{BAA15218-EACF-462D-A61A-12E38963AD82}" srcOrd="0" destOrd="0" parTransId="{C96C47C2-8EBD-4716-BE1A-70DD8E4663E0}" sibTransId="{0F2751B3-0235-4412-8482-479571D93692}"/>
    <dgm:cxn modelId="{CBEF71CE-FD92-41BD-9BE4-E8331EAA1F80}" type="presOf" srcId="{4CE1F61A-3DEB-448D-8A89-1BA06E5507C9}" destId="{278B4549-A5F4-4F50-B7D9-139A5EEE3182}" srcOrd="1" destOrd="0" presId="urn:microsoft.com/office/officeart/2005/8/layout/radial5"/>
    <dgm:cxn modelId="{9A71FED3-2AEB-46FE-80AC-2A02F01BE8D2}" type="presOf" srcId="{4CE1F61A-3DEB-448D-8A89-1BA06E5507C9}" destId="{F93E9A27-5515-45BC-8703-29D93065A52D}" srcOrd="0" destOrd="0" presId="urn:microsoft.com/office/officeart/2005/8/layout/radial5"/>
    <dgm:cxn modelId="{E9D400E0-096C-4BC0-8617-9BD261D6930F}" type="presOf" srcId="{582F3516-FB50-4D6A-B1B2-D63AF20CC620}" destId="{A38F70BB-E7EE-4886-BD69-C9FD0F0E32A8}" srcOrd="0" destOrd="0" presId="urn:microsoft.com/office/officeart/2005/8/layout/radial5"/>
    <dgm:cxn modelId="{85B4D0E5-9944-4909-BE0B-CCDD7C7ADB00}" type="presOf" srcId="{F6F0A0B0-E1BC-4207-B18A-6F5986D53711}" destId="{7EC01836-BD53-4CC1-8576-AC737017002A}" srcOrd="0" destOrd="0" presId="urn:microsoft.com/office/officeart/2005/8/layout/radial5"/>
    <dgm:cxn modelId="{2AC7FBEA-C928-4B54-9FF3-467C142DCEEB}" type="presOf" srcId="{BA0CCB11-B82B-4E7D-A88D-77FC6960E4F8}" destId="{BAA62016-5B48-4BDD-B8B7-3578E0E11518}" srcOrd="0" destOrd="0" presId="urn:microsoft.com/office/officeart/2005/8/layout/radial5"/>
    <dgm:cxn modelId="{E9021EF6-9901-441F-B915-BDE62530A8AE}" srcId="{BA0CCB11-B82B-4E7D-A88D-77FC6960E4F8}" destId="{BBDC15D2-8894-4D41-AA4E-9E96CBE4C10D}" srcOrd="8" destOrd="0" parTransId="{9E27F49B-D6E7-492F-8F24-BD0DDE8B84AB}" sibTransId="{25BAB6A1-277C-472C-B745-79C533BC7ADD}"/>
    <dgm:cxn modelId="{61DA8AFE-611C-47BB-8FEE-900617037FC3}" type="presOf" srcId="{F068F79E-986C-427D-A113-6C666731E40F}" destId="{CE3B08A0-DAA2-4D87-BD24-D843E60FB8A2}" srcOrd="1" destOrd="0" presId="urn:microsoft.com/office/officeart/2005/8/layout/radial5"/>
    <dgm:cxn modelId="{1266E911-1DF0-49BA-9B7E-89227573F785}" type="presParOf" srcId="{A38F70BB-E7EE-4886-BD69-C9FD0F0E32A8}" destId="{BAA62016-5B48-4BDD-B8B7-3578E0E11518}" srcOrd="0" destOrd="0" presId="urn:microsoft.com/office/officeart/2005/8/layout/radial5"/>
    <dgm:cxn modelId="{E2E66B2E-EC0C-4164-9E36-516344632E4B}" type="presParOf" srcId="{A38F70BB-E7EE-4886-BD69-C9FD0F0E32A8}" destId="{EB902269-36DC-4B5F-A9BA-0B2FBDF2C106}" srcOrd="1" destOrd="0" presId="urn:microsoft.com/office/officeart/2005/8/layout/radial5"/>
    <dgm:cxn modelId="{B9DB1F55-A3FA-417C-BFCA-FC59074738EC}" type="presParOf" srcId="{EB902269-36DC-4B5F-A9BA-0B2FBDF2C106}" destId="{33DB8606-6159-4B86-8CA0-58F23C5D875F}" srcOrd="0" destOrd="0" presId="urn:microsoft.com/office/officeart/2005/8/layout/radial5"/>
    <dgm:cxn modelId="{3C9BF7E0-D92C-4A2F-B25C-9FE5680210A8}" type="presParOf" srcId="{A38F70BB-E7EE-4886-BD69-C9FD0F0E32A8}" destId="{3A9901F7-CAA7-4CFC-90C1-A4BD6074E7AB}" srcOrd="2" destOrd="0" presId="urn:microsoft.com/office/officeart/2005/8/layout/radial5"/>
    <dgm:cxn modelId="{8A445A71-06D4-485A-9B83-A316A3F3B933}" type="presParOf" srcId="{A38F70BB-E7EE-4886-BD69-C9FD0F0E32A8}" destId="{29DB0452-E945-4651-8E2C-84898995FF6D}" srcOrd="3" destOrd="0" presId="urn:microsoft.com/office/officeart/2005/8/layout/radial5"/>
    <dgm:cxn modelId="{76E82958-A507-4330-8F19-F3BFFCA27519}" type="presParOf" srcId="{29DB0452-E945-4651-8E2C-84898995FF6D}" destId="{E80906F5-73E8-4F0C-BDC6-3FE1D90D2128}" srcOrd="0" destOrd="0" presId="urn:microsoft.com/office/officeart/2005/8/layout/radial5"/>
    <dgm:cxn modelId="{96C98AEF-382F-4AAD-973C-50E130C151C9}" type="presParOf" srcId="{A38F70BB-E7EE-4886-BD69-C9FD0F0E32A8}" destId="{756A834D-D5C6-4068-AA5B-68A6D9B63CC9}" srcOrd="4" destOrd="0" presId="urn:microsoft.com/office/officeart/2005/8/layout/radial5"/>
    <dgm:cxn modelId="{EAF90B31-5DA2-41C8-A199-152DD966F515}" type="presParOf" srcId="{A38F70BB-E7EE-4886-BD69-C9FD0F0E32A8}" destId="{A4A8D4CE-7266-45B0-A58C-6E689FA0970F}" srcOrd="5" destOrd="0" presId="urn:microsoft.com/office/officeart/2005/8/layout/radial5"/>
    <dgm:cxn modelId="{40CD3C1B-510F-4070-B1FA-0DB2766D26E3}" type="presParOf" srcId="{A4A8D4CE-7266-45B0-A58C-6E689FA0970F}" destId="{CE3B08A0-DAA2-4D87-BD24-D843E60FB8A2}" srcOrd="0" destOrd="0" presId="urn:microsoft.com/office/officeart/2005/8/layout/radial5"/>
    <dgm:cxn modelId="{50C469C3-223F-45F5-A154-131BB17C0FB8}" type="presParOf" srcId="{A38F70BB-E7EE-4886-BD69-C9FD0F0E32A8}" destId="{ADF622DB-65F0-4D23-9EB6-60A76A49FD9B}" srcOrd="6" destOrd="0" presId="urn:microsoft.com/office/officeart/2005/8/layout/radial5"/>
    <dgm:cxn modelId="{CE8687B0-10C2-4279-A04F-12C152793253}" type="presParOf" srcId="{A38F70BB-E7EE-4886-BD69-C9FD0F0E32A8}" destId="{7EC01836-BD53-4CC1-8576-AC737017002A}" srcOrd="7" destOrd="0" presId="urn:microsoft.com/office/officeart/2005/8/layout/radial5"/>
    <dgm:cxn modelId="{D08FB3AC-6A15-4C13-877B-512D9B8F331C}" type="presParOf" srcId="{7EC01836-BD53-4CC1-8576-AC737017002A}" destId="{7AC0E20D-A8F3-4B28-8B8B-9985E508021E}" srcOrd="0" destOrd="0" presId="urn:microsoft.com/office/officeart/2005/8/layout/radial5"/>
    <dgm:cxn modelId="{0C129201-4292-47BC-B7A7-C724BCD75444}" type="presParOf" srcId="{A38F70BB-E7EE-4886-BD69-C9FD0F0E32A8}" destId="{BB8E0A30-540C-4F5D-AA5F-23ADBB708691}" srcOrd="8" destOrd="0" presId="urn:microsoft.com/office/officeart/2005/8/layout/radial5"/>
    <dgm:cxn modelId="{0F06B554-5628-4961-994C-A18BC87BC685}" type="presParOf" srcId="{A38F70BB-E7EE-4886-BD69-C9FD0F0E32A8}" destId="{F93E9A27-5515-45BC-8703-29D93065A52D}" srcOrd="9" destOrd="0" presId="urn:microsoft.com/office/officeart/2005/8/layout/radial5"/>
    <dgm:cxn modelId="{00DA60DB-90C0-4E09-A868-C49C5606D539}" type="presParOf" srcId="{F93E9A27-5515-45BC-8703-29D93065A52D}" destId="{278B4549-A5F4-4F50-B7D9-139A5EEE3182}" srcOrd="0" destOrd="0" presId="urn:microsoft.com/office/officeart/2005/8/layout/radial5"/>
    <dgm:cxn modelId="{586F0766-14FA-4E8E-9400-7AA5611CBA18}" type="presParOf" srcId="{A38F70BB-E7EE-4886-BD69-C9FD0F0E32A8}" destId="{831873F7-D6F7-4E86-AD43-77B8FBF65A7B}" srcOrd="10" destOrd="0" presId="urn:microsoft.com/office/officeart/2005/8/layout/radial5"/>
    <dgm:cxn modelId="{C7CF83CB-6457-40D1-8E96-FBE14A29DED4}" type="presParOf" srcId="{A38F70BB-E7EE-4886-BD69-C9FD0F0E32A8}" destId="{80E1D4D8-15C6-4D28-B3DA-CCE8B33F1648}" srcOrd="11" destOrd="0" presId="urn:microsoft.com/office/officeart/2005/8/layout/radial5"/>
    <dgm:cxn modelId="{C2F179AF-462C-4805-8598-EDA0E29C4C1D}" type="presParOf" srcId="{80E1D4D8-15C6-4D28-B3DA-CCE8B33F1648}" destId="{BF1365A0-6D10-4E13-B8FD-20E7FE787FEA}" srcOrd="0" destOrd="0" presId="urn:microsoft.com/office/officeart/2005/8/layout/radial5"/>
    <dgm:cxn modelId="{D255E95D-74FD-4529-8D14-D23F88FD982C}" type="presParOf" srcId="{A38F70BB-E7EE-4886-BD69-C9FD0F0E32A8}" destId="{4A6F114F-68E9-400C-BAC7-7C23BDF68D42}" srcOrd="12" destOrd="0" presId="urn:microsoft.com/office/officeart/2005/8/layout/radial5"/>
    <dgm:cxn modelId="{F2DF06A9-265A-438E-A9B9-9A5066C41839}" type="presParOf" srcId="{A38F70BB-E7EE-4886-BD69-C9FD0F0E32A8}" destId="{208774C6-C55C-487D-AAD6-FACE194CDFA3}" srcOrd="13" destOrd="0" presId="urn:microsoft.com/office/officeart/2005/8/layout/radial5"/>
    <dgm:cxn modelId="{3C8FEAF1-C677-4764-88D0-D3EE32E031B3}" type="presParOf" srcId="{208774C6-C55C-487D-AAD6-FACE194CDFA3}" destId="{49D0DCC9-C57A-4EBC-A23B-433B58D1B577}" srcOrd="0" destOrd="0" presId="urn:microsoft.com/office/officeart/2005/8/layout/radial5"/>
    <dgm:cxn modelId="{B444AB03-5887-446E-BBDA-CA25593BE3B2}" type="presParOf" srcId="{A38F70BB-E7EE-4886-BD69-C9FD0F0E32A8}" destId="{54A026DC-057A-4285-8102-A9A4CDDE604F}" srcOrd="14" destOrd="0" presId="urn:microsoft.com/office/officeart/2005/8/layout/radial5"/>
    <dgm:cxn modelId="{1B24FFF8-D031-47F5-B4EF-501880B8AECF}" type="presParOf" srcId="{A38F70BB-E7EE-4886-BD69-C9FD0F0E32A8}" destId="{70294396-F41F-4A69-92A3-AD7F3359052B}" srcOrd="15" destOrd="0" presId="urn:microsoft.com/office/officeart/2005/8/layout/radial5"/>
    <dgm:cxn modelId="{D9A7F840-DFA0-44CF-9150-B3E04805D7AF}" type="presParOf" srcId="{70294396-F41F-4A69-92A3-AD7F3359052B}" destId="{488AA257-C73E-48D6-9693-2F16CA7BB78E}" srcOrd="0" destOrd="0" presId="urn:microsoft.com/office/officeart/2005/8/layout/radial5"/>
    <dgm:cxn modelId="{05B84BB5-1230-4F7C-BF04-64B2D11B1C16}" type="presParOf" srcId="{A38F70BB-E7EE-4886-BD69-C9FD0F0E32A8}" destId="{069AE9A2-2172-4F8A-B3F1-C75CD77484A1}" srcOrd="16" destOrd="0" presId="urn:microsoft.com/office/officeart/2005/8/layout/radial5"/>
    <dgm:cxn modelId="{68AC1FD7-59F0-498E-92A3-0BF7553F4BDB}" type="presParOf" srcId="{A38F70BB-E7EE-4886-BD69-C9FD0F0E32A8}" destId="{88544A28-45B6-498C-AD18-DDB807EF670D}" srcOrd="17" destOrd="0" presId="urn:microsoft.com/office/officeart/2005/8/layout/radial5"/>
    <dgm:cxn modelId="{9E9ABD25-4111-4F4B-9ABB-9869DE35917C}" type="presParOf" srcId="{88544A28-45B6-498C-AD18-DDB807EF670D}" destId="{027AF398-93E9-4F29-95C9-E9FADEDFC24D}" srcOrd="0" destOrd="0" presId="urn:microsoft.com/office/officeart/2005/8/layout/radial5"/>
    <dgm:cxn modelId="{DF46C9EC-76A6-4DFA-9DA6-FE5B207F8305}" type="presParOf" srcId="{A38F70BB-E7EE-4886-BD69-C9FD0F0E32A8}" destId="{19F3F7F0-A1DA-4BE3-B4DA-4AA50FF80855}" srcOrd="18" destOrd="0" presId="urn:microsoft.com/office/officeart/2005/8/layout/radial5"/>
  </dgm:cxnLst>
  <dgm:bg/>
  <dgm:whole/>
  <dgm:extLst>
    <a:ext uri="http://schemas.microsoft.com/office/drawing/2008/diagram">
      <dsp:dataModelExt xmlns:dsp="http://schemas.microsoft.com/office/drawing/2008/diagram" relId="rId8"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6D679BA-745C-4B62-88C3-991AD8C04ED7}">
      <dsp:nvSpPr>
        <dsp:cNvPr id="0" name=""/>
        <dsp:cNvSpPr/>
      </dsp:nvSpPr>
      <dsp:spPr>
        <a:xfrm>
          <a:off x="0" y="165291"/>
          <a:ext cx="3473625" cy="2171015"/>
        </a:xfrm>
        <a:prstGeom prst="swooshArrow">
          <a:avLst>
            <a:gd name="adj1" fmla="val 25000"/>
            <a:gd name="adj2" fmla="val 25000"/>
          </a:avLst>
        </a:prstGeom>
        <a:solidFill>
          <a:srgbClr val="C00000">
            <a:alpha val="25000"/>
          </a:srgbClr>
        </a:solidFill>
        <a:ln>
          <a:noFill/>
        </a:ln>
        <a:effectLst/>
      </dsp:spPr>
      <dsp:style>
        <a:lnRef idx="0">
          <a:scrgbClr r="0" g="0" b="0"/>
        </a:lnRef>
        <a:fillRef idx="1">
          <a:scrgbClr r="0" g="0" b="0"/>
        </a:fillRef>
        <a:effectRef idx="0">
          <a:scrgbClr r="0" g="0" b="0"/>
        </a:effectRef>
        <a:fontRef idx="minor"/>
      </dsp:style>
    </dsp:sp>
    <dsp:sp modelId="{C9EA5CCC-795D-4F20-8E25-EF7A127F935A}">
      <dsp:nvSpPr>
        <dsp:cNvPr id="0" name=""/>
        <dsp:cNvSpPr/>
      </dsp:nvSpPr>
      <dsp:spPr>
        <a:xfrm>
          <a:off x="2650375" y="919372"/>
          <a:ext cx="257048" cy="257048"/>
        </a:xfrm>
        <a:prstGeom prst="ellipse">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4D421F6-D504-4528-8030-923F1CF4BF51}">
      <dsp:nvSpPr>
        <dsp:cNvPr id="0" name=""/>
        <dsp:cNvSpPr/>
      </dsp:nvSpPr>
      <dsp:spPr>
        <a:xfrm>
          <a:off x="694725" y="0"/>
          <a:ext cx="2778900" cy="1602209"/>
        </a:xfrm>
        <a:prstGeom prst="round2Diag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36205" bIns="0" numCol="1" spcCol="1270" anchor="t" anchorCtr="0">
          <a:noAutofit/>
        </a:bodyPr>
        <a:lstStyle/>
        <a:p>
          <a:pPr marL="0" lvl="0" indent="0" algn="r" defTabSz="800100">
            <a:lnSpc>
              <a:spcPct val="90000"/>
            </a:lnSpc>
            <a:spcBef>
              <a:spcPct val="0"/>
            </a:spcBef>
            <a:spcAft>
              <a:spcPct val="35000"/>
            </a:spcAft>
            <a:buNone/>
          </a:pPr>
          <a:r>
            <a:rPr lang="en-US" sz="1800" b="1" kern="1200" dirty="0">
              <a:solidFill>
                <a:srgbClr val="C00000"/>
              </a:solidFill>
            </a:rPr>
            <a:t>Biomedical Big Data</a:t>
          </a:r>
        </a:p>
      </dsp:txBody>
      <dsp:txXfrm>
        <a:off x="772938" y="78213"/>
        <a:ext cx="2622474" cy="144578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A62016-5B48-4BDD-B8B7-3578E0E11518}">
      <dsp:nvSpPr>
        <dsp:cNvPr id="0" name=""/>
        <dsp:cNvSpPr/>
      </dsp:nvSpPr>
      <dsp:spPr>
        <a:xfrm>
          <a:off x="1822260" y="1293890"/>
          <a:ext cx="580007" cy="580007"/>
        </a:xfrm>
        <a:prstGeom prst="ellipse">
          <a:avLst/>
        </a:prstGeom>
        <a:solidFill>
          <a:srgbClr val="C0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kern="1200" dirty="0"/>
            <a:t>N=500</a:t>
          </a:r>
        </a:p>
      </dsp:txBody>
      <dsp:txXfrm>
        <a:off x="1907200" y="1378830"/>
        <a:ext cx="410127" cy="410127"/>
      </dsp:txXfrm>
    </dsp:sp>
    <dsp:sp modelId="{EB902269-36DC-4B5F-A9BA-0B2FBDF2C106}">
      <dsp:nvSpPr>
        <dsp:cNvPr id="0" name=""/>
        <dsp:cNvSpPr/>
      </dsp:nvSpPr>
      <dsp:spPr>
        <a:xfrm rot="16200000">
          <a:off x="1963519" y="954069"/>
          <a:ext cx="297488" cy="135182"/>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983797" y="1001383"/>
        <a:ext cx="256933" cy="81110"/>
      </dsp:txXfrm>
    </dsp:sp>
    <dsp:sp modelId="{3A9901F7-CAA7-4CFC-90C1-A4BD6074E7AB}">
      <dsp:nvSpPr>
        <dsp:cNvPr id="0" name=""/>
        <dsp:cNvSpPr/>
      </dsp:nvSpPr>
      <dsp:spPr>
        <a:xfrm>
          <a:off x="1749759" y="7582"/>
          <a:ext cx="725008" cy="725008"/>
        </a:xfrm>
        <a:prstGeom prst="ellipse">
          <a:avLst/>
        </a:prstGeom>
        <a:solidFill>
          <a:srgbClr val="CC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b="1" kern="1200" dirty="0"/>
            <a:t>Whole blood </a:t>
          </a:r>
          <a:r>
            <a:rPr lang="en-US" sz="600" b="1" kern="1200" dirty="0" err="1"/>
            <a:t>transcriptomics</a:t>
          </a:r>
          <a:endParaRPr lang="en-US" sz="600" b="1" kern="1200" dirty="0"/>
        </a:p>
      </dsp:txBody>
      <dsp:txXfrm>
        <a:off x="1855934" y="113757"/>
        <a:ext cx="512658" cy="512658"/>
      </dsp:txXfrm>
    </dsp:sp>
    <dsp:sp modelId="{29DB0452-E945-4651-8E2C-84898995FF6D}">
      <dsp:nvSpPr>
        <dsp:cNvPr id="0" name=""/>
        <dsp:cNvSpPr/>
      </dsp:nvSpPr>
      <dsp:spPr>
        <a:xfrm rot="18600000">
          <a:off x="2324916" y="1085606"/>
          <a:ext cx="297488" cy="135182"/>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332159" y="1128175"/>
        <a:ext cx="256933" cy="81110"/>
      </dsp:txXfrm>
    </dsp:sp>
    <dsp:sp modelId="{756A834D-D5C6-4068-AA5B-68A6D9B63CC9}">
      <dsp:nvSpPr>
        <dsp:cNvPr id="0" name=""/>
        <dsp:cNvSpPr/>
      </dsp:nvSpPr>
      <dsp:spPr>
        <a:xfrm>
          <a:off x="2529979" y="291559"/>
          <a:ext cx="725008" cy="725008"/>
        </a:xfrm>
        <a:prstGeom prst="ellipse">
          <a:avLst/>
        </a:prstGeom>
        <a:solidFill>
          <a:srgbClr val="CC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b="1" kern="1200" dirty="0"/>
            <a:t>Whole blood </a:t>
          </a:r>
          <a:r>
            <a:rPr lang="en-US" sz="600" b="1" kern="1200" dirty="0" err="1"/>
            <a:t>miRnomics</a:t>
          </a:r>
          <a:endParaRPr lang="en-US" sz="600" b="1" kern="1200" dirty="0"/>
        </a:p>
      </dsp:txBody>
      <dsp:txXfrm>
        <a:off x="2636154" y="397734"/>
        <a:ext cx="512658" cy="512658"/>
      </dsp:txXfrm>
    </dsp:sp>
    <dsp:sp modelId="{A4A8D4CE-7266-45B0-A58C-6E689FA0970F}">
      <dsp:nvSpPr>
        <dsp:cNvPr id="0" name=""/>
        <dsp:cNvSpPr/>
      </dsp:nvSpPr>
      <dsp:spPr>
        <a:xfrm rot="21000000">
          <a:off x="2517211" y="1418671"/>
          <a:ext cx="297488" cy="135182"/>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17519" y="1449228"/>
        <a:ext cx="256933" cy="81110"/>
      </dsp:txXfrm>
    </dsp:sp>
    <dsp:sp modelId="{ADF622DB-65F0-4D23-9EB6-60A76A49FD9B}">
      <dsp:nvSpPr>
        <dsp:cNvPr id="0" name=""/>
        <dsp:cNvSpPr/>
      </dsp:nvSpPr>
      <dsp:spPr>
        <a:xfrm>
          <a:off x="2945125" y="1010614"/>
          <a:ext cx="725008" cy="725008"/>
        </a:xfrm>
        <a:prstGeom prst="ellipse">
          <a:avLst/>
        </a:prstGeom>
        <a:solidFill>
          <a:srgbClr val="C0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b="1" kern="1200" dirty="0"/>
            <a:t>Whole blood </a:t>
          </a:r>
          <a:r>
            <a:rPr lang="en-US" sz="600" b="1" kern="1200" dirty="0" err="1"/>
            <a:t>methylomics</a:t>
          </a:r>
          <a:r>
            <a:rPr lang="en-US" sz="600" b="1" kern="1200" dirty="0"/>
            <a:t> </a:t>
          </a:r>
        </a:p>
      </dsp:txBody>
      <dsp:txXfrm>
        <a:off x="3051300" y="1116789"/>
        <a:ext cx="512658" cy="512658"/>
      </dsp:txXfrm>
    </dsp:sp>
    <dsp:sp modelId="{7EC01836-BD53-4CC1-8576-AC737017002A}">
      <dsp:nvSpPr>
        <dsp:cNvPr id="0" name=""/>
        <dsp:cNvSpPr/>
      </dsp:nvSpPr>
      <dsp:spPr>
        <a:xfrm rot="1800000">
          <a:off x="2450428" y="1797418"/>
          <a:ext cx="297488" cy="135182"/>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453145" y="1814315"/>
        <a:ext cx="256933" cy="81110"/>
      </dsp:txXfrm>
    </dsp:sp>
    <dsp:sp modelId="{BB8E0A30-540C-4F5D-AA5F-23ADBB708691}">
      <dsp:nvSpPr>
        <dsp:cNvPr id="0" name=""/>
        <dsp:cNvSpPr/>
      </dsp:nvSpPr>
      <dsp:spPr>
        <a:xfrm>
          <a:off x="2800946" y="1828292"/>
          <a:ext cx="725008" cy="725008"/>
        </a:xfrm>
        <a:prstGeom prst="ellipse">
          <a:avLst/>
        </a:prstGeom>
        <a:solidFill>
          <a:srgbClr val="CC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b="1" kern="1200" dirty="0"/>
            <a:t>Plasma Proteomics</a:t>
          </a:r>
        </a:p>
      </dsp:txBody>
      <dsp:txXfrm>
        <a:off x="2907121" y="1934467"/>
        <a:ext cx="512658" cy="512658"/>
      </dsp:txXfrm>
    </dsp:sp>
    <dsp:sp modelId="{F93E9A27-5515-45BC-8703-29D93065A52D}">
      <dsp:nvSpPr>
        <dsp:cNvPr id="0" name=""/>
        <dsp:cNvSpPr/>
      </dsp:nvSpPr>
      <dsp:spPr>
        <a:xfrm rot="4200000">
          <a:off x="2155815" y="2044628"/>
          <a:ext cx="297488" cy="135182"/>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69157" y="2052609"/>
        <a:ext cx="256933" cy="81110"/>
      </dsp:txXfrm>
    </dsp:sp>
    <dsp:sp modelId="{831873F7-D6F7-4E86-AD43-77B8FBF65A7B}">
      <dsp:nvSpPr>
        <dsp:cNvPr id="0" name=""/>
        <dsp:cNvSpPr/>
      </dsp:nvSpPr>
      <dsp:spPr>
        <a:xfrm>
          <a:off x="2164905" y="2361994"/>
          <a:ext cx="725008" cy="725008"/>
        </a:xfrm>
        <a:prstGeom prst="ellipse">
          <a:avLst/>
        </a:prstGeom>
        <a:solidFill>
          <a:srgbClr val="CC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b="1" kern="1200" dirty="0"/>
            <a:t>Metabolomics</a:t>
          </a:r>
        </a:p>
      </dsp:txBody>
      <dsp:txXfrm>
        <a:off x="2271080" y="2468169"/>
        <a:ext cx="512658" cy="512658"/>
      </dsp:txXfrm>
    </dsp:sp>
    <dsp:sp modelId="{80E1D4D8-15C6-4D28-B3DA-CCE8B33F1648}">
      <dsp:nvSpPr>
        <dsp:cNvPr id="0" name=""/>
        <dsp:cNvSpPr/>
      </dsp:nvSpPr>
      <dsp:spPr>
        <a:xfrm rot="6600000">
          <a:off x="1771224" y="2044628"/>
          <a:ext cx="297488" cy="135182"/>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rot="10800000">
        <a:off x="1798437" y="2052609"/>
        <a:ext cx="256933" cy="81110"/>
      </dsp:txXfrm>
    </dsp:sp>
    <dsp:sp modelId="{4A6F114F-68E9-400C-BAC7-7C23BDF68D42}">
      <dsp:nvSpPr>
        <dsp:cNvPr id="0" name=""/>
        <dsp:cNvSpPr/>
      </dsp:nvSpPr>
      <dsp:spPr>
        <a:xfrm>
          <a:off x="1334613" y="2361994"/>
          <a:ext cx="725008" cy="725008"/>
        </a:xfrm>
        <a:prstGeom prst="ellipse">
          <a:avLst/>
        </a:prstGeom>
        <a:solidFill>
          <a:srgbClr val="CC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b="1" kern="1200" dirty="0"/>
            <a:t>WGS (~200)</a:t>
          </a:r>
        </a:p>
      </dsp:txBody>
      <dsp:txXfrm>
        <a:off x="1440788" y="2468169"/>
        <a:ext cx="512658" cy="512658"/>
      </dsp:txXfrm>
    </dsp:sp>
    <dsp:sp modelId="{208774C6-C55C-487D-AAD6-FACE194CDFA3}">
      <dsp:nvSpPr>
        <dsp:cNvPr id="0" name=""/>
        <dsp:cNvSpPr/>
      </dsp:nvSpPr>
      <dsp:spPr>
        <a:xfrm rot="9000000">
          <a:off x="1476611" y="1797418"/>
          <a:ext cx="297488" cy="135182"/>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rot="10800000">
        <a:off x="1514449" y="1814315"/>
        <a:ext cx="256933" cy="81110"/>
      </dsp:txXfrm>
    </dsp:sp>
    <dsp:sp modelId="{54A026DC-057A-4285-8102-A9A4CDDE604F}">
      <dsp:nvSpPr>
        <dsp:cNvPr id="0" name=""/>
        <dsp:cNvSpPr/>
      </dsp:nvSpPr>
      <dsp:spPr>
        <a:xfrm>
          <a:off x="698572" y="1828292"/>
          <a:ext cx="725008" cy="725008"/>
        </a:xfrm>
        <a:prstGeom prst="ellipse">
          <a:avLst/>
        </a:prstGeom>
        <a:solidFill>
          <a:schemeClr val="accent5">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b="1" kern="1200" dirty="0"/>
            <a:t>SNP arrays (whole cohort) </a:t>
          </a:r>
        </a:p>
      </dsp:txBody>
      <dsp:txXfrm>
        <a:off x="804747" y="1934467"/>
        <a:ext cx="512658" cy="512658"/>
      </dsp:txXfrm>
    </dsp:sp>
    <dsp:sp modelId="{70294396-F41F-4A69-92A3-AD7F3359052B}">
      <dsp:nvSpPr>
        <dsp:cNvPr id="0" name=""/>
        <dsp:cNvSpPr/>
      </dsp:nvSpPr>
      <dsp:spPr>
        <a:xfrm rot="11400000">
          <a:off x="1409828" y="1418671"/>
          <a:ext cx="297488" cy="135182"/>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rot="10800000">
        <a:off x="1450075" y="1449228"/>
        <a:ext cx="256933" cy="81110"/>
      </dsp:txXfrm>
    </dsp:sp>
    <dsp:sp modelId="{069AE9A2-2172-4F8A-B3F1-C75CD77484A1}">
      <dsp:nvSpPr>
        <dsp:cNvPr id="0" name=""/>
        <dsp:cNvSpPr/>
      </dsp:nvSpPr>
      <dsp:spPr>
        <a:xfrm>
          <a:off x="554393" y="1010614"/>
          <a:ext cx="725008" cy="725008"/>
        </a:xfrm>
        <a:prstGeom prst="ellipse">
          <a:avLst/>
        </a:prstGeom>
        <a:solidFill>
          <a:schemeClr val="accent5">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b="1" kern="1200" dirty="0"/>
            <a:t>Ultra-deep sequencing for CH (n=3000)</a:t>
          </a:r>
        </a:p>
      </dsp:txBody>
      <dsp:txXfrm>
        <a:off x="660568" y="1116789"/>
        <a:ext cx="512658" cy="512658"/>
      </dsp:txXfrm>
    </dsp:sp>
    <dsp:sp modelId="{88544A28-45B6-498C-AD18-DDB807EF670D}">
      <dsp:nvSpPr>
        <dsp:cNvPr id="0" name=""/>
        <dsp:cNvSpPr/>
      </dsp:nvSpPr>
      <dsp:spPr>
        <a:xfrm rot="13671084">
          <a:off x="1574347" y="1092222"/>
          <a:ext cx="308154" cy="135182"/>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rot="10800000">
        <a:off x="1608232" y="1134292"/>
        <a:ext cx="267599" cy="81110"/>
      </dsp:txXfrm>
    </dsp:sp>
    <dsp:sp modelId="{19F3F7F0-A1DA-4BE3-B4DA-4AA50FF80855}">
      <dsp:nvSpPr>
        <dsp:cNvPr id="0" name=""/>
        <dsp:cNvSpPr/>
      </dsp:nvSpPr>
      <dsp:spPr>
        <a:xfrm>
          <a:off x="921722" y="306544"/>
          <a:ext cx="725008" cy="725008"/>
        </a:xfrm>
        <a:prstGeom prst="ellipse">
          <a:avLst/>
        </a:prstGeom>
        <a:solidFill>
          <a:schemeClr val="accent5">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b="1" kern="1200" dirty="0" err="1"/>
            <a:t>scRNA</a:t>
          </a:r>
          <a:r>
            <a:rPr lang="en-US" sz="600" b="1" kern="1200" dirty="0"/>
            <a:t>-Seq (n=50)</a:t>
          </a:r>
        </a:p>
      </dsp:txBody>
      <dsp:txXfrm>
        <a:off x="1027897" y="412719"/>
        <a:ext cx="512658" cy="512658"/>
      </dsp:txXfrm>
    </dsp:sp>
  </dsp:spTree>
</dsp:drawing>
</file>

<file path=ppt/diagrams/layout1.xml><?xml version="1.0" encoding="utf-8"?>
<dgm:layoutDef xmlns:dgm="http://schemas.openxmlformats.org/drawingml/2006/diagram" xmlns:a="http://schemas.openxmlformats.org/drawingml/2006/main" uniqueId="urn:microsoft.com/office/officeart/2005/8/layout/arrow2">
  <dgm:title val=""/>
  <dgm:desc val=""/>
  <dgm:catLst>
    <dgm:cat type="process" pri="2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arrowDiagram">
    <dgm:varLst>
      <dgm:chMax val="5"/>
      <dgm:dir/>
      <dgm:resizeHandles val="exact"/>
    </dgm:varLst>
    <dgm:alg type="composite">
      <dgm:param type="ar" val="1.6"/>
    </dgm:alg>
    <dgm:shape xmlns:r="http://schemas.openxmlformats.org/officeDocument/2006/relationships" r:blip="">
      <dgm:adjLst/>
    </dgm:shape>
    <dgm:presOf/>
    <dgm:constrLst>
      <dgm:constr type="l" for="ch" forName="arrow"/>
      <dgm:constr type="t" for="ch" forName="arrow"/>
      <dgm:constr type="w" for="ch" forName="arrow" refType="w"/>
      <dgm:constr type="h" for="ch" forName="arrow" refType="h"/>
      <dgm:constr type="ctrX" for="ch" forName="arrowDiagram1" refType="w" fact="0.5"/>
      <dgm:constr type="ctrY" for="ch" forName="arrowDiagram1" refType="h" fact="0.5"/>
      <dgm:constr type="w" for="ch" forName="arrowDiagram1" refType="w"/>
      <dgm:constr type="h" for="ch" forName="arrowDiagram1" refType="h"/>
      <dgm:constr type="ctrX" for="ch" forName="arrowDiagram2" refType="w" fact="0.5"/>
      <dgm:constr type="ctrY" for="ch" forName="arrowDiagram2" refType="h" fact="0.5"/>
      <dgm:constr type="w" for="ch" forName="arrowDiagram2" refType="w"/>
      <dgm:constr type="h" for="ch" forName="arrowDiagram2" refType="h"/>
      <dgm:constr type="ctrX" for="ch" forName="arrowDiagram3" refType="w" fact="0.5"/>
      <dgm:constr type="ctrY" for="ch" forName="arrowDiagram3" refType="h" fact="0.5"/>
      <dgm:constr type="w" for="ch" forName="arrowDiagram3" refType="w"/>
      <dgm:constr type="h" for="ch" forName="arrowDiagram3" refType="h"/>
      <dgm:constr type="ctrX" for="ch" forName="arrowDiagram4" refType="w" fact="0.5"/>
      <dgm:constr type="ctrY" for="ch" forName="arrowDiagram4" refType="h" fact="0.5"/>
      <dgm:constr type="w" for="ch" forName="arrowDiagram4" refType="w"/>
      <dgm:constr type="h" for="ch" forName="arrowDiagram4" refType="h"/>
      <dgm:constr type="ctrX" for="ch" forName="arrowDiagram5" refType="w" fact="0.5"/>
      <dgm:constr type="ctrY" for="ch" forName="arrowDiagram5" refType="h" fact="0.5"/>
      <dgm:constr type="w" for="ch" forName="arrowDiagram5" refType="w"/>
      <dgm:constr type="h" for="ch" forName="arrowDiagram5" refType="h"/>
    </dgm:constrLst>
    <dgm:ruleLst/>
    <dgm:choose name="Name0">
      <dgm:if name="Name1" axis="ch" ptType="node" func="cnt" op="gte" val="1">
        <dgm:layoutNode name="arrow" styleLbl="bgShp">
          <dgm:alg type="sp"/>
          <dgm:shape xmlns:r="http://schemas.openxmlformats.org/officeDocument/2006/relationships" type="swooshArrow" r:blip="">
            <dgm:adjLst>
              <dgm:adj idx="2" val="0.25"/>
            </dgm:adjLst>
          </dgm:shape>
          <dgm:presOf/>
          <dgm:constrLst/>
          <dgm:ruleLst/>
        </dgm:layoutNode>
        <dgm:choose name="Name2">
          <dgm:if name="Name3" axis="ch" ptType="node" func="cnt" op="lt" val="1"/>
          <dgm:if name="Name4" axis="ch" ptType="node" func="cnt" op="equ" val="1">
            <dgm:layoutNode name="arrowDiagram1">
              <dgm:varLst>
                <dgm:bulletEnabled val="1"/>
              </dgm:varLst>
              <dgm:alg type="composite">
                <dgm:param type="vertAlign" val="none"/>
                <dgm:param type="horzAlign" val="none"/>
              </dgm:alg>
              <dgm:shape xmlns:r="http://schemas.openxmlformats.org/officeDocument/2006/relationships" r:blip="">
                <dgm:adjLst/>
              </dgm:shape>
              <dgm:presOf/>
              <dgm:constrLst>
                <dgm:constr type="ctrX" for="ch" forName="bullet1" refType="w" fact="0.8"/>
                <dgm:constr type="ctrY" for="ch" forName="bullet1" refType="h" fact="0.262"/>
                <dgm:constr type="w" for="ch" forName="bullet1" refType="w" fact="0.074"/>
                <dgm:constr type="h" for="ch" forName="bullet1" refType="w" refFor="ch" refForName="bullet1"/>
                <dgm:constr type="r" for="ch" forName="textBox1" refType="ctrX" refFor="ch" refForName="bullet1"/>
                <dgm:constr type="t" for="ch" forName="textBox1" refType="ctrY" refFor="ch" refForName="bullet1"/>
                <dgm:constr type="w" for="ch" forName="textBox1" refType="w" fact="0.4"/>
                <dgm:constr type="h" for="ch" forName="textBox1" refType="h" fact="0.738"/>
                <dgm:constr type="userA" refType="h" refFor="ch" refForName="bullet1" fact="0.53"/>
                <dgm:constr type="rMarg" for="ch" forName="textBox1" refType="userA" fact="2.834"/>
                <dgm:constr type="primFontSz" for="ch" ptType="node" op="equ" val="65"/>
              </dgm:constrLst>
              <dgm:ruleLst/>
              <dgm:forEach name="Name5" axis="ch" ptType="node" cnt="1">
                <dgm:layoutNode name="bullet1" styleLbl="node1">
                  <dgm:alg type="sp"/>
                  <dgm:shape xmlns:r="http://schemas.openxmlformats.org/officeDocument/2006/relationships" type="ellipse" r:blip="">
                    <dgm:adjLst/>
                  </dgm:shape>
                  <dgm:presOf/>
                  <dgm:constrLst/>
                  <dgm:ruleLst/>
                </dgm:layoutNode>
                <dgm:layoutNode name="textBox1" styleLbl="revTx">
                  <dgm:varLst>
                    <dgm:bulletEnabled val="1"/>
                  </dgm:varLst>
                  <dgm:alg type="tx">
                    <dgm:param type="txAnchorVert" val="t"/>
                    <dgm:param type="parTxLTRAlign" val="r"/>
                    <dgm:param type="parTxRTLAlign" val="r"/>
                  </dgm:alg>
                  <dgm:shape xmlns:r="http://schemas.openxmlformats.org/officeDocument/2006/relationships" type="round2DiagRect" r:blip="">
                    <dgm:adjLst/>
                  </dgm:shape>
                  <dgm:presOf axis="desOrSelf" ptType="node"/>
                  <dgm:constrLst>
                    <dgm:constr type="lMarg"/>
                    <dgm:constr type="tMarg"/>
                    <dgm:constr type="bMarg"/>
                  </dgm:constrLst>
                  <dgm:ruleLst>
                    <dgm:rule type="primFontSz" val="5" fact="NaN" max="NaN"/>
                  </dgm:ruleLst>
                </dgm:layoutNode>
              </dgm:forEach>
            </dgm:layoutNode>
          </dgm:if>
          <dgm:if name="Name6" axis="ch" ptType="node" func="cnt" op="equ" val="2">
            <dgm:layoutNode name="arrowDiagram2">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ctrX" for="ch" forName="bullet2a" refType="w" fact="0.25"/>
                    <dgm:constr type="ctrY" for="ch" forName="bullet2a" refType="h" fact="0.573"/>
                    <dgm:constr type="w" for="ch" forName="bullet2a" refType="w" fact="0.035"/>
                    <dgm:constr type="h" for="ch" forName="bullet2a" refType="w" refFor="ch" refForName="bullet2a"/>
                    <dgm:constr type="l" for="ch" forName="textBox2a" refType="ctrX" refFor="ch" refForName="bullet2a"/>
                    <dgm:constr type="t" for="ch" forName="textBox2a" refType="ctrY" refFor="ch" refForName="bullet2a"/>
                    <dgm:constr type="w" for="ch" forName="textBox2a" refType="w" fact="0.325"/>
                    <dgm:constr type="h" for="ch" forName="textBox2a" refType="h" fact="0.427"/>
                    <dgm:constr type="userA" refType="h" refFor="ch" refForName="bullet2a" fact="0.53"/>
                    <dgm:constr type="l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l" for="ch" forName="textBox2b" refType="ctrX" refFor="ch" refForName="bullet2b"/>
                    <dgm:constr type="t" for="ch" forName="textBox2b" refType="ctrY" refFor="ch" refForName="bullet2b"/>
                    <dgm:constr type="w" for="ch" forName="textBox2b" refType="w" fact="0.325"/>
                    <dgm:constr type="h" for="ch" forName="textBox2b" refType="h" fact="0.662"/>
                    <dgm:constr type="userB" refType="h" refFor="ch" refForName="bullet2b" fact="0.53"/>
                    <dgm:constr type="lMarg" for="ch" forName="textBox2b" refType="userB" fact="2.834"/>
                    <dgm:constr type="primFontSz" for="ch" ptType="node" op="equ" val="65"/>
                  </dgm:constrLst>
                </dgm:if>
                <dgm:else name="Name9">
                  <dgm:constrLst>
                    <dgm:constr type="ctrX" for="ch" forName="bullet2a" refType="w" fact="0.25"/>
                    <dgm:constr type="ctrY" for="ch" forName="bullet2a" refType="h" fact="0.573"/>
                    <dgm:constr type="w" for="ch" forName="bullet2a" refType="w" fact="0.035"/>
                    <dgm:constr type="h" for="ch" forName="bullet2a" refType="w" refFor="ch" refForName="bullet2a"/>
                    <dgm:constr type="r" for="ch" forName="textBox2a" refType="ctrX" refFor="ch" refForName="bullet2a"/>
                    <dgm:constr type="b" for="ch" forName="textBox2a" refType="ctrY" refFor="ch" refForName="bullet2a"/>
                    <dgm:constr type="w" for="ch" forName="textBox2a" refType="w" fact="0.25"/>
                    <dgm:constr type="h" for="ch" forName="textBox2a" refType="h" fact="0.573"/>
                    <dgm:constr type="userA" refType="h" refFor="ch" refForName="bullet2a" fact="0.53"/>
                    <dgm:constr type="r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r" for="ch" forName="textBox2b" refType="ctrX" refFor="ch" refForName="bullet2b"/>
                    <dgm:constr type="b" for="ch" forName="textBox2b" refType="ctrY" refFor="ch" refForName="bullet2b"/>
                    <dgm:constr type="w" for="ch" forName="textBox2b" refType="w" fact="0.28"/>
                    <dgm:constr type="h" for="ch" forName="textBox2b" refType="h" fact="0.338"/>
                    <dgm:constr type="userB" refType="h" refFor="ch" refForName="bullet2b" fact="0.53"/>
                    <dgm:constr type="rMarg" for="ch" forName="textBox2b" refType="userB" fact="2.834"/>
                    <dgm:constr type="primFontSz" for="ch" ptType="node" op="equ" val="65"/>
                  </dgm:constrLst>
                </dgm:else>
              </dgm:choose>
              <dgm:ruleLst/>
              <dgm:forEach name="Name10" axis="ch" ptType="node" cnt="1">
                <dgm:layoutNode name="bullet2a" styleLbl="node1">
                  <dgm:alg type="sp"/>
                  <dgm:shape xmlns:r="http://schemas.openxmlformats.org/officeDocument/2006/relationships" type="ellipse" r:blip="">
                    <dgm:adjLst/>
                  </dgm:shape>
                  <dgm:presOf/>
                  <dgm:constrLst/>
                  <dgm:ruleLst/>
                </dgm:layoutNode>
                <dgm:layoutNode name="textBox2a" styleLbl="revTx">
                  <dgm:varLst>
                    <dgm:bulletEnabled val="1"/>
                  </dgm:varLst>
                  <dgm:choose name="Name11">
                    <dgm:if name="Name12" func="var" arg="dir" op="equ" val="norm">
                      <dgm:choose name="Name13">
                        <dgm:if name="Name14" axis="root des" ptType="all node" func="maxDepth" op="gt" val="1">
                          <dgm:alg type="tx">
                            <dgm:param type="txAnchorVert" val="t"/>
                            <dgm:param type="parTxLTRAlign" val="l"/>
                            <dgm:param type="parTxRTLAlign" val="r"/>
                          </dgm:alg>
                        </dgm:if>
                        <dgm:else name="Name15">
                          <dgm:alg type="tx">
                            <dgm:param type="txAnchorVert" val="t"/>
                            <dgm:param type="parTxLTRAlign" val="l"/>
                            <dgm:param type="parTxRTLAlign" val="l"/>
                          </dgm:alg>
                        </dgm:else>
                      </dgm:choose>
                    </dgm:if>
                    <dgm:else name="Name16">
                      <dgm:choose name="Name17">
                        <dgm:if name="Name18" axis="root des" ptType="all node" func="maxDepth" op="gt" val="1">
                          <dgm:alg type="tx">
                            <dgm:param type="txAnchorVert" val="b"/>
                            <dgm:param type="txAnchorVertCh" val="b"/>
                            <dgm:param type="parTxLTRAlign" val="l"/>
                            <dgm:param type="parTxRTLAlign" val="r"/>
                          </dgm:alg>
                        </dgm:if>
                        <dgm:else name="Name1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
                    <dgm:if name="Name21" func="var" arg="dir" op="equ" val="norm">
                      <dgm:constrLst>
                        <dgm:constr type="rMarg"/>
                        <dgm:constr type="tMarg"/>
                        <dgm:constr type="bMarg"/>
                      </dgm:constrLst>
                    </dgm:if>
                    <dgm:else name="Name22">
                      <dgm:constrLst>
                        <dgm:constr type="lMarg"/>
                        <dgm:constr type="tMarg"/>
                        <dgm:constr type="bMarg"/>
                      </dgm:constrLst>
                    </dgm:else>
                  </dgm:choose>
                  <dgm:ruleLst>
                    <dgm:rule type="primFontSz" val="5" fact="NaN" max="NaN"/>
                  </dgm:ruleLst>
                </dgm:layoutNode>
              </dgm:forEach>
              <dgm:forEach name="Name23" axis="ch" ptType="node" st="2" cnt="1">
                <dgm:layoutNode name="bullet2b" styleLbl="node1">
                  <dgm:alg type="sp"/>
                  <dgm:shape xmlns:r="http://schemas.openxmlformats.org/officeDocument/2006/relationships" type="ellipse" r:blip="">
                    <dgm:adjLst/>
                  </dgm:shape>
                  <dgm:presOf/>
                  <dgm:constrLst/>
                  <dgm:ruleLst/>
                </dgm:layoutNode>
                <dgm:layoutNode name="textBox2b" styleLbl="revTx">
                  <dgm:varLst>
                    <dgm:bulletEnabled val="1"/>
                  </dgm:varLst>
                  <dgm:choose name="Name24">
                    <dgm:if name="Name25" func="var" arg="dir" op="equ" val="norm">
                      <dgm:choose name="Name26">
                        <dgm:if name="Name27" axis="root des" ptType="all node" func="maxDepth" op="gt" val="1">
                          <dgm:alg type="tx">
                            <dgm:param type="txAnchorVert" val="t"/>
                            <dgm:param type="parTxLTRAlign" val="l"/>
                            <dgm:param type="parTxRTLAlign" val="r"/>
                          </dgm:alg>
                        </dgm:if>
                        <dgm:else name="Name28">
                          <dgm:alg type="tx">
                            <dgm:param type="txAnchorVert" val="t"/>
                            <dgm:param type="parTxLTRAlign" val="l"/>
                            <dgm:param type="parTxRTLAlign" val="l"/>
                          </dgm:alg>
                        </dgm:else>
                      </dgm:choose>
                    </dgm:if>
                    <dgm:else name="Name29">
                      <dgm:choose name="Name30">
                        <dgm:if name="Name31" axis="root des" ptType="all node" func="maxDepth" op="gt" val="1">
                          <dgm:alg type="tx">
                            <dgm:param type="txAnchorVert" val="b"/>
                            <dgm:param type="txAnchorVertCh" val="b"/>
                            <dgm:param type="parTxLTRAlign" val="l"/>
                            <dgm:param type="parTxRTLAlign" val="r"/>
                          </dgm:alg>
                        </dgm:if>
                        <dgm:else name="Name3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33">
                    <dgm:if name="Name34" func="var" arg="dir" op="equ" val="norm">
                      <dgm:constrLst>
                        <dgm:constr type="rMarg"/>
                        <dgm:constr type="tMarg"/>
                        <dgm:constr type="bMarg"/>
                      </dgm:constrLst>
                    </dgm:if>
                    <dgm:else name="Name35">
                      <dgm:constrLst>
                        <dgm:constr type="lMarg"/>
                        <dgm:constr type="tMarg"/>
                        <dgm:constr type="bMarg"/>
                      </dgm:constrLst>
                    </dgm:else>
                  </dgm:choose>
                  <dgm:ruleLst>
                    <dgm:rule type="primFontSz" val="5" fact="NaN" max="NaN"/>
                  </dgm:ruleLst>
                </dgm:layoutNode>
              </dgm:forEach>
            </dgm:layoutNode>
          </dgm:if>
          <dgm:if name="Name36" axis="ch" ptType="node" func="cnt" op="equ" val="3">
            <dgm:layoutNode name="arrowDiagram3">
              <dgm:alg type="composite">
                <dgm:param type="vertAlign" val="none"/>
                <dgm:param type="horzAlign" val="none"/>
              </dgm:alg>
              <dgm:shape xmlns:r="http://schemas.openxmlformats.org/officeDocument/2006/relationships" r:blip="">
                <dgm:adjLst/>
              </dgm:shape>
              <dgm:presOf/>
              <dgm:choose name="Name37">
                <dgm:if name="Name38" func="var" arg="dir" op="equ" val="norm">
                  <dgm:constrLst>
                    <dgm:constr type="ctrX" for="ch" forName="bullet3a" refType="w" fact="0.14"/>
                    <dgm:constr type="ctrY" for="ch" forName="bullet3a" refType="h" fact="0.711"/>
                    <dgm:constr type="w" for="ch" forName="bullet3a" refType="w" fact="0.026"/>
                    <dgm:constr type="h" for="ch" forName="bullet3a" refType="w" refFor="ch" refForName="bullet3a"/>
                    <dgm:constr type="l" for="ch" forName="textBox3a" refType="ctrX" refFor="ch" refForName="bullet3a"/>
                    <dgm:constr type="t" for="ch" forName="textBox3a" refType="ctrY" refFor="ch" refForName="bullet3a"/>
                    <dgm:constr type="w" for="ch" forName="textBox3a" refType="w" fact="0.233"/>
                    <dgm:constr type="h" for="ch" forName="textBox3a" refType="h" fact="0.289"/>
                    <dgm:constr type="userA" refType="h" refFor="ch" refForName="bullet3a" fact="0.53"/>
                    <dgm:constr type="l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l" for="ch" forName="textBox3b" refType="ctrX" refFor="ch" refForName="bullet3b"/>
                    <dgm:constr type="t" for="ch" forName="textBox3b" refType="ctrY" refFor="ch" refForName="bullet3b"/>
                    <dgm:constr type="w" for="ch" forName="textBox3b" refType="w" fact="0.24"/>
                    <dgm:constr type="h" for="ch" forName="textBox3b" refType="h" fact="0.544"/>
                    <dgm:constr type="userB" refType="h" refFor="ch" refForName="bullet3b" fact="0.53"/>
                    <dgm:constr type="l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l" for="ch" forName="textBox3c" refType="ctrX" refFor="ch" refForName="bullet3c"/>
                    <dgm:constr type="t" for="ch" forName="textBox3c" refType="ctrY" refFor="ch" refForName="bullet3c"/>
                    <dgm:constr type="w" for="ch" forName="textBox3c" refType="w" fact="0.24"/>
                    <dgm:constr type="h" for="ch" forName="textBox3c" refType="h" fact="0.695"/>
                    <dgm:constr type="userC" refType="h" refFor="ch" refForName="bullet3c" fact="0.53"/>
                    <dgm:constr type="lMarg" for="ch" forName="textBox3c" refType="userC" fact="2.834"/>
                    <dgm:constr type="primFontSz" for="ch" ptType="node" op="equ" val="65"/>
                  </dgm:constrLst>
                </dgm:if>
                <dgm:else name="Name39">
                  <dgm:constrLst>
                    <dgm:constr type="ctrX" for="ch" forName="bullet3a" refType="w" fact="0.14"/>
                    <dgm:constr type="ctrY" for="ch" forName="bullet3a" refType="h" fact="0.711"/>
                    <dgm:constr type="w" for="ch" forName="bullet3a" refType="w" fact="0.026"/>
                    <dgm:constr type="h" for="ch" forName="bullet3a" refType="w" refFor="ch" refForName="bullet3a"/>
                    <dgm:constr type="r" for="ch" forName="textBox3a" refType="ctrX" refFor="ch" refForName="bullet3a"/>
                    <dgm:constr type="b" for="ch" forName="textBox3a" refType="ctrY" refFor="ch" refForName="bullet3a"/>
                    <dgm:constr type="w" for="ch" forName="textBox3a" refType="w" fact="0.14"/>
                    <dgm:constr type="h" for="ch" forName="textBox3a" refType="h" fact="0.711"/>
                    <dgm:constr type="userA" refType="h" refFor="ch" refForName="bullet3a" fact="0.53"/>
                    <dgm:constr type="r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r" for="ch" forName="textBox3b" refType="ctrX" refFor="ch" refForName="bullet3b"/>
                    <dgm:constr type="b" for="ch" forName="textBox3b" refType="ctrY" refFor="ch" refForName="bullet3b"/>
                    <dgm:constr type="w" for="ch" forName="textBox3b" refType="w" fact="0.24"/>
                    <dgm:constr type="h" for="ch" forName="textBox3b" refType="h" fact="0.456"/>
                    <dgm:constr type="userB" refType="h" refFor="ch" refForName="bullet3b" fact="0.53"/>
                    <dgm:constr type="r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r" for="ch" forName="textBox3c" refType="ctrX" refFor="ch" refForName="bullet3c"/>
                    <dgm:constr type="b" for="ch" forName="textBox3c" refType="ctrY" refFor="ch" refForName="bullet3c"/>
                    <dgm:constr type="w" for="ch" forName="textBox3c" refType="w" fact="0.24"/>
                    <dgm:constr type="h" for="ch" forName="textBox3c" refType="h" fact="0.305"/>
                    <dgm:constr type="userC" refType="h" refFor="ch" refForName="bullet3c" fact="0.53"/>
                    <dgm:constr type="rMarg" for="ch" forName="textBox3c" refType="userC" fact="2.834"/>
                    <dgm:constr type="primFontSz" for="ch" ptType="node" op="equ" val="65"/>
                  </dgm:constrLst>
                </dgm:else>
              </dgm:choose>
              <dgm:ruleLst/>
              <dgm:forEach name="Name40" axis="ch" ptType="node" cnt="1">
                <dgm:layoutNode name="bullet3a" styleLbl="node1">
                  <dgm:alg type="sp"/>
                  <dgm:shape xmlns:r="http://schemas.openxmlformats.org/officeDocument/2006/relationships" type="ellipse" r:blip="">
                    <dgm:adjLst/>
                  </dgm:shape>
                  <dgm:presOf/>
                  <dgm:constrLst/>
                  <dgm:ruleLst/>
                </dgm:layoutNode>
                <dgm:layoutNode name="textBox3a" styleLbl="revTx">
                  <dgm:varLst>
                    <dgm:bulletEnabled val="1"/>
                  </dgm:varLst>
                  <dgm:choose name="Name41">
                    <dgm:if name="Name42" func="var" arg="dir" op="equ" val="norm">
                      <dgm:choose name="Name43">
                        <dgm:if name="Name44" axis="root des" ptType="all node" func="maxDepth" op="gt" val="1">
                          <dgm:alg type="tx">
                            <dgm:param type="txAnchorVert" val="t"/>
                            <dgm:param type="parTxLTRAlign" val="l"/>
                            <dgm:param type="parTxRTLAlign" val="r"/>
                          </dgm:alg>
                        </dgm:if>
                        <dgm:else name="Name45">
                          <dgm:alg type="tx">
                            <dgm:param type="txAnchorVert" val="t"/>
                            <dgm:param type="parTxLTRAlign" val="l"/>
                            <dgm:param type="parTxRTLAlign" val="l"/>
                          </dgm:alg>
                        </dgm:else>
                      </dgm:choose>
                    </dgm:if>
                    <dgm:else name="Name46">
                      <dgm:choose name="Name47">
                        <dgm:if name="Name48" axis="root des" ptType="all node" func="maxDepth" op="gt" val="1">
                          <dgm:alg type="tx">
                            <dgm:param type="txAnchorVert" val="b"/>
                            <dgm:param type="txAnchorVertCh" val="b"/>
                            <dgm:param type="parTxLTRAlign" val="l"/>
                            <dgm:param type="parTxRTLAlign" val="r"/>
                          </dgm:alg>
                        </dgm:if>
                        <dgm:else name="Name4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50">
                    <dgm:if name="Name51" func="var" arg="dir" op="equ" val="norm">
                      <dgm:constrLst>
                        <dgm:constr type="rMarg"/>
                        <dgm:constr type="tMarg"/>
                        <dgm:constr type="bMarg"/>
                      </dgm:constrLst>
                    </dgm:if>
                    <dgm:else name="Name52">
                      <dgm:constrLst>
                        <dgm:constr type="lMarg"/>
                        <dgm:constr type="tMarg"/>
                        <dgm:constr type="bMarg"/>
                      </dgm:constrLst>
                    </dgm:else>
                  </dgm:choose>
                  <dgm:ruleLst>
                    <dgm:rule type="primFontSz" val="5" fact="NaN" max="NaN"/>
                  </dgm:ruleLst>
                </dgm:layoutNode>
              </dgm:forEach>
              <dgm:forEach name="Name53" axis="ch" ptType="node" st="2" cnt="1">
                <dgm:layoutNode name="bullet3b" styleLbl="node1">
                  <dgm:alg type="sp"/>
                  <dgm:shape xmlns:r="http://schemas.openxmlformats.org/officeDocument/2006/relationships" type="ellipse" r:blip="">
                    <dgm:adjLst/>
                  </dgm:shape>
                  <dgm:presOf/>
                  <dgm:constrLst/>
                  <dgm:ruleLst/>
                </dgm:layoutNode>
                <dgm:layoutNode name="textBox3b" styleLbl="revTx">
                  <dgm:varLst>
                    <dgm:bulletEnabled val="1"/>
                  </dgm:varLst>
                  <dgm:choose name="Name54">
                    <dgm:if name="Name55" func="var" arg="dir" op="equ" val="norm">
                      <dgm:choose name="Name56">
                        <dgm:if name="Name57" axis="root des" ptType="all node" func="maxDepth" op="gt" val="1">
                          <dgm:alg type="tx">
                            <dgm:param type="txAnchorVert" val="t"/>
                            <dgm:param type="parTxLTRAlign" val="l"/>
                            <dgm:param type="parTxRTLAlign" val="r"/>
                          </dgm:alg>
                        </dgm:if>
                        <dgm:else name="Name58">
                          <dgm:alg type="tx">
                            <dgm:param type="txAnchorVert" val="t"/>
                            <dgm:param type="parTxLTRAlign" val="l"/>
                            <dgm:param type="parTxRTLAlign" val="l"/>
                          </dgm:alg>
                        </dgm:else>
                      </dgm:choose>
                    </dgm:if>
                    <dgm:else name="Name59">
                      <dgm:choose name="Name60">
                        <dgm:if name="Name61" axis="root des" ptType="all node" func="maxDepth" op="gt" val="1">
                          <dgm:alg type="tx">
                            <dgm:param type="txAnchorVert" val="b"/>
                            <dgm:param type="txAnchorVertCh" val="b"/>
                            <dgm:param type="parTxLTRAlign" val="l"/>
                            <dgm:param type="parTxRTLAlign" val="r"/>
                          </dgm:alg>
                        </dgm:if>
                        <dgm:else name="Name6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63">
                    <dgm:if name="Name64" func="var" arg="dir" op="equ" val="norm">
                      <dgm:constrLst>
                        <dgm:constr type="rMarg"/>
                        <dgm:constr type="tMarg"/>
                        <dgm:constr type="bMarg"/>
                      </dgm:constrLst>
                    </dgm:if>
                    <dgm:else name="Name65">
                      <dgm:constrLst>
                        <dgm:constr type="lMarg"/>
                        <dgm:constr type="tMarg"/>
                        <dgm:constr type="bMarg"/>
                      </dgm:constrLst>
                    </dgm:else>
                  </dgm:choose>
                  <dgm:ruleLst>
                    <dgm:rule type="primFontSz" val="5" fact="NaN" max="NaN"/>
                  </dgm:ruleLst>
                </dgm:layoutNode>
              </dgm:forEach>
              <dgm:forEach name="Name66" axis="ch" ptType="node" st="3" cnt="1">
                <dgm:layoutNode name="bullet3c" styleLbl="node1">
                  <dgm:alg type="sp"/>
                  <dgm:shape xmlns:r="http://schemas.openxmlformats.org/officeDocument/2006/relationships" type="ellipse" r:blip="">
                    <dgm:adjLst/>
                  </dgm:shape>
                  <dgm:presOf/>
                  <dgm:constrLst/>
                  <dgm:ruleLst/>
                </dgm:layoutNode>
                <dgm:layoutNode name="textBox3c" styleLbl="revTx">
                  <dgm:varLst>
                    <dgm:bulletEnabled val="1"/>
                  </dgm:varLst>
                  <dgm:choose name="Name67">
                    <dgm:if name="Name68" func="var" arg="dir" op="equ" val="norm">
                      <dgm:choose name="Name69">
                        <dgm:if name="Name70" axis="root des" ptType="all node" func="maxDepth" op="gt" val="1">
                          <dgm:alg type="tx">
                            <dgm:param type="txAnchorVert" val="t"/>
                            <dgm:param type="parTxLTRAlign" val="l"/>
                            <dgm:param type="parTxRTLAlign" val="r"/>
                          </dgm:alg>
                        </dgm:if>
                        <dgm:else name="Name71">
                          <dgm:alg type="tx">
                            <dgm:param type="txAnchorVert" val="t"/>
                            <dgm:param type="parTxLTRAlign" val="l"/>
                            <dgm:param type="parTxRTLAlign" val="l"/>
                          </dgm:alg>
                        </dgm:else>
                      </dgm:choose>
                    </dgm:if>
                    <dgm:else name="Name72">
                      <dgm:choose name="Name73">
                        <dgm:if name="Name74" axis="root des" ptType="all node" func="maxDepth" op="gt" val="1">
                          <dgm:alg type="tx">
                            <dgm:param type="txAnchorVert" val="b"/>
                            <dgm:param type="txAnchorVertCh" val="b"/>
                            <dgm:param type="parTxLTRAlign" val="l"/>
                            <dgm:param type="parTxRTLAlign" val="r"/>
                          </dgm:alg>
                        </dgm:if>
                        <dgm:else name="Name7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76">
                    <dgm:if name="Name77" func="var" arg="dir" op="equ" val="norm">
                      <dgm:constrLst>
                        <dgm:constr type="rMarg"/>
                        <dgm:constr type="tMarg"/>
                        <dgm:constr type="bMarg"/>
                      </dgm:constrLst>
                    </dgm:if>
                    <dgm:else name="Name78">
                      <dgm:constrLst>
                        <dgm:constr type="lMarg"/>
                        <dgm:constr type="tMarg"/>
                        <dgm:constr type="bMarg"/>
                      </dgm:constrLst>
                    </dgm:else>
                  </dgm:choose>
                  <dgm:ruleLst>
                    <dgm:rule type="primFontSz" val="5" fact="NaN" max="NaN"/>
                  </dgm:ruleLst>
                </dgm:layoutNode>
              </dgm:forEach>
            </dgm:layoutNode>
          </dgm:if>
          <dgm:if name="Name79" axis="ch" ptType="node" func="cnt" op="equ" val="4">
            <dgm:layoutNode name="arrowDiagram4">
              <dgm:alg type="composite">
                <dgm:param type="vertAlign" val="none"/>
                <dgm:param type="horzAlign" val="none"/>
              </dgm:alg>
              <dgm:shape xmlns:r="http://schemas.openxmlformats.org/officeDocument/2006/relationships" r:blip="">
                <dgm:adjLst/>
              </dgm:shape>
              <dgm:presOf/>
              <dgm:choose name="Name80">
                <dgm:if name="Name81" func="var" arg="dir" op="equ" val="norm">
                  <dgm:constrLst>
                    <dgm:constr type="ctrX" for="ch" forName="bullet4a" refType="w" fact="0.11"/>
                    <dgm:constr type="ctrY" for="ch" forName="bullet4a" refType="h" fact="0.762"/>
                    <dgm:constr type="w" for="ch" forName="bullet4a" refType="w" fact="0.023"/>
                    <dgm:constr type="h" for="ch" forName="bullet4a" refType="w" refFor="ch" refForName="bullet4a"/>
                    <dgm:constr type="l" for="ch" forName="textBox4a" refType="ctrX" refFor="ch" refForName="bullet4a"/>
                    <dgm:constr type="t" for="ch" forName="textBox4a" refType="ctrY" refFor="ch" refForName="bullet4a"/>
                    <dgm:constr type="w" for="ch" forName="textBox4a" refType="w" fact="0.171"/>
                    <dgm:constr type="h" for="ch" forName="textBox4a" refType="h" fact="0.238"/>
                    <dgm:constr type="userA" refType="h" refFor="ch" refForName="bullet4a" fact="0.53"/>
                    <dgm:constr type="l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l" for="ch" forName="textBox4b" refType="ctrX" refFor="ch" refForName="bullet4b"/>
                    <dgm:constr type="t" for="ch" forName="textBox4b" refType="ctrY" refFor="ch" refForName="bullet4b"/>
                    <dgm:constr type="w" for="ch" forName="textBox4b" refType="w" fact="0.21"/>
                    <dgm:constr type="h" for="ch" forName="textBox4b" refType="h" fact="0.457"/>
                    <dgm:constr type="userB" refType="h" refFor="ch" refForName="bullet4b" fact="0.53"/>
                    <dgm:constr type="l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l" for="ch" forName="textBox4c" refType="ctrX" refFor="ch" refForName="bullet4c"/>
                    <dgm:constr type="t" for="ch" forName="textBox4c" refType="ctrY" refFor="ch" refForName="bullet4c"/>
                    <dgm:constr type="w" for="ch" forName="textBox4c" refType="w" fact="0.21"/>
                    <dgm:constr type="h" for="ch" forName="textBox4c" refType="h" fact="0.618"/>
                    <dgm:constr type="userC" refType="h" refFor="ch" refForName="bullet4c" fact="0.53"/>
                    <dgm:constr type="l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l" for="ch" forName="textBox4d" refType="ctrX" refFor="ch" refForName="bullet4d"/>
                    <dgm:constr type="t" for="ch" forName="textBox4d" refType="ctrY" refFor="ch" refForName="bullet4d"/>
                    <dgm:constr type="w" for="ch" forName="textBox4d" refType="w" fact="0.21"/>
                    <dgm:constr type="h" for="ch" forName="textBox4d" refType="h" fact="0.717"/>
                    <dgm:constr type="userD" refType="h" refFor="ch" refForName="bullet4d" fact="0.53"/>
                    <dgm:constr type="lMarg" for="ch" forName="textBox4d" refType="userD" fact="2.834"/>
                    <dgm:constr type="primFontSz" for="ch" ptType="node" op="equ" val="65"/>
                  </dgm:constrLst>
                </dgm:if>
                <dgm:else name="Name82">
                  <dgm:constrLst>
                    <dgm:constr type="ctrX" for="ch" forName="bullet4a" refType="w" fact="0.11"/>
                    <dgm:constr type="ctrY" for="ch" forName="bullet4a" refType="h" fact="0.762"/>
                    <dgm:constr type="w" for="ch" forName="bullet4a" refType="w" fact="0.023"/>
                    <dgm:constr type="h" for="ch" forName="bullet4a" refType="w" refFor="ch" refForName="bullet4a"/>
                    <dgm:constr type="r" for="ch" forName="textBox4a" refType="ctrX" refFor="ch" refForName="bullet4a"/>
                    <dgm:constr type="b" for="ch" forName="textBox4a" refType="ctrY" refFor="ch" refForName="bullet4a"/>
                    <dgm:constr type="w" for="ch" forName="textBox4a" refType="w" fact="0.11"/>
                    <dgm:constr type="h" for="ch" forName="textBox4a" refType="h" fact="0.762"/>
                    <dgm:constr type="userA" refType="h" refFor="ch" refForName="bullet4a" fact="0.53"/>
                    <dgm:constr type="r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r" for="ch" forName="textBox4b" refType="ctrX" refFor="ch" refForName="bullet4b"/>
                    <dgm:constr type="b" for="ch" forName="textBox4b" refType="ctrY" refFor="ch" refForName="bullet4b"/>
                    <dgm:constr type="w" for="ch" forName="textBox4b" refType="w" fact="0.171"/>
                    <dgm:constr type="h" for="ch" forName="textBox4b" refType="h" fact="0.543"/>
                    <dgm:constr type="userB" refType="h" refFor="ch" refForName="bullet4b" fact="0.53"/>
                    <dgm:constr type="r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r" for="ch" forName="textBox4c" refType="ctrX" refFor="ch" refForName="bullet4c"/>
                    <dgm:constr type="b" for="ch" forName="textBox4c" refType="ctrY" refFor="ch" refForName="bullet4c"/>
                    <dgm:constr type="w" for="ch" forName="textBox4c" refType="w" fact="0.21"/>
                    <dgm:constr type="h" for="ch" forName="textBox4c" refType="h" fact="0.382"/>
                    <dgm:constr type="userC" refType="h" refFor="ch" refForName="bullet4c" fact="0.53"/>
                    <dgm:constr type="r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r" for="ch" forName="textBox4d" refType="ctrX" refFor="ch" refForName="bullet4d"/>
                    <dgm:constr type="b" for="ch" forName="textBox4d" refType="ctrY" refFor="ch" refForName="bullet4d"/>
                    <dgm:constr type="w" for="ch" forName="textBox4d" refType="w" fact="0.21"/>
                    <dgm:constr type="h" for="ch" forName="textBox4d" refType="h" fact="0.283"/>
                    <dgm:constr type="userD" refType="h" refFor="ch" refForName="bullet4d" fact="0.53"/>
                    <dgm:constr type="rMarg" for="ch" forName="textBox4d" refType="userD" fact="2.834"/>
                    <dgm:constr type="primFontSz" for="ch" ptType="node" op="equ" val="65"/>
                  </dgm:constrLst>
                </dgm:else>
              </dgm:choose>
              <dgm:ruleLst/>
              <dgm:forEach name="Name83" axis="ch" ptType="node" cnt="1">
                <dgm:layoutNode name="bullet4a" styleLbl="node1">
                  <dgm:alg type="sp"/>
                  <dgm:shape xmlns:r="http://schemas.openxmlformats.org/officeDocument/2006/relationships" type="ellipse" r:blip="">
                    <dgm:adjLst/>
                  </dgm:shape>
                  <dgm:presOf/>
                  <dgm:constrLst/>
                  <dgm:ruleLst/>
                </dgm:layoutNode>
                <dgm:layoutNode name="textBox4a" styleLbl="revTx">
                  <dgm:varLst>
                    <dgm:bulletEnabled val="1"/>
                  </dgm:varLst>
                  <dgm:choose name="Name84">
                    <dgm:if name="Name85" func="var" arg="dir" op="equ" val="norm">
                      <dgm:choose name="Name86">
                        <dgm:if name="Name87" axis="root des" ptType="all node" func="maxDepth" op="gt" val="1">
                          <dgm:alg type="tx">
                            <dgm:param type="txAnchorVert" val="t"/>
                            <dgm:param type="parTxLTRAlign" val="l"/>
                            <dgm:param type="parTxRTLAlign" val="r"/>
                          </dgm:alg>
                        </dgm:if>
                        <dgm:else name="Name88">
                          <dgm:alg type="tx">
                            <dgm:param type="txAnchorVert" val="t"/>
                            <dgm:param type="parTxLTRAlign" val="l"/>
                            <dgm:param type="parTxRTLAlign" val="l"/>
                          </dgm:alg>
                        </dgm:else>
                      </dgm:choose>
                    </dgm:if>
                    <dgm:else name="Name89">
                      <dgm:choose name="Name90">
                        <dgm:if name="Name91" axis="root des" ptType="all node" func="maxDepth" op="gt" val="1">
                          <dgm:alg type="tx">
                            <dgm:param type="txAnchorVert" val="b"/>
                            <dgm:param type="txAnchorVertCh" val="b"/>
                            <dgm:param type="parTxLTRAlign" val="l"/>
                            <dgm:param type="parTxRTLAlign" val="r"/>
                          </dgm:alg>
                        </dgm:if>
                        <dgm:else name="Name9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rMarg"/>
                        <dgm:constr type="tMarg"/>
                        <dgm:constr type="bMarg"/>
                      </dgm:constrLst>
                    </dgm:if>
                    <dgm:else name="Name95">
                      <dgm:constrLst>
                        <dgm:constr type="lMarg"/>
                        <dgm:constr type="tMarg"/>
                        <dgm:constr type="bMarg"/>
                      </dgm:constrLst>
                    </dgm:else>
                  </dgm:choose>
                  <dgm:ruleLst>
                    <dgm:rule type="primFontSz" val="5" fact="NaN" max="NaN"/>
                  </dgm:ruleLst>
                </dgm:layoutNode>
              </dgm:forEach>
              <dgm:forEach name="Name96" axis="ch" ptType="node" st="2" cnt="1">
                <dgm:layoutNode name="bullet4b" styleLbl="node1">
                  <dgm:alg type="sp"/>
                  <dgm:shape xmlns:r="http://schemas.openxmlformats.org/officeDocument/2006/relationships" type="ellipse" r:blip="">
                    <dgm:adjLst/>
                  </dgm:shape>
                  <dgm:presOf/>
                  <dgm:constrLst/>
                  <dgm:ruleLst/>
                </dgm:layoutNode>
                <dgm:layoutNode name="textBox4b" styleLbl="revTx">
                  <dgm:varLst>
                    <dgm:bulletEnabled val="1"/>
                  </dgm:varLst>
                  <dgm:choose name="Name97">
                    <dgm:if name="Name98" func="var" arg="dir" op="equ" val="norm">
                      <dgm:choose name="Name99">
                        <dgm:if name="Name100" axis="root des" ptType="all node" func="maxDepth" op="gt" val="1">
                          <dgm:alg type="tx">
                            <dgm:param type="txAnchorVert" val="t"/>
                            <dgm:param type="parTxLTRAlign" val="l"/>
                            <dgm:param type="parTxRTLAlign" val="r"/>
                          </dgm:alg>
                        </dgm:if>
                        <dgm:else name="Name101">
                          <dgm:alg type="tx">
                            <dgm:param type="txAnchorVert" val="t"/>
                            <dgm:param type="parTxLTRAlign" val="l"/>
                            <dgm:param type="parTxRTLAlign" val="l"/>
                          </dgm:alg>
                        </dgm:else>
                      </dgm:choose>
                    </dgm:if>
                    <dgm:else name="Name102">
                      <dgm:choose name="Name103">
                        <dgm:if name="Name104" axis="root des" ptType="all node" func="maxDepth" op="gt" val="1">
                          <dgm:alg type="tx">
                            <dgm:param type="txAnchorVert" val="b"/>
                            <dgm:param type="txAnchorVertCh" val="b"/>
                            <dgm:param type="parTxLTRAlign" val="l"/>
                            <dgm:param type="parTxRTLAlign" val="r"/>
                          </dgm:alg>
                        </dgm:if>
                        <dgm:else name="Name10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06">
                    <dgm:if name="Name107" func="var" arg="dir" op="equ" val="norm">
                      <dgm:constrLst>
                        <dgm:constr type="rMarg"/>
                        <dgm:constr type="tMarg"/>
                        <dgm:constr type="bMarg"/>
                      </dgm:constrLst>
                    </dgm:if>
                    <dgm:else name="Name108">
                      <dgm:constrLst>
                        <dgm:constr type="lMarg"/>
                        <dgm:constr type="tMarg"/>
                        <dgm:constr type="bMarg"/>
                      </dgm:constrLst>
                    </dgm:else>
                  </dgm:choose>
                  <dgm:ruleLst>
                    <dgm:rule type="primFontSz" val="5" fact="NaN" max="NaN"/>
                  </dgm:ruleLst>
                </dgm:layoutNode>
              </dgm:forEach>
              <dgm:forEach name="Name109" axis="ch" ptType="node" st="3" cnt="1">
                <dgm:layoutNode name="bullet4c" styleLbl="node1">
                  <dgm:alg type="sp"/>
                  <dgm:shape xmlns:r="http://schemas.openxmlformats.org/officeDocument/2006/relationships" type="ellipse" r:blip="">
                    <dgm:adjLst/>
                  </dgm:shape>
                  <dgm:presOf/>
                  <dgm:constrLst/>
                  <dgm:ruleLst/>
                </dgm:layoutNode>
                <dgm:layoutNode name="textBox4c" styleLbl="revTx">
                  <dgm:varLst>
                    <dgm:bulletEnabled val="1"/>
                  </dgm:varLst>
                  <dgm:choose name="Name110">
                    <dgm:if name="Name111" func="var" arg="dir" op="equ" val="norm">
                      <dgm:choose name="Name112">
                        <dgm:if name="Name113" axis="root des" ptType="all node" func="maxDepth" op="gt" val="1">
                          <dgm:alg type="tx">
                            <dgm:param type="txAnchorVert" val="t"/>
                            <dgm:param type="parTxLTRAlign" val="l"/>
                            <dgm:param type="parTxRTLAlign" val="r"/>
                          </dgm:alg>
                        </dgm:if>
                        <dgm:else name="Name114">
                          <dgm:alg type="tx">
                            <dgm:param type="txAnchorVert" val="t"/>
                            <dgm:param type="parTxLTRAlign" val="l"/>
                            <dgm:param type="parTxRTLAlign" val="l"/>
                          </dgm:alg>
                        </dgm:else>
                      </dgm:choose>
                    </dgm:if>
                    <dgm:else name="Name115">
                      <dgm:choose name="Name116">
                        <dgm:if name="Name117" axis="root des" ptType="all node" func="maxDepth" op="gt" val="1">
                          <dgm:alg type="tx">
                            <dgm:param type="txAnchorVert" val="b"/>
                            <dgm:param type="txAnchorVertCh" val="b"/>
                            <dgm:param type="parTxLTRAlign" val="l"/>
                            <dgm:param type="parTxRTLAlign" val="r"/>
                          </dgm:alg>
                        </dgm:if>
                        <dgm:else name="Name11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19">
                    <dgm:if name="Name120" func="var" arg="dir" op="equ" val="norm">
                      <dgm:constrLst>
                        <dgm:constr type="rMarg"/>
                        <dgm:constr type="tMarg"/>
                        <dgm:constr type="bMarg"/>
                      </dgm:constrLst>
                    </dgm:if>
                    <dgm:else name="Name121">
                      <dgm:constrLst>
                        <dgm:constr type="lMarg"/>
                        <dgm:constr type="tMarg"/>
                        <dgm:constr type="bMarg"/>
                      </dgm:constrLst>
                    </dgm:else>
                  </dgm:choose>
                  <dgm:ruleLst>
                    <dgm:rule type="primFontSz" val="5" fact="NaN" max="NaN"/>
                  </dgm:ruleLst>
                </dgm:layoutNode>
              </dgm:forEach>
              <dgm:forEach name="Name122" axis="ch" ptType="node" st="4" cnt="1">
                <dgm:layoutNode name="bullet4d" styleLbl="node1">
                  <dgm:alg type="sp"/>
                  <dgm:shape xmlns:r="http://schemas.openxmlformats.org/officeDocument/2006/relationships" type="ellipse" r:blip="">
                    <dgm:adjLst/>
                  </dgm:shape>
                  <dgm:presOf/>
                  <dgm:constrLst/>
                  <dgm:ruleLst/>
                </dgm:layoutNode>
                <dgm:layoutNode name="textBox4d" styleLbl="revTx">
                  <dgm:varLst>
                    <dgm:bulletEnabled val="1"/>
                  </dgm:varLst>
                  <dgm:choose name="Name123">
                    <dgm:if name="Name124" func="var" arg="dir" op="equ" val="norm">
                      <dgm:choose name="Name125">
                        <dgm:if name="Name126" axis="root des" ptType="all node" func="maxDepth" op="gt" val="1">
                          <dgm:alg type="tx">
                            <dgm:param type="txAnchorVert" val="t"/>
                            <dgm:param type="parTxLTRAlign" val="l"/>
                            <dgm:param type="parTxRTLAlign" val="r"/>
                          </dgm:alg>
                        </dgm:if>
                        <dgm:else name="Name127">
                          <dgm:alg type="tx">
                            <dgm:param type="txAnchorVert" val="t"/>
                            <dgm:param type="parTxLTRAlign" val="l"/>
                            <dgm:param type="parTxRTLAlign" val="l"/>
                          </dgm:alg>
                        </dgm:else>
                      </dgm:choose>
                    </dgm:if>
                    <dgm:else name="Name128">
                      <dgm:choose name="Name129">
                        <dgm:if name="Name130" axis="root des" ptType="all node" func="maxDepth" op="gt" val="1">
                          <dgm:alg type="tx">
                            <dgm:param type="txAnchorVert" val="b"/>
                            <dgm:param type="txAnchorVertCh" val="b"/>
                            <dgm:param type="parTxLTRAlign" val="l"/>
                            <dgm:param type="parTxRTLAlign" val="r"/>
                          </dgm:alg>
                        </dgm:if>
                        <dgm:else name="Name13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32">
                    <dgm:if name="Name133" func="var" arg="dir" op="equ" val="norm">
                      <dgm:constrLst>
                        <dgm:constr type="rMarg"/>
                        <dgm:constr type="tMarg"/>
                        <dgm:constr type="bMarg"/>
                      </dgm:constrLst>
                    </dgm:if>
                    <dgm:else name="Name134">
                      <dgm:constrLst>
                        <dgm:constr type="lMarg"/>
                        <dgm:constr type="tMarg"/>
                        <dgm:constr type="bMarg"/>
                      </dgm:constrLst>
                    </dgm:else>
                  </dgm:choose>
                  <dgm:ruleLst>
                    <dgm:rule type="primFontSz" val="5" fact="NaN" max="NaN"/>
                  </dgm:ruleLst>
                </dgm:layoutNode>
              </dgm:forEach>
            </dgm:layoutNode>
          </dgm:if>
          <dgm:else name="Name135">
            <dgm:layoutNode name="arrowDiagram5">
              <dgm:alg type="composite">
                <dgm:param type="vertAlign" val="none"/>
                <dgm:param type="horzAlign" val="none"/>
              </dgm:alg>
              <dgm:shape xmlns:r="http://schemas.openxmlformats.org/officeDocument/2006/relationships" r:blip="">
                <dgm:adjLst/>
              </dgm:shape>
              <dgm:presOf/>
              <dgm:choose name="Name136">
                <dgm:if name="Name137" func="var" arg="dir" op="equ" val="norm">
                  <dgm:constrLst>
                    <dgm:constr type="ctrX" for="ch" forName="bullet5a" refType="w" fact="0.11"/>
                    <dgm:constr type="ctrY" for="ch" forName="bullet5a" refType="h" fact="0.762"/>
                    <dgm:constr type="w" for="ch" forName="bullet5a" refType="w" fact="0.023"/>
                    <dgm:constr type="h" for="ch" forName="bullet5a" refType="w" refFor="ch" refForName="bullet5a"/>
                    <dgm:constr type="l" for="ch" forName="textBox5a" refType="ctrX" refFor="ch" refForName="bullet5a"/>
                    <dgm:constr type="t" for="ch" forName="textBox5a" refType="ctrY" refFor="ch" refForName="bullet5a"/>
                    <dgm:constr type="w" for="ch" forName="textBox5a" refType="w" fact="0.131"/>
                    <dgm:constr type="h" for="ch" forName="textBox5a" refType="h" fact="0.238"/>
                    <dgm:constr type="userA" refType="h" refFor="ch" refForName="bullet5a" fact="0.53"/>
                    <dgm:constr type="l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l" for="ch" forName="textBox5b" refType="ctrX" refFor="ch" refForName="bullet5b"/>
                    <dgm:constr type="t" for="ch" forName="textBox5b" refType="ctrY" refFor="ch" refForName="bullet5b"/>
                    <dgm:constr type="w" for="ch" forName="textBox5b" refType="w" fact="0.166"/>
                    <dgm:constr type="h" for="ch" forName="textBox5b" refType="h" fact="0.419"/>
                    <dgm:constr type="userB" refType="h" refFor="ch" refForName="bullet5b" fact="0.53"/>
                    <dgm:constr type="l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l" for="ch" forName="textBox5c" refType="ctrX" refFor="ch" refForName="bullet5c"/>
                    <dgm:constr type="t" for="ch" forName="textBox5c" refType="ctrY" refFor="ch" refForName="bullet5c"/>
                    <dgm:constr type="w" for="ch" forName="textBox5c" refType="w" fact="0.193"/>
                    <dgm:constr type="h" for="ch" forName="textBox5c" refType="h" fact="0.562"/>
                    <dgm:constr type="userC" refType="h" refFor="ch" refForName="bullet5c" fact="0.53"/>
                    <dgm:constr type="l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l" for="ch" forName="textBox5d" refType="ctrX" refFor="ch" refForName="bullet5d"/>
                    <dgm:constr type="t" for="ch" forName="textBox5d" refType="ctrY" refFor="ch" refForName="bullet5d"/>
                    <dgm:constr type="w" for="ch" forName="textBox5d" refType="w" fact="0.2"/>
                    <dgm:constr type="h" for="ch" forName="textBox5d" refType="h" fact="0.67"/>
                    <dgm:constr type="userD" refType="h" refFor="ch" refForName="bullet5d" fact="0.53"/>
                    <dgm:constr type="l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l" for="ch" forName="textBox5e" refType="ctrX" refFor="ch" refForName="bullet5e"/>
                    <dgm:constr type="t" for="ch" forName="textBox5e" refType="ctrY" refFor="ch" refForName="bullet5e"/>
                    <dgm:constr type="w" for="ch" forName="textBox5e" refType="w" fact="0.2"/>
                    <dgm:constr type="h" for="ch" forName="textBox5e" refType="h" fact="0.736"/>
                    <dgm:constr type="userE" refType="h" refFor="ch" refForName="bullet5e" fact="0.53"/>
                    <dgm:constr type="lMarg" for="ch" forName="textBox5e" refType="userE" fact="2.834"/>
                    <dgm:constr type="primFontSz" for="ch" ptType="node" op="equ" val="65"/>
                  </dgm:constrLst>
                </dgm:if>
                <dgm:else name="Name138">
                  <dgm:constrLst>
                    <dgm:constr type="ctrX" for="ch" forName="bullet5a" refType="w" fact="0.11"/>
                    <dgm:constr type="ctrY" for="ch" forName="bullet5a" refType="h" fact="0.762"/>
                    <dgm:constr type="w" for="ch" forName="bullet5a" refType="w" fact="0.023"/>
                    <dgm:constr type="h" for="ch" forName="bullet5a" refType="w" refFor="ch" refForName="bullet5a"/>
                    <dgm:constr type="r" for="ch" forName="textBox5a" refType="ctrX" refFor="ch" refForName="bullet5a"/>
                    <dgm:constr type="b" for="ch" forName="textBox5a" refType="ctrY" refFor="ch" refForName="bullet5a"/>
                    <dgm:constr type="w" for="ch" forName="textBox5a" refType="w" fact="0.11"/>
                    <dgm:constr type="h" for="ch" forName="textBox5a" refType="h" fact="0.762"/>
                    <dgm:constr type="userA" refType="h" refFor="ch" refForName="bullet5a" fact="0.53"/>
                    <dgm:constr type="r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r" for="ch" forName="textBox5b" refType="ctrX" refFor="ch" refForName="bullet5b"/>
                    <dgm:constr type="b" for="ch" forName="textBox5b" refType="ctrY" refFor="ch" refForName="bullet5b"/>
                    <dgm:constr type="w" for="ch" forName="textBox5b" refType="w" fact="0.131"/>
                    <dgm:constr type="h" for="ch" forName="textBox5b" refType="h" fact="0.581"/>
                    <dgm:constr type="userB" refType="h" refFor="ch" refForName="bullet5b" fact="0.53"/>
                    <dgm:constr type="r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r" for="ch" forName="textBox5c" refType="ctrX" refFor="ch" refForName="bullet5c"/>
                    <dgm:constr type="b" for="ch" forName="textBox5c" refType="ctrY" refFor="ch" refForName="bullet5c"/>
                    <dgm:constr type="w" for="ch" forName="textBox5c" refType="w" fact="0.166"/>
                    <dgm:constr type="h" for="ch" forName="textBox5c" refType="h" fact="0.438"/>
                    <dgm:constr type="userC" refType="h" refFor="ch" refForName="bullet5c" fact="0.53"/>
                    <dgm:constr type="r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r" for="ch" forName="textBox5d" refType="ctrX" refFor="ch" refForName="bullet5d"/>
                    <dgm:constr type="b" for="ch" forName="textBox5d" refType="ctrY" refFor="ch" refForName="bullet5d"/>
                    <dgm:constr type="w" for="ch" forName="textBox5d" refType="w" fact="0.193"/>
                    <dgm:constr type="h" for="ch" forName="textBox5d" refType="h" fact="0.33"/>
                    <dgm:constr type="userD" refType="h" refFor="ch" refForName="bullet5d" fact="0.53"/>
                    <dgm:constr type="r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r" for="ch" forName="textBox5e" refType="ctrX" refFor="ch" refForName="bullet5e"/>
                    <dgm:constr type="b" for="ch" forName="textBox5e" refType="ctrY" refFor="ch" refForName="bullet5e"/>
                    <dgm:constr type="w" for="ch" forName="textBox5e" refType="w" fact="0.2"/>
                    <dgm:constr type="h" for="ch" forName="textBox5e" refType="h" fact="0.264"/>
                    <dgm:constr type="userE" refType="h" refFor="ch" refForName="bullet5e" fact="0.53"/>
                    <dgm:constr type="rMarg" for="ch" forName="textBox5e" refType="userE" fact="2.834"/>
                    <dgm:constr type="primFontSz" for="ch" ptType="node" op="equ" val="65"/>
                  </dgm:constrLst>
                </dgm:else>
              </dgm:choose>
              <dgm:ruleLst/>
              <dgm:forEach name="Name139" axis="ch" ptType="node" cnt="1">
                <dgm:layoutNode name="bullet5a" styleLbl="node1">
                  <dgm:alg type="sp"/>
                  <dgm:shape xmlns:r="http://schemas.openxmlformats.org/officeDocument/2006/relationships" type="ellipse" r:blip="">
                    <dgm:adjLst/>
                  </dgm:shape>
                  <dgm:presOf/>
                  <dgm:constrLst/>
                  <dgm:ruleLst/>
                </dgm:layoutNode>
                <dgm:layoutNode name="textBox5a" styleLbl="revTx">
                  <dgm:varLst>
                    <dgm:bulletEnabled val="1"/>
                  </dgm:varLst>
                  <dgm:choose name="Name140">
                    <dgm:if name="Name141" func="var" arg="dir" op="equ" val="norm">
                      <dgm:choose name="Name142">
                        <dgm:if name="Name143" axis="root des" ptType="all node" func="maxDepth" op="gt" val="1">
                          <dgm:alg type="tx">
                            <dgm:param type="txAnchorVert" val="t"/>
                            <dgm:param type="parTxLTRAlign" val="l"/>
                            <dgm:param type="parTxRTLAlign" val="r"/>
                          </dgm:alg>
                        </dgm:if>
                        <dgm:else name="Name144">
                          <dgm:alg type="tx">
                            <dgm:param type="txAnchorVert" val="t"/>
                            <dgm:param type="parTxLTRAlign" val="l"/>
                            <dgm:param type="parTxRTLAlign" val="l"/>
                          </dgm:alg>
                        </dgm:else>
                      </dgm:choose>
                    </dgm:if>
                    <dgm:else name="Name145">
                      <dgm:choose name="Name146">
                        <dgm:if name="Name147" axis="root des" ptType="all node" func="maxDepth" op="gt" val="1">
                          <dgm:alg type="tx">
                            <dgm:param type="txAnchorVert" val="b"/>
                            <dgm:param type="txAnchorVertCh" val="b"/>
                            <dgm:param type="parTxLTRAlign" val="l"/>
                            <dgm:param type="parTxRTLAlign" val="r"/>
                          </dgm:alg>
                        </dgm:if>
                        <dgm:else name="Name14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49">
                    <dgm:if name="Name150" func="var" arg="dir" op="equ" val="norm">
                      <dgm:constrLst>
                        <dgm:constr type="rMarg"/>
                        <dgm:constr type="tMarg"/>
                        <dgm:constr type="bMarg"/>
                      </dgm:constrLst>
                    </dgm:if>
                    <dgm:else name="Name151">
                      <dgm:constrLst>
                        <dgm:constr type="lMarg"/>
                        <dgm:constr type="tMarg"/>
                        <dgm:constr type="bMarg"/>
                      </dgm:constrLst>
                    </dgm:else>
                  </dgm:choose>
                  <dgm:ruleLst>
                    <dgm:rule type="primFontSz" val="5" fact="NaN" max="NaN"/>
                  </dgm:ruleLst>
                </dgm:layoutNode>
              </dgm:forEach>
              <dgm:forEach name="Name152" axis="ch" ptType="node" st="2" cnt="1">
                <dgm:layoutNode name="bullet5b" styleLbl="node1">
                  <dgm:alg type="sp"/>
                  <dgm:shape xmlns:r="http://schemas.openxmlformats.org/officeDocument/2006/relationships" type="ellipse" r:blip="">
                    <dgm:adjLst/>
                  </dgm:shape>
                  <dgm:presOf/>
                  <dgm:constrLst/>
                  <dgm:ruleLst/>
                </dgm:layoutNode>
                <dgm:layoutNode name="textBox5b" styleLbl="revTx">
                  <dgm:varLst>
                    <dgm:bulletEnabled val="1"/>
                  </dgm:varLst>
                  <dgm:choose name="Name153">
                    <dgm:if name="Name154" func="var" arg="dir" op="equ" val="norm">
                      <dgm:choose name="Name155">
                        <dgm:if name="Name156" axis="root des" ptType="all node" func="maxDepth" op="gt" val="1">
                          <dgm:alg type="tx">
                            <dgm:param type="txAnchorVert" val="t"/>
                            <dgm:param type="parTxLTRAlign" val="l"/>
                            <dgm:param type="parTxRTLAlign" val="r"/>
                          </dgm:alg>
                        </dgm:if>
                        <dgm:else name="Name157">
                          <dgm:alg type="tx">
                            <dgm:param type="txAnchorVert" val="t"/>
                            <dgm:param type="parTxLTRAlign" val="l"/>
                            <dgm:param type="parTxRTLAlign" val="l"/>
                          </dgm:alg>
                        </dgm:else>
                      </dgm:choose>
                    </dgm:if>
                    <dgm:else name="Name158">
                      <dgm:choose name="Name159">
                        <dgm:if name="Name160" axis="root des" ptType="all node" func="maxDepth" op="gt" val="1">
                          <dgm:alg type="tx">
                            <dgm:param type="txAnchorVert" val="b"/>
                            <dgm:param type="txAnchorVertCh" val="b"/>
                            <dgm:param type="parTxLTRAlign" val="l"/>
                            <dgm:param type="parTxRTLAlign" val="r"/>
                          </dgm:alg>
                        </dgm:if>
                        <dgm:else name="Name16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62">
                    <dgm:if name="Name163" func="var" arg="dir" op="equ" val="norm">
                      <dgm:constrLst>
                        <dgm:constr type="rMarg"/>
                        <dgm:constr type="tMarg"/>
                        <dgm:constr type="bMarg"/>
                      </dgm:constrLst>
                    </dgm:if>
                    <dgm:else name="Name164">
                      <dgm:constrLst>
                        <dgm:constr type="lMarg"/>
                        <dgm:constr type="tMarg"/>
                        <dgm:constr type="bMarg"/>
                      </dgm:constrLst>
                    </dgm:else>
                  </dgm:choose>
                  <dgm:ruleLst>
                    <dgm:rule type="primFontSz" val="5" fact="NaN" max="NaN"/>
                  </dgm:ruleLst>
                </dgm:layoutNode>
              </dgm:forEach>
              <dgm:forEach name="Name165" axis="ch" ptType="node" st="3" cnt="1">
                <dgm:layoutNode name="bullet5c" styleLbl="node1">
                  <dgm:alg type="sp"/>
                  <dgm:shape xmlns:r="http://schemas.openxmlformats.org/officeDocument/2006/relationships" type="ellipse" r:blip="">
                    <dgm:adjLst/>
                  </dgm:shape>
                  <dgm:presOf/>
                  <dgm:constrLst/>
                  <dgm:ruleLst/>
                </dgm:layoutNode>
                <dgm:layoutNode name="textBox5c" styleLbl="revTx">
                  <dgm:varLst>
                    <dgm:bulletEnabled val="1"/>
                  </dgm:varLst>
                  <dgm:choose name="Name166">
                    <dgm:if name="Name167" func="var" arg="dir" op="equ" val="norm">
                      <dgm:choose name="Name168">
                        <dgm:if name="Name169" axis="root des" ptType="all node" func="maxDepth" op="gt" val="1">
                          <dgm:alg type="tx">
                            <dgm:param type="txAnchorVert" val="t"/>
                            <dgm:param type="parTxLTRAlign" val="l"/>
                            <dgm:param type="parTxRTLAlign" val="r"/>
                          </dgm:alg>
                        </dgm:if>
                        <dgm:else name="Name170">
                          <dgm:alg type="tx">
                            <dgm:param type="txAnchorVert" val="t"/>
                            <dgm:param type="parTxLTRAlign" val="l"/>
                            <dgm:param type="parTxRTLAlign" val="l"/>
                          </dgm:alg>
                        </dgm:else>
                      </dgm:choose>
                    </dgm:if>
                    <dgm:else name="Name171">
                      <dgm:choose name="Name172">
                        <dgm:if name="Name173" axis="root des" ptType="all node" func="maxDepth" op="gt" val="1">
                          <dgm:alg type="tx">
                            <dgm:param type="txAnchorVert" val="b"/>
                            <dgm:param type="txAnchorVertCh" val="b"/>
                            <dgm:param type="parTxLTRAlign" val="l"/>
                            <dgm:param type="parTxRTLAlign" val="r"/>
                          </dgm:alg>
                        </dgm:if>
                        <dgm:else name="Name174">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75">
                    <dgm:if name="Name176" func="var" arg="dir" op="equ" val="norm">
                      <dgm:constrLst>
                        <dgm:constr type="rMarg"/>
                        <dgm:constr type="tMarg"/>
                        <dgm:constr type="bMarg"/>
                      </dgm:constrLst>
                    </dgm:if>
                    <dgm:else name="Name177">
                      <dgm:constrLst>
                        <dgm:constr type="lMarg"/>
                        <dgm:constr type="tMarg"/>
                        <dgm:constr type="bMarg"/>
                      </dgm:constrLst>
                    </dgm:else>
                  </dgm:choose>
                  <dgm:ruleLst>
                    <dgm:rule type="primFontSz" val="5" fact="NaN" max="NaN"/>
                  </dgm:ruleLst>
                </dgm:layoutNode>
              </dgm:forEach>
              <dgm:forEach name="Name178" axis="ch" ptType="node" st="4" cnt="1">
                <dgm:layoutNode name="bullet5d" styleLbl="node1">
                  <dgm:alg type="sp"/>
                  <dgm:shape xmlns:r="http://schemas.openxmlformats.org/officeDocument/2006/relationships" type="ellipse" r:blip="">
                    <dgm:adjLst/>
                  </dgm:shape>
                  <dgm:presOf/>
                  <dgm:constrLst/>
                  <dgm:ruleLst/>
                </dgm:layoutNode>
                <dgm:layoutNode name="textBox5d" styleLbl="revTx">
                  <dgm:varLst>
                    <dgm:bulletEnabled val="1"/>
                  </dgm:varLst>
                  <dgm:choose name="Name179">
                    <dgm:if name="Name180" func="var" arg="dir" op="equ" val="norm">
                      <dgm:choose name="Name181">
                        <dgm:if name="Name182" axis="root des" ptType="all node" func="maxDepth" op="gt" val="1">
                          <dgm:alg type="tx">
                            <dgm:param type="txAnchorVert" val="t"/>
                            <dgm:param type="parTxLTRAlign" val="l"/>
                            <dgm:param type="parTxRTLAlign" val="r"/>
                          </dgm:alg>
                        </dgm:if>
                        <dgm:else name="Name183">
                          <dgm:alg type="tx">
                            <dgm:param type="txAnchorVert" val="t"/>
                            <dgm:param type="parTxLTRAlign" val="l"/>
                            <dgm:param type="parTxRTLAlign" val="l"/>
                          </dgm:alg>
                        </dgm:else>
                      </dgm:choose>
                    </dgm:if>
                    <dgm:else name="Name184">
                      <dgm:choose name="Name185">
                        <dgm:if name="Name186" axis="root des" ptType="all node" func="maxDepth" op="gt" val="1">
                          <dgm:alg type="tx">
                            <dgm:param type="txAnchorVert" val="b"/>
                            <dgm:param type="txAnchorVertCh" val="b"/>
                            <dgm:param type="parTxLTRAlign" val="l"/>
                            <dgm:param type="parTxRTLAlign" val="r"/>
                          </dgm:alg>
                        </dgm:if>
                        <dgm:else name="Name187">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88">
                    <dgm:if name="Name189" func="var" arg="dir" op="equ" val="norm">
                      <dgm:constrLst>
                        <dgm:constr type="rMarg"/>
                        <dgm:constr type="tMarg"/>
                        <dgm:constr type="bMarg"/>
                      </dgm:constrLst>
                    </dgm:if>
                    <dgm:else name="Name190">
                      <dgm:constrLst>
                        <dgm:constr type="lMarg"/>
                        <dgm:constr type="tMarg"/>
                        <dgm:constr type="bMarg"/>
                      </dgm:constrLst>
                    </dgm:else>
                  </dgm:choose>
                  <dgm:ruleLst>
                    <dgm:rule type="primFontSz" val="5" fact="NaN" max="NaN"/>
                  </dgm:ruleLst>
                </dgm:layoutNode>
              </dgm:forEach>
              <dgm:forEach name="Name191" axis="ch" ptType="node" st="5" cnt="1">
                <dgm:layoutNode name="bullet5e" styleLbl="node1">
                  <dgm:alg type="sp"/>
                  <dgm:shape xmlns:r="http://schemas.openxmlformats.org/officeDocument/2006/relationships" type="ellipse" r:blip="">
                    <dgm:adjLst/>
                  </dgm:shape>
                  <dgm:presOf/>
                  <dgm:constrLst/>
                  <dgm:ruleLst/>
                </dgm:layoutNode>
                <dgm:layoutNode name="textBox5e" styleLbl="revTx">
                  <dgm:varLst>
                    <dgm:bulletEnabled val="1"/>
                  </dgm:varLst>
                  <dgm:choose name="Name192">
                    <dgm:if name="Name193" func="var" arg="dir" op="equ" val="norm">
                      <dgm:choose name="Name194">
                        <dgm:if name="Name195" axis="root des" ptType="all node" func="maxDepth" op="gt" val="1">
                          <dgm:alg type="tx">
                            <dgm:param type="txAnchorVert" val="t"/>
                            <dgm:param type="parTxLTRAlign" val="l"/>
                            <dgm:param type="parTxRTLAlign" val="r"/>
                          </dgm:alg>
                        </dgm:if>
                        <dgm:else name="Name196">
                          <dgm:alg type="tx">
                            <dgm:param type="txAnchorVert" val="t"/>
                            <dgm:param type="parTxLTRAlign" val="l"/>
                            <dgm:param type="parTxRTLAlign" val="l"/>
                          </dgm:alg>
                        </dgm:else>
                      </dgm:choose>
                    </dgm:if>
                    <dgm:else name="Name197">
                      <dgm:choose name="Name198">
                        <dgm:if name="Name199" axis="root des" ptType="all node" func="maxDepth" op="gt" val="1">
                          <dgm:alg type="tx">
                            <dgm:param type="txAnchorVert" val="b"/>
                            <dgm:param type="txAnchorVertCh" val="b"/>
                            <dgm:param type="parTxLTRAlign" val="l"/>
                            <dgm:param type="parTxRTLAlign" val="r"/>
                          </dgm:alg>
                        </dgm:if>
                        <dgm:else name="Name200">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1">
                    <dgm:if name="Name202" func="var" arg="dir" op="equ" val="norm">
                      <dgm:constrLst>
                        <dgm:constr type="rMarg"/>
                        <dgm:constr type="tMarg"/>
                        <dgm:constr type="bMarg"/>
                      </dgm:constrLst>
                    </dgm:if>
                    <dgm:else name="Name203">
                      <dgm:constrLst>
                        <dgm:constr type="lMarg"/>
                        <dgm:constr type="tMarg"/>
                        <dgm:constr type="bMarg"/>
                      </dgm:constrLst>
                    </dgm:else>
                  </dgm:choose>
                  <dgm:ruleLst>
                    <dgm:rule type="primFontSz" val="5" fact="NaN" max="NaN"/>
                  </dgm:ruleLst>
                </dgm:layoutNode>
              </dgm:forEach>
            </dgm:layoutNode>
          </dgm:else>
        </dgm:choose>
      </dgm:if>
      <dgm:else name="Name204"/>
    </dgm:choose>
  </dgm:layoutNode>
</dgm:layoutDef>
</file>

<file path=ppt/diagrams/layout2.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B255C14-BACD-472A-94FA-4E100A470A81}" type="datetimeFigureOut">
              <a:rPr lang="en-GB" smtClean="0"/>
              <a:t>28/12/2024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C2BE3D0-4DE0-412F-BCC8-3F7871AD2474}" type="slidenum">
              <a:rPr lang="en-GB" smtClean="0"/>
              <a:t>‹Nº›</a:t>
            </a:fld>
            <a:endParaRPr lang="en-GB"/>
          </a:p>
        </p:txBody>
      </p:sp>
    </p:spTree>
    <p:extLst>
      <p:ext uri="{BB962C8B-B14F-4D97-AF65-F5344CB8AC3E}">
        <p14:creationId xmlns:p14="http://schemas.microsoft.com/office/powerpoint/2010/main" val="29603264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sz="1800" dirty="0">
                <a:solidFill>
                  <a:srgbClr val="000000"/>
                </a:solidFill>
                <a:latin typeface="Adobe Clean DC"/>
              </a:rPr>
              <a:t>If it is in every person, it might not be very pathogenic (at least not on its own)</a:t>
            </a:r>
          </a:p>
          <a:p>
            <a:endParaRPr lang="en-GB" dirty="0"/>
          </a:p>
        </p:txBody>
      </p:sp>
      <p:sp>
        <p:nvSpPr>
          <p:cNvPr id="4" name="Marcador de número de diapositiva 3"/>
          <p:cNvSpPr>
            <a:spLocks noGrp="1"/>
          </p:cNvSpPr>
          <p:nvPr>
            <p:ph type="sldNum" sz="quarter" idx="5"/>
          </p:nvPr>
        </p:nvSpPr>
        <p:spPr/>
        <p:txBody>
          <a:bodyPr/>
          <a:lstStyle/>
          <a:p>
            <a:fld id="{DC2BE3D0-4DE0-412F-BCC8-3F7871AD2474}" type="slidenum">
              <a:rPr lang="en-GB" smtClean="0"/>
              <a:t>41</a:t>
            </a:fld>
            <a:endParaRPr lang="en-GB"/>
          </a:p>
        </p:txBody>
      </p:sp>
    </p:spTree>
    <p:extLst>
      <p:ext uri="{BB962C8B-B14F-4D97-AF65-F5344CB8AC3E}">
        <p14:creationId xmlns:p14="http://schemas.microsoft.com/office/powerpoint/2010/main" val="16252054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E0E479-F851-4A98-9526-ADC29D0C233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CF34B5A-AE2D-4CB6-B4B7-162D4F8493E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43A4C4B-18D5-4644-B678-F0899167047C}"/>
              </a:ext>
            </a:extLst>
          </p:cNvPr>
          <p:cNvSpPr>
            <a:spLocks noGrp="1"/>
          </p:cNvSpPr>
          <p:nvPr>
            <p:ph type="dt" sz="half" idx="10"/>
          </p:nvPr>
        </p:nvSpPr>
        <p:spPr/>
        <p:txBody>
          <a:bodyPr/>
          <a:lstStyle/>
          <a:p>
            <a:fld id="{F69A08A6-16EB-45FB-A578-BC110E5C3C0E}" type="datetimeFigureOut">
              <a:rPr lang="en-US" smtClean="0"/>
              <a:t>12/28/2024</a:t>
            </a:fld>
            <a:endParaRPr lang="en-US"/>
          </a:p>
        </p:txBody>
      </p:sp>
      <p:sp>
        <p:nvSpPr>
          <p:cNvPr id="5" name="Footer Placeholder 4">
            <a:extLst>
              <a:ext uri="{FF2B5EF4-FFF2-40B4-BE49-F238E27FC236}">
                <a16:creationId xmlns:a16="http://schemas.microsoft.com/office/drawing/2014/main" id="{BDFAFB07-899C-4DC7-822C-DCAE9FBDA0A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9ABA30E-5CF8-46D7-86A6-93AD986E09B7}"/>
              </a:ext>
            </a:extLst>
          </p:cNvPr>
          <p:cNvSpPr>
            <a:spLocks noGrp="1"/>
          </p:cNvSpPr>
          <p:nvPr>
            <p:ph type="sldNum" sz="quarter" idx="12"/>
          </p:nvPr>
        </p:nvSpPr>
        <p:spPr/>
        <p:txBody>
          <a:bodyPr/>
          <a:lstStyle/>
          <a:p>
            <a:fld id="{8FE9713D-6DE6-412B-B517-7BA0D06C75D0}" type="slidenum">
              <a:rPr lang="en-US" smtClean="0"/>
              <a:t>‹Nº›</a:t>
            </a:fld>
            <a:endParaRPr lang="en-US"/>
          </a:p>
        </p:txBody>
      </p:sp>
    </p:spTree>
    <p:extLst>
      <p:ext uri="{BB962C8B-B14F-4D97-AF65-F5344CB8AC3E}">
        <p14:creationId xmlns:p14="http://schemas.microsoft.com/office/powerpoint/2010/main" val="29893580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1DB1E4-89D9-4305-8CE9-A4DF5D02CB8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3AC5F57-3088-434B-8D72-57752AD7D36A}"/>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25EF7D4-5F1C-49C4-AB4A-5BFE1470563E}"/>
              </a:ext>
            </a:extLst>
          </p:cNvPr>
          <p:cNvSpPr>
            <a:spLocks noGrp="1"/>
          </p:cNvSpPr>
          <p:nvPr>
            <p:ph type="dt" sz="half" idx="10"/>
          </p:nvPr>
        </p:nvSpPr>
        <p:spPr/>
        <p:txBody>
          <a:bodyPr/>
          <a:lstStyle/>
          <a:p>
            <a:fld id="{F69A08A6-16EB-45FB-A578-BC110E5C3C0E}" type="datetimeFigureOut">
              <a:rPr lang="en-US" smtClean="0"/>
              <a:t>12/28/2024</a:t>
            </a:fld>
            <a:endParaRPr lang="en-US"/>
          </a:p>
        </p:txBody>
      </p:sp>
      <p:sp>
        <p:nvSpPr>
          <p:cNvPr id="5" name="Footer Placeholder 4">
            <a:extLst>
              <a:ext uri="{FF2B5EF4-FFF2-40B4-BE49-F238E27FC236}">
                <a16:creationId xmlns:a16="http://schemas.microsoft.com/office/drawing/2014/main" id="{D47F1E5F-1D95-48B1-8CA3-0E14945DAF9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B36638F-E951-46F2-9709-859CD52F385D}"/>
              </a:ext>
            </a:extLst>
          </p:cNvPr>
          <p:cNvSpPr>
            <a:spLocks noGrp="1"/>
          </p:cNvSpPr>
          <p:nvPr>
            <p:ph type="sldNum" sz="quarter" idx="12"/>
          </p:nvPr>
        </p:nvSpPr>
        <p:spPr/>
        <p:txBody>
          <a:bodyPr/>
          <a:lstStyle/>
          <a:p>
            <a:fld id="{8FE9713D-6DE6-412B-B517-7BA0D06C75D0}" type="slidenum">
              <a:rPr lang="en-US" smtClean="0"/>
              <a:t>‹Nº›</a:t>
            </a:fld>
            <a:endParaRPr lang="en-US"/>
          </a:p>
        </p:txBody>
      </p:sp>
    </p:spTree>
    <p:extLst>
      <p:ext uri="{BB962C8B-B14F-4D97-AF65-F5344CB8AC3E}">
        <p14:creationId xmlns:p14="http://schemas.microsoft.com/office/powerpoint/2010/main" val="28233349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501817A-BEC4-43F6-AFBF-528E4DC0B3D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9A3263A-A2A8-4F5F-9E4D-4183296CD189}"/>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8FE05E5-62B4-44F4-9C52-22226D838929}"/>
              </a:ext>
            </a:extLst>
          </p:cNvPr>
          <p:cNvSpPr>
            <a:spLocks noGrp="1"/>
          </p:cNvSpPr>
          <p:nvPr>
            <p:ph type="dt" sz="half" idx="10"/>
          </p:nvPr>
        </p:nvSpPr>
        <p:spPr/>
        <p:txBody>
          <a:bodyPr/>
          <a:lstStyle/>
          <a:p>
            <a:fld id="{F69A08A6-16EB-45FB-A578-BC110E5C3C0E}" type="datetimeFigureOut">
              <a:rPr lang="en-US" smtClean="0"/>
              <a:t>12/28/2024</a:t>
            </a:fld>
            <a:endParaRPr lang="en-US"/>
          </a:p>
        </p:txBody>
      </p:sp>
      <p:sp>
        <p:nvSpPr>
          <p:cNvPr id="5" name="Footer Placeholder 4">
            <a:extLst>
              <a:ext uri="{FF2B5EF4-FFF2-40B4-BE49-F238E27FC236}">
                <a16:creationId xmlns:a16="http://schemas.microsoft.com/office/drawing/2014/main" id="{8D05C62C-A4A8-494C-8C96-03ECCA6FCD8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F8E803-03B9-438D-852F-EE827F97E46C}"/>
              </a:ext>
            </a:extLst>
          </p:cNvPr>
          <p:cNvSpPr>
            <a:spLocks noGrp="1"/>
          </p:cNvSpPr>
          <p:nvPr>
            <p:ph type="sldNum" sz="quarter" idx="12"/>
          </p:nvPr>
        </p:nvSpPr>
        <p:spPr/>
        <p:txBody>
          <a:bodyPr/>
          <a:lstStyle/>
          <a:p>
            <a:fld id="{8FE9713D-6DE6-412B-B517-7BA0D06C75D0}" type="slidenum">
              <a:rPr lang="en-US" smtClean="0"/>
              <a:t>‹Nº›</a:t>
            </a:fld>
            <a:endParaRPr lang="en-US"/>
          </a:p>
        </p:txBody>
      </p:sp>
    </p:spTree>
    <p:extLst>
      <p:ext uri="{BB962C8B-B14F-4D97-AF65-F5344CB8AC3E}">
        <p14:creationId xmlns:p14="http://schemas.microsoft.com/office/powerpoint/2010/main" val="41792510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9711FB-B92B-4F7E-9F20-54BC63A108C3}"/>
              </a:ext>
            </a:extLst>
          </p:cNvPr>
          <p:cNvSpPr>
            <a:spLocks noGrp="1"/>
          </p:cNvSpPr>
          <p:nvPr>
            <p:ph type="title"/>
          </p:nvPr>
        </p:nvSpPr>
        <p:spPr/>
        <p:txBody>
          <a:bodyPr/>
          <a:lstStyle>
            <a:lvl1pPr>
              <a:defRPr b="1">
                <a:solidFill>
                  <a:srgbClr val="C00000"/>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B79ED056-3118-41E5-911D-DC4BE1C7529A}"/>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DA52B8B-E8E6-4B09-8943-BE2EEB8460B3}"/>
              </a:ext>
            </a:extLst>
          </p:cNvPr>
          <p:cNvSpPr>
            <a:spLocks noGrp="1"/>
          </p:cNvSpPr>
          <p:nvPr>
            <p:ph type="dt" sz="half" idx="10"/>
          </p:nvPr>
        </p:nvSpPr>
        <p:spPr/>
        <p:txBody>
          <a:bodyPr/>
          <a:lstStyle/>
          <a:p>
            <a:fld id="{F69A08A6-16EB-45FB-A578-BC110E5C3C0E}" type="datetimeFigureOut">
              <a:rPr lang="en-US" smtClean="0"/>
              <a:t>12/28/2024</a:t>
            </a:fld>
            <a:endParaRPr lang="en-US"/>
          </a:p>
        </p:txBody>
      </p:sp>
      <p:sp>
        <p:nvSpPr>
          <p:cNvPr id="5" name="Footer Placeholder 4">
            <a:extLst>
              <a:ext uri="{FF2B5EF4-FFF2-40B4-BE49-F238E27FC236}">
                <a16:creationId xmlns:a16="http://schemas.microsoft.com/office/drawing/2014/main" id="{D7A15891-282D-4025-BD20-F064B4EF3809}"/>
              </a:ext>
            </a:extLst>
          </p:cNvPr>
          <p:cNvSpPr>
            <a:spLocks noGrp="1"/>
          </p:cNvSpPr>
          <p:nvPr>
            <p:ph type="ftr" sz="quarter" idx="11"/>
          </p:nvPr>
        </p:nvSpPr>
        <p:spPr/>
        <p:txBody>
          <a:bodyPr/>
          <a:lstStyle/>
          <a:p>
            <a:r>
              <a:rPr lang="en-US" dirty="0"/>
              <a:t>SGETR (MUBBC)</a:t>
            </a:r>
          </a:p>
        </p:txBody>
      </p:sp>
      <p:sp>
        <p:nvSpPr>
          <p:cNvPr id="6" name="Slide Number Placeholder 5">
            <a:extLst>
              <a:ext uri="{FF2B5EF4-FFF2-40B4-BE49-F238E27FC236}">
                <a16:creationId xmlns:a16="http://schemas.microsoft.com/office/drawing/2014/main" id="{38BBBB7B-EFDA-45C3-A5DE-CC19F809707E}"/>
              </a:ext>
            </a:extLst>
          </p:cNvPr>
          <p:cNvSpPr>
            <a:spLocks noGrp="1"/>
          </p:cNvSpPr>
          <p:nvPr>
            <p:ph type="sldNum" sz="quarter" idx="12"/>
          </p:nvPr>
        </p:nvSpPr>
        <p:spPr/>
        <p:txBody>
          <a:bodyPr/>
          <a:lstStyle/>
          <a:p>
            <a:fld id="{8FE9713D-6DE6-412B-B517-7BA0D06C75D0}" type="slidenum">
              <a:rPr lang="en-US" smtClean="0"/>
              <a:t>‹Nº›</a:t>
            </a:fld>
            <a:endParaRPr lang="en-US" dirty="0"/>
          </a:p>
        </p:txBody>
      </p:sp>
    </p:spTree>
    <p:extLst>
      <p:ext uri="{BB962C8B-B14F-4D97-AF65-F5344CB8AC3E}">
        <p14:creationId xmlns:p14="http://schemas.microsoft.com/office/powerpoint/2010/main" val="2335810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6EF75F-9CAB-4710-BA9A-726AB4D3F74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6A66661-21B3-4E55-8850-C76D4F933A1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B99B6268-7F95-49CC-8ECA-D9205F2D0230}"/>
              </a:ext>
            </a:extLst>
          </p:cNvPr>
          <p:cNvSpPr>
            <a:spLocks noGrp="1"/>
          </p:cNvSpPr>
          <p:nvPr>
            <p:ph type="dt" sz="half" idx="10"/>
          </p:nvPr>
        </p:nvSpPr>
        <p:spPr/>
        <p:txBody>
          <a:bodyPr/>
          <a:lstStyle/>
          <a:p>
            <a:fld id="{F69A08A6-16EB-45FB-A578-BC110E5C3C0E}" type="datetimeFigureOut">
              <a:rPr lang="en-US" smtClean="0"/>
              <a:t>12/28/2024</a:t>
            </a:fld>
            <a:endParaRPr lang="en-US"/>
          </a:p>
        </p:txBody>
      </p:sp>
      <p:sp>
        <p:nvSpPr>
          <p:cNvPr id="5" name="Footer Placeholder 4">
            <a:extLst>
              <a:ext uri="{FF2B5EF4-FFF2-40B4-BE49-F238E27FC236}">
                <a16:creationId xmlns:a16="http://schemas.microsoft.com/office/drawing/2014/main" id="{6E0B4F4F-3BD2-4EA3-9AE0-48BB7BB7FED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ED79F2-C157-49FE-B460-58EF90E87133}"/>
              </a:ext>
            </a:extLst>
          </p:cNvPr>
          <p:cNvSpPr>
            <a:spLocks noGrp="1"/>
          </p:cNvSpPr>
          <p:nvPr>
            <p:ph type="sldNum" sz="quarter" idx="12"/>
          </p:nvPr>
        </p:nvSpPr>
        <p:spPr/>
        <p:txBody>
          <a:bodyPr/>
          <a:lstStyle/>
          <a:p>
            <a:fld id="{8FE9713D-6DE6-412B-B517-7BA0D06C75D0}" type="slidenum">
              <a:rPr lang="en-US" smtClean="0"/>
              <a:t>‹Nº›</a:t>
            </a:fld>
            <a:endParaRPr lang="en-US"/>
          </a:p>
        </p:txBody>
      </p:sp>
    </p:spTree>
    <p:extLst>
      <p:ext uri="{BB962C8B-B14F-4D97-AF65-F5344CB8AC3E}">
        <p14:creationId xmlns:p14="http://schemas.microsoft.com/office/powerpoint/2010/main" val="16968998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418642-432E-4748-9471-7005456D073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0838B23-0A64-43E7-A1EC-7ED71C89FAEF}"/>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2EECE98-7E77-417E-ABE7-CE3DA2D48CBF}"/>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DEA1278-8925-4724-A4FD-CEDEA3C3F26E}"/>
              </a:ext>
            </a:extLst>
          </p:cNvPr>
          <p:cNvSpPr>
            <a:spLocks noGrp="1"/>
          </p:cNvSpPr>
          <p:nvPr>
            <p:ph type="dt" sz="half" idx="10"/>
          </p:nvPr>
        </p:nvSpPr>
        <p:spPr/>
        <p:txBody>
          <a:bodyPr/>
          <a:lstStyle/>
          <a:p>
            <a:fld id="{F69A08A6-16EB-45FB-A578-BC110E5C3C0E}" type="datetimeFigureOut">
              <a:rPr lang="en-US" smtClean="0"/>
              <a:t>12/28/2024</a:t>
            </a:fld>
            <a:endParaRPr lang="en-US"/>
          </a:p>
        </p:txBody>
      </p:sp>
      <p:sp>
        <p:nvSpPr>
          <p:cNvPr id="6" name="Footer Placeholder 5">
            <a:extLst>
              <a:ext uri="{FF2B5EF4-FFF2-40B4-BE49-F238E27FC236}">
                <a16:creationId xmlns:a16="http://schemas.microsoft.com/office/drawing/2014/main" id="{0A52BA13-E62B-45EA-B140-0B089845211A}"/>
              </a:ext>
            </a:extLst>
          </p:cNvPr>
          <p:cNvSpPr>
            <a:spLocks noGrp="1"/>
          </p:cNvSpPr>
          <p:nvPr>
            <p:ph type="ftr" sz="quarter" idx="11"/>
          </p:nvPr>
        </p:nvSpPr>
        <p:spPr/>
        <p:txBody>
          <a:bodyPr/>
          <a:lstStyle/>
          <a:p>
            <a:r>
              <a:rPr lang="en-US" dirty="0"/>
              <a:t>SGETR (MUBBC)</a:t>
            </a:r>
          </a:p>
        </p:txBody>
      </p:sp>
      <p:sp>
        <p:nvSpPr>
          <p:cNvPr id="7" name="Slide Number Placeholder 6">
            <a:extLst>
              <a:ext uri="{FF2B5EF4-FFF2-40B4-BE49-F238E27FC236}">
                <a16:creationId xmlns:a16="http://schemas.microsoft.com/office/drawing/2014/main" id="{4A4655BC-6B27-4F28-9504-D8C04D43C72F}"/>
              </a:ext>
            </a:extLst>
          </p:cNvPr>
          <p:cNvSpPr>
            <a:spLocks noGrp="1"/>
          </p:cNvSpPr>
          <p:nvPr>
            <p:ph type="sldNum" sz="quarter" idx="12"/>
          </p:nvPr>
        </p:nvSpPr>
        <p:spPr/>
        <p:txBody>
          <a:bodyPr/>
          <a:lstStyle/>
          <a:p>
            <a:fld id="{8FE9713D-6DE6-412B-B517-7BA0D06C75D0}" type="slidenum">
              <a:rPr lang="en-US" smtClean="0"/>
              <a:t>‹Nº›</a:t>
            </a:fld>
            <a:endParaRPr lang="en-US"/>
          </a:p>
        </p:txBody>
      </p:sp>
    </p:spTree>
    <p:extLst>
      <p:ext uri="{BB962C8B-B14F-4D97-AF65-F5344CB8AC3E}">
        <p14:creationId xmlns:p14="http://schemas.microsoft.com/office/powerpoint/2010/main" val="24269100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599D32-53C0-4F6F-ADBD-A500E32BB24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98CA169-D5D2-43BF-8838-BDAE2C28D5D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7072F688-89A1-4C54-A16E-697B02923031}"/>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625039A-B559-4E3E-A033-6B788B315BE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42691A16-79D7-477E-8AB2-5362C157C5EB}"/>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41B950C-0F2D-4AA7-99F1-3C04C4306878}"/>
              </a:ext>
            </a:extLst>
          </p:cNvPr>
          <p:cNvSpPr>
            <a:spLocks noGrp="1"/>
          </p:cNvSpPr>
          <p:nvPr>
            <p:ph type="dt" sz="half" idx="10"/>
          </p:nvPr>
        </p:nvSpPr>
        <p:spPr/>
        <p:txBody>
          <a:bodyPr/>
          <a:lstStyle/>
          <a:p>
            <a:fld id="{F69A08A6-16EB-45FB-A578-BC110E5C3C0E}" type="datetimeFigureOut">
              <a:rPr lang="en-US" smtClean="0"/>
              <a:t>12/28/2024</a:t>
            </a:fld>
            <a:endParaRPr lang="en-US"/>
          </a:p>
        </p:txBody>
      </p:sp>
      <p:sp>
        <p:nvSpPr>
          <p:cNvPr id="8" name="Footer Placeholder 7">
            <a:extLst>
              <a:ext uri="{FF2B5EF4-FFF2-40B4-BE49-F238E27FC236}">
                <a16:creationId xmlns:a16="http://schemas.microsoft.com/office/drawing/2014/main" id="{4F3EB6A2-150A-492F-BFBD-DB02D285C17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78499E4-3766-4A2C-8BD5-731E11466BBA}"/>
              </a:ext>
            </a:extLst>
          </p:cNvPr>
          <p:cNvSpPr>
            <a:spLocks noGrp="1"/>
          </p:cNvSpPr>
          <p:nvPr>
            <p:ph type="sldNum" sz="quarter" idx="12"/>
          </p:nvPr>
        </p:nvSpPr>
        <p:spPr/>
        <p:txBody>
          <a:bodyPr/>
          <a:lstStyle/>
          <a:p>
            <a:fld id="{8FE9713D-6DE6-412B-B517-7BA0D06C75D0}" type="slidenum">
              <a:rPr lang="en-US" smtClean="0"/>
              <a:t>‹Nº›</a:t>
            </a:fld>
            <a:endParaRPr lang="en-US"/>
          </a:p>
        </p:txBody>
      </p:sp>
    </p:spTree>
    <p:extLst>
      <p:ext uri="{BB962C8B-B14F-4D97-AF65-F5344CB8AC3E}">
        <p14:creationId xmlns:p14="http://schemas.microsoft.com/office/powerpoint/2010/main" val="29658534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90828D-2728-4DF8-AD2F-26629A24828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DA2E1BB-8803-4A69-A28D-F127BC306478}"/>
              </a:ext>
            </a:extLst>
          </p:cNvPr>
          <p:cNvSpPr>
            <a:spLocks noGrp="1"/>
          </p:cNvSpPr>
          <p:nvPr>
            <p:ph type="dt" sz="half" idx="10"/>
          </p:nvPr>
        </p:nvSpPr>
        <p:spPr/>
        <p:txBody>
          <a:bodyPr/>
          <a:lstStyle/>
          <a:p>
            <a:fld id="{F69A08A6-16EB-45FB-A578-BC110E5C3C0E}" type="datetimeFigureOut">
              <a:rPr lang="en-US" smtClean="0"/>
              <a:t>12/28/2024</a:t>
            </a:fld>
            <a:endParaRPr lang="en-US"/>
          </a:p>
        </p:txBody>
      </p:sp>
      <p:sp>
        <p:nvSpPr>
          <p:cNvPr id="4" name="Footer Placeholder 3">
            <a:extLst>
              <a:ext uri="{FF2B5EF4-FFF2-40B4-BE49-F238E27FC236}">
                <a16:creationId xmlns:a16="http://schemas.microsoft.com/office/drawing/2014/main" id="{BEE607D3-D635-4D45-90DE-877D38FEF44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4D7365C-CBA8-49C1-B733-3AF10BFD0F6F}"/>
              </a:ext>
            </a:extLst>
          </p:cNvPr>
          <p:cNvSpPr>
            <a:spLocks noGrp="1"/>
          </p:cNvSpPr>
          <p:nvPr>
            <p:ph type="sldNum" sz="quarter" idx="12"/>
          </p:nvPr>
        </p:nvSpPr>
        <p:spPr/>
        <p:txBody>
          <a:bodyPr/>
          <a:lstStyle/>
          <a:p>
            <a:fld id="{8FE9713D-6DE6-412B-B517-7BA0D06C75D0}" type="slidenum">
              <a:rPr lang="en-US" smtClean="0"/>
              <a:t>‹Nº›</a:t>
            </a:fld>
            <a:endParaRPr lang="en-US"/>
          </a:p>
        </p:txBody>
      </p:sp>
    </p:spTree>
    <p:extLst>
      <p:ext uri="{BB962C8B-B14F-4D97-AF65-F5344CB8AC3E}">
        <p14:creationId xmlns:p14="http://schemas.microsoft.com/office/powerpoint/2010/main" val="41339219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3CB215B-2CED-44B0-9425-5E3C973B284E}"/>
              </a:ext>
            </a:extLst>
          </p:cNvPr>
          <p:cNvSpPr>
            <a:spLocks noGrp="1"/>
          </p:cNvSpPr>
          <p:nvPr>
            <p:ph type="dt" sz="half" idx="10"/>
          </p:nvPr>
        </p:nvSpPr>
        <p:spPr/>
        <p:txBody>
          <a:bodyPr/>
          <a:lstStyle/>
          <a:p>
            <a:fld id="{F69A08A6-16EB-45FB-A578-BC110E5C3C0E}" type="datetimeFigureOut">
              <a:rPr lang="en-US" smtClean="0"/>
              <a:t>12/28/2024</a:t>
            </a:fld>
            <a:endParaRPr lang="en-US"/>
          </a:p>
        </p:txBody>
      </p:sp>
      <p:sp>
        <p:nvSpPr>
          <p:cNvPr id="3" name="Footer Placeholder 2">
            <a:extLst>
              <a:ext uri="{FF2B5EF4-FFF2-40B4-BE49-F238E27FC236}">
                <a16:creationId xmlns:a16="http://schemas.microsoft.com/office/drawing/2014/main" id="{502D0670-3745-41FD-A83D-CC242333DE4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2EFA81F-6FED-40A1-A073-7A07ABEBC731}"/>
              </a:ext>
            </a:extLst>
          </p:cNvPr>
          <p:cNvSpPr>
            <a:spLocks noGrp="1"/>
          </p:cNvSpPr>
          <p:nvPr>
            <p:ph type="sldNum" sz="quarter" idx="12"/>
          </p:nvPr>
        </p:nvSpPr>
        <p:spPr/>
        <p:txBody>
          <a:bodyPr/>
          <a:lstStyle/>
          <a:p>
            <a:fld id="{8FE9713D-6DE6-412B-B517-7BA0D06C75D0}" type="slidenum">
              <a:rPr lang="en-US" smtClean="0"/>
              <a:t>‹Nº›</a:t>
            </a:fld>
            <a:endParaRPr lang="en-US"/>
          </a:p>
        </p:txBody>
      </p:sp>
    </p:spTree>
    <p:extLst>
      <p:ext uri="{BB962C8B-B14F-4D97-AF65-F5344CB8AC3E}">
        <p14:creationId xmlns:p14="http://schemas.microsoft.com/office/powerpoint/2010/main" val="25887945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B3BBC8-489C-427C-BAC9-56DC162158B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0A66A90-4909-47DB-8D4F-887436C0347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43AF37F-C9EE-4489-9E04-7733AD16CE3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178F0BF-38EE-480C-8B49-07D8B5364380}"/>
              </a:ext>
            </a:extLst>
          </p:cNvPr>
          <p:cNvSpPr>
            <a:spLocks noGrp="1"/>
          </p:cNvSpPr>
          <p:nvPr>
            <p:ph type="dt" sz="half" idx="10"/>
          </p:nvPr>
        </p:nvSpPr>
        <p:spPr/>
        <p:txBody>
          <a:bodyPr/>
          <a:lstStyle/>
          <a:p>
            <a:fld id="{F69A08A6-16EB-45FB-A578-BC110E5C3C0E}" type="datetimeFigureOut">
              <a:rPr lang="en-US" smtClean="0"/>
              <a:t>12/28/2024</a:t>
            </a:fld>
            <a:endParaRPr lang="en-US"/>
          </a:p>
        </p:txBody>
      </p:sp>
      <p:sp>
        <p:nvSpPr>
          <p:cNvPr id="6" name="Footer Placeholder 5">
            <a:extLst>
              <a:ext uri="{FF2B5EF4-FFF2-40B4-BE49-F238E27FC236}">
                <a16:creationId xmlns:a16="http://schemas.microsoft.com/office/drawing/2014/main" id="{E5C02B15-C056-49FE-8C5B-90905254646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B0E1533-522D-4A7F-A106-BBD78B93E06D}"/>
              </a:ext>
            </a:extLst>
          </p:cNvPr>
          <p:cNvSpPr>
            <a:spLocks noGrp="1"/>
          </p:cNvSpPr>
          <p:nvPr>
            <p:ph type="sldNum" sz="quarter" idx="12"/>
          </p:nvPr>
        </p:nvSpPr>
        <p:spPr/>
        <p:txBody>
          <a:bodyPr/>
          <a:lstStyle/>
          <a:p>
            <a:fld id="{8FE9713D-6DE6-412B-B517-7BA0D06C75D0}" type="slidenum">
              <a:rPr lang="en-US" smtClean="0"/>
              <a:t>‹Nº›</a:t>
            </a:fld>
            <a:endParaRPr lang="en-US"/>
          </a:p>
        </p:txBody>
      </p:sp>
    </p:spTree>
    <p:extLst>
      <p:ext uri="{BB962C8B-B14F-4D97-AF65-F5344CB8AC3E}">
        <p14:creationId xmlns:p14="http://schemas.microsoft.com/office/powerpoint/2010/main" val="23504841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91A1ED-5AA3-4E81-8DC8-6FC784201C3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10F74DE-DABE-4BDE-951A-C30DDE88749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FF596B4-703B-4788-9A9B-FA6DBF05CC1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3627AB6A-68BD-4960-B59C-9207300F5620}"/>
              </a:ext>
            </a:extLst>
          </p:cNvPr>
          <p:cNvSpPr>
            <a:spLocks noGrp="1"/>
          </p:cNvSpPr>
          <p:nvPr>
            <p:ph type="dt" sz="half" idx="10"/>
          </p:nvPr>
        </p:nvSpPr>
        <p:spPr/>
        <p:txBody>
          <a:bodyPr/>
          <a:lstStyle/>
          <a:p>
            <a:fld id="{F69A08A6-16EB-45FB-A578-BC110E5C3C0E}" type="datetimeFigureOut">
              <a:rPr lang="en-US" smtClean="0"/>
              <a:t>12/28/2024</a:t>
            </a:fld>
            <a:endParaRPr lang="en-US"/>
          </a:p>
        </p:txBody>
      </p:sp>
      <p:sp>
        <p:nvSpPr>
          <p:cNvPr id="6" name="Footer Placeholder 5">
            <a:extLst>
              <a:ext uri="{FF2B5EF4-FFF2-40B4-BE49-F238E27FC236}">
                <a16:creationId xmlns:a16="http://schemas.microsoft.com/office/drawing/2014/main" id="{3DBBC053-3F19-48E0-9047-1BDD567E8B0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499E178-CA5D-48FB-BCDE-D85D4B3F44BF}"/>
              </a:ext>
            </a:extLst>
          </p:cNvPr>
          <p:cNvSpPr>
            <a:spLocks noGrp="1"/>
          </p:cNvSpPr>
          <p:nvPr>
            <p:ph type="sldNum" sz="quarter" idx="12"/>
          </p:nvPr>
        </p:nvSpPr>
        <p:spPr/>
        <p:txBody>
          <a:bodyPr/>
          <a:lstStyle/>
          <a:p>
            <a:fld id="{8FE9713D-6DE6-412B-B517-7BA0D06C75D0}" type="slidenum">
              <a:rPr lang="en-US" smtClean="0"/>
              <a:t>‹Nº›</a:t>
            </a:fld>
            <a:endParaRPr lang="en-US"/>
          </a:p>
        </p:txBody>
      </p:sp>
    </p:spTree>
    <p:extLst>
      <p:ext uri="{BB962C8B-B14F-4D97-AF65-F5344CB8AC3E}">
        <p14:creationId xmlns:p14="http://schemas.microsoft.com/office/powerpoint/2010/main" val="6571351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46D76AB-3E6C-42E3-8A2C-EE03D13EDB4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2516F28-7EDE-4FD5-BD42-1449A5A3302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A9AD396-EBBF-48CB-BCEE-0FEB453415D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69A08A6-16EB-45FB-A578-BC110E5C3C0E}" type="datetimeFigureOut">
              <a:rPr lang="en-US" smtClean="0"/>
              <a:t>12/28/2024</a:t>
            </a:fld>
            <a:endParaRPr lang="en-US"/>
          </a:p>
        </p:txBody>
      </p:sp>
      <p:sp>
        <p:nvSpPr>
          <p:cNvPr id="5" name="Footer Placeholder 4">
            <a:extLst>
              <a:ext uri="{FF2B5EF4-FFF2-40B4-BE49-F238E27FC236}">
                <a16:creationId xmlns:a16="http://schemas.microsoft.com/office/drawing/2014/main" id="{D1E4B7CE-6B33-4CFC-A9C8-ACBDA32310D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3BF5530-37CF-40D4-B708-189DE6C1973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FE9713D-6DE6-412B-B517-7BA0D06C75D0}" type="slidenum">
              <a:rPr lang="en-US" smtClean="0"/>
              <a:t>‹Nº›</a:t>
            </a:fld>
            <a:endParaRPr lang="en-US"/>
          </a:p>
        </p:txBody>
      </p:sp>
    </p:spTree>
    <p:extLst>
      <p:ext uri="{BB962C8B-B14F-4D97-AF65-F5344CB8AC3E}">
        <p14:creationId xmlns:p14="http://schemas.microsoft.com/office/powerpoint/2010/main" val="338076472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fatima.sanchez@uam.es" TargetMode="External"/><Relationship Id="rId2" Type="http://schemas.openxmlformats.org/officeDocument/2006/relationships/hyperlink" Target="mailto:fscabo@cnic.es" TargetMode="Externa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hyperlink" Target="https://www.cnic.es/es/investigacion/bioinformatica"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oleObject" Target="../embeddings/oleObject1.bin"/><Relationship Id="rId1" Type="http://schemas.openxmlformats.org/officeDocument/2006/relationships/slideLayout" Target="../slideLayouts/slideLayout4.xml"/><Relationship Id="rId6" Type="http://schemas.openxmlformats.org/officeDocument/2006/relationships/image" Target="../media/image14.png"/><Relationship Id="rId5" Type="http://schemas.openxmlformats.org/officeDocument/2006/relationships/oleObject" Target="../embeddings/oleObject2.bin"/><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www.youtube.com/watch?v=Dv7XGHuVh3g" TargetMode="External"/><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9.png"/><Relationship Id="rId7" Type="http://schemas.openxmlformats.org/officeDocument/2006/relationships/hyperlink" Target="https://rosettacommons.org/software/" TargetMode="External"/><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hyperlink" Target="https://www.alphafold.ebi.ac.uk/" TargetMode="External"/><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microsoft.com/office/2007/relationships/hdphoto" Target="../media/hdphoto1.wdp"/><Relationship Id="rId13" Type="http://schemas.openxmlformats.org/officeDocument/2006/relationships/image" Target="../media/image42.jpeg"/><Relationship Id="rId3" Type="http://schemas.openxmlformats.org/officeDocument/2006/relationships/image" Target="../media/image34.png"/><Relationship Id="rId7" Type="http://schemas.openxmlformats.org/officeDocument/2006/relationships/image" Target="../media/image38.png"/><Relationship Id="rId12" Type="http://schemas.openxmlformats.org/officeDocument/2006/relationships/image" Target="../media/image41.jpeg"/><Relationship Id="rId17" Type="http://schemas.openxmlformats.org/officeDocument/2006/relationships/image" Target="../media/image46.jpeg"/><Relationship Id="rId2" Type="http://schemas.openxmlformats.org/officeDocument/2006/relationships/image" Target="../media/image33.jpeg"/><Relationship Id="rId16" Type="http://schemas.openxmlformats.org/officeDocument/2006/relationships/image" Target="../media/image45.jpeg"/><Relationship Id="rId1" Type="http://schemas.openxmlformats.org/officeDocument/2006/relationships/slideLayout" Target="../slideLayouts/slideLayout2.xml"/><Relationship Id="rId6" Type="http://schemas.openxmlformats.org/officeDocument/2006/relationships/image" Target="../media/image37.jpeg"/><Relationship Id="rId11" Type="http://schemas.openxmlformats.org/officeDocument/2006/relationships/image" Target="../media/image40.jpeg"/><Relationship Id="rId5" Type="http://schemas.openxmlformats.org/officeDocument/2006/relationships/image" Target="../media/image36.jpeg"/><Relationship Id="rId15" Type="http://schemas.openxmlformats.org/officeDocument/2006/relationships/image" Target="../media/image44.jpeg"/><Relationship Id="rId10" Type="http://schemas.microsoft.com/office/2007/relationships/hdphoto" Target="../media/hdphoto2.wdp"/><Relationship Id="rId4" Type="http://schemas.openxmlformats.org/officeDocument/2006/relationships/image" Target="../media/image35.jpeg"/><Relationship Id="rId9" Type="http://schemas.openxmlformats.org/officeDocument/2006/relationships/image" Target="../media/image39.png"/><Relationship Id="rId14" Type="http://schemas.openxmlformats.org/officeDocument/2006/relationships/image" Target="../media/image43.jpeg"/></Relationships>
</file>

<file path=ppt/slides/_rels/slide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7.xml"/><Relationship Id="rId4" Type="http://schemas.openxmlformats.org/officeDocument/2006/relationships/image" Target="../media/image55.png"/></Relationships>
</file>

<file path=ppt/slides/_rels/slide3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4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4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 Id="rId4" Type="http://schemas.openxmlformats.org/officeDocument/2006/relationships/image" Target="../media/image69.jpeg"/></Relationships>
</file>

<file path=ppt/slides/_rels/slide5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image" Target="../media/image70.jp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5.xml.rels><?xml version="1.0" encoding="UTF-8" standalone="yes"?>
<Relationships xmlns="http://schemas.openxmlformats.org/package/2006/relationships"><Relationship Id="rId8" Type="http://schemas.openxmlformats.org/officeDocument/2006/relationships/image" Target="../media/image77.jpg"/><Relationship Id="rId13" Type="http://schemas.openxmlformats.org/officeDocument/2006/relationships/image" Target="../media/image82.png"/><Relationship Id="rId18" Type="http://schemas.openxmlformats.org/officeDocument/2006/relationships/image" Target="../media/image87.png"/><Relationship Id="rId3" Type="http://schemas.openxmlformats.org/officeDocument/2006/relationships/image" Target="../media/image72.jpeg"/><Relationship Id="rId21" Type="http://schemas.openxmlformats.org/officeDocument/2006/relationships/image" Target="../media/image90.jpg"/><Relationship Id="rId7" Type="http://schemas.openxmlformats.org/officeDocument/2006/relationships/image" Target="../media/image76.png"/><Relationship Id="rId12" Type="http://schemas.openxmlformats.org/officeDocument/2006/relationships/image" Target="../media/image81.jpg"/><Relationship Id="rId17" Type="http://schemas.openxmlformats.org/officeDocument/2006/relationships/image" Target="../media/image86.png"/><Relationship Id="rId2" Type="http://schemas.openxmlformats.org/officeDocument/2006/relationships/image" Target="../media/image71.jpeg"/><Relationship Id="rId16" Type="http://schemas.openxmlformats.org/officeDocument/2006/relationships/image" Target="../media/image85.jpg"/><Relationship Id="rId20" Type="http://schemas.openxmlformats.org/officeDocument/2006/relationships/image" Target="../media/image89.jpg"/><Relationship Id="rId1" Type="http://schemas.openxmlformats.org/officeDocument/2006/relationships/slideLayout" Target="../slideLayouts/slideLayout6.xml"/><Relationship Id="rId6" Type="http://schemas.openxmlformats.org/officeDocument/2006/relationships/image" Target="../media/image75.png"/><Relationship Id="rId11" Type="http://schemas.openxmlformats.org/officeDocument/2006/relationships/image" Target="../media/image80.jpg"/><Relationship Id="rId5" Type="http://schemas.openxmlformats.org/officeDocument/2006/relationships/image" Target="../media/image74.jpg"/><Relationship Id="rId15" Type="http://schemas.openxmlformats.org/officeDocument/2006/relationships/image" Target="../media/image84.png"/><Relationship Id="rId10" Type="http://schemas.openxmlformats.org/officeDocument/2006/relationships/image" Target="../media/image79.png"/><Relationship Id="rId19" Type="http://schemas.openxmlformats.org/officeDocument/2006/relationships/image" Target="../media/image88.png"/><Relationship Id="rId4" Type="http://schemas.openxmlformats.org/officeDocument/2006/relationships/image" Target="../media/image73.jpeg"/><Relationship Id="rId9" Type="http://schemas.openxmlformats.org/officeDocument/2006/relationships/image" Target="../media/image78.png"/><Relationship Id="rId14" Type="http://schemas.openxmlformats.org/officeDocument/2006/relationships/image" Target="../media/image83.jpg"/></Relationships>
</file>

<file path=ppt/slides/_rels/slide56.xml.rels><?xml version="1.0" encoding="UTF-8" standalone="yes"?>
<Relationships xmlns="http://schemas.openxmlformats.org/package/2006/relationships"><Relationship Id="rId8" Type="http://schemas.openxmlformats.org/officeDocument/2006/relationships/image" Target="../media/image97.png"/><Relationship Id="rId13" Type="http://schemas.openxmlformats.org/officeDocument/2006/relationships/image" Target="../media/image101.jpg"/><Relationship Id="rId18" Type="http://schemas.openxmlformats.org/officeDocument/2006/relationships/image" Target="../media/image105.png"/><Relationship Id="rId3" Type="http://schemas.openxmlformats.org/officeDocument/2006/relationships/image" Target="../media/image92.jpg"/><Relationship Id="rId7" Type="http://schemas.openxmlformats.org/officeDocument/2006/relationships/image" Target="../media/image96.jpg"/><Relationship Id="rId12" Type="http://schemas.openxmlformats.org/officeDocument/2006/relationships/image" Target="../media/image100.png"/><Relationship Id="rId17" Type="http://schemas.openxmlformats.org/officeDocument/2006/relationships/image" Target="../media/image104.png"/><Relationship Id="rId2" Type="http://schemas.openxmlformats.org/officeDocument/2006/relationships/image" Target="../media/image91.jpg"/><Relationship Id="rId16" Type="http://schemas.openxmlformats.org/officeDocument/2006/relationships/image" Target="../media/image103.png"/><Relationship Id="rId1" Type="http://schemas.openxmlformats.org/officeDocument/2006/relationships/slideLayout" Target="../slideLayouts/slideLayout6.xml"/><Relationship Id="rId6" Type="http://schemas.openxmlformats.org/officeDocument/2006/relationships/image" Target="../media/image95.png"/><Relationship Id="rId11" Type="http://schemas.openxmlformats.org/officeDocument/2006/relationships/image" Target="../media/image86.png"/><Relationship Id="rId5" Type="http://schemas.openxmlformats.org/officeDocument/2006/relationships/image" Target="../media/image94.jpg"/><Relationship Id="rId15" Type="http://schemas.openxmlformats.org/officeDocument/2006/relationships/image" Target="../media/image80.jpg"/><Relationship Id="rId10" Type="http://schemas.openxmlformats.org/officeDocument/2006/relationships/image" Target="../media/image99.png"/><Relationship Id="rId19" Type="http://schemas.openxmlformats.org/officeDocument/2006/relationships/image" Target="../media/image106.png"/><Relationship Id="rId4" Type="http://schemas.openxmlformats.org/officeDocument/2006/relationships/image" Target="../media/image93.png"/><Relationship Id="rId9" Type="http://schemas.openxmlformats.org/officeDocument/2006/relationships/image" Target="../media/image98.png"/><Relationship Id="rId14" Type="http://schemas.openxmlformats.org/officeDocument/2006/relationships/image" Target="../media/image102.png"/></Relationships>
</file>

<file path=ppt/slides/_rels/slide57.xml.rels><?xml version="1.0" encoding="UTF-8" standalone="yes"?>
<Relationships xmlns="http://schemas.openxmlformats.org/package/2006/relationships"><Relationship Id="rId3" Type="http://schemas.openxmlformats.org/officeDocument/2006/relationships/image" Target="../media/image107.jpg"/><Relationship Id="rId2" Type="http://schemas.openxmlformats.org/officeDocument/2006/relationships/image" Target="../media/image70.jpg"/><Relationship Id="rId1" Type="http://schemas.openxmlformats.org/officeDocument/2006/relationships/slideLayout" Target="../slideLayouts/slideLayout6.xml"/><Relationship Id="rId5" Type="http://schemas.openxmlformats.org/officeDocument/2006/relationships/image" Target="../media/image109.png"/><Relationship Id="rId4" Type="http://schemas.openxmlformats.org/officeDocument/2006/relationships/image" Target="../media/image108.gif"/></Relationships>
</file>

<file path=ppt/slides/_rels/slide58.xml.rels><?xml version="1.0" encoding="UTF-8" standalone="yes"?>
<Relationships xmlns="http://schemas.openxmlformats.org/package/2006/relationships"><Relationship Id="rId8" Type="http://schemas.openxmlformats.org/officeDocument/2006/relationships/image" Target="../media/image115.png"/><Relationship Id="rId3" Type="http://schemas.openxmlformats.org/officeDocument/2006/relationships/image" Target="../media/image111.png"/><Relationship Id="rId7" Type="http://schemas.openxmlformats.org/officeDocument/2006/relationships/image" Target="../media/image75.png"/><Relationship Id="rId2" Type="http://schemas.openxmlformats.org/officeDocument/2006/relationships/image" Target="../media/image110.png"/><Relationship Id="rId1" Type="http://schemas.openxmlformats.org/officeDocument/2006/relationships/slideLayout" Target="../slideLayouts/slideLayout6.xml"/><Relationship Id="rId6" Type="http://schemas.openxmlformats.org/officeDocument/2006/relationships/image" Target="../media/image114.png"/><Relationship Id="rId5" Type="http://schemas.openxmlformats.org/officeDocument/2006/relationships/image" Target="../media/image113.png"/><Relationship Id="rId4" Type="http://schemas.openxmlformats.org/officeDocument/2006/relationships/image" Target="../media/image112.png"/><Relationship Id="rId9" Type="http://schemas.openxmlformats.org/officeDocument/2006/relationships/image" Target="../media/image116.png"/></Relationships>
</file>

<file path=ppt/slides/_rels/slide59.xml.rels><?xml version="1.0" encoding="UTF-8" standalone="yes"?>
<Relationships xmlns="http://schemas.openxmlformats.org/package/2006/relationships"><Relationship Id="rId3" Type="http://schemas.openxmlformats.org/officeDocument/2006/relationships/image" Target="../media/image118.jpg"/><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6.xml"/><Relationship Id="rId4" Type="http://schemas.openxmlformats.org/officeDocument/2006/relationships/image" Target="../media/image121.png"/></Relationships>
</file>

<file path=ppt/slides/_rels/slide61.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124.png"/><Relationship Id="rId7" Type="http://schemas.openxmlformats.org/officeDocument/2006/relationships/image" Target="../media/image128.png"/><Relationship Id="rId2" Type="http://schemas.openxmlformats.org/officeDocument/2006/relationships/image" Target="../media/image123.png"/><Relationship Id="rId1" Type="http://schemas.openxmlformats.org/officeDocument/2006/relationships/slideLayout" Target="../slideLayouts/slideLayout6.xml"/><Relationship Id="rId6" Type="http://schemas.openxmlformats.org/officeDocument/2006/relationships/image" Target="../media/image127.jpeg"/><Relationship Id="rId5" Type="http://schemas.openxmlformats.org/officeDocument/2006/relationships/image" Target="../media/image126.png"/><Relationship Id="rId4" Type="http://schemas.openxmlformats.org/officeDocument/2006/relationships/image" Target="../media/image125.png"/></Relationships>
</file>

<file path=ppt/slides/_rels/slide63.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129.png"/><Relationship Id="rId7" Type="http://schemas.openxmlformats.org/officeDocument/2006/relationships/diagramColors" Target="../diagrams/colors2.xml"/><Relationship Id="rId2" Type="http://schemas.openxmlformats.org/officeDocument/2006/relationships/image" Target="../media/image75.png"/><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64.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6.xml"/><Relationship Id="rId6" Type="http://schemas.openxmlformats.org/officeDocument/2006/relationships/image" Target="../media/image134.png"/><Relationship Id="rId5" Type="http://schemas.openxmlformats.org/officeDocument/2006/relationships/image" Target="../media/image133.png"/><Relationship Id="rId4" Type="http://schemas.openxmlformats.org/officeDocument/2006/relationships/image" Target="../media/image132.jpg"/></Relationships>
</file>

<file path=ppt/slides/_rels/slide65.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jpg"/><Relationship Id="rId1" Type="http://schemas.openxmlformats.org/officeDocument/2006/relationships/slideLayout" Target="../slideLayouts/slideLayout7.xml"/><Relationship Id="rId5" Type="http://schemas.openxmlformats.org/officeDocument/2006/relationships/image" Target="../media/image138.png"/><Relationship Id="rId4" Type="http://schemas.openxmlformats.org/officeDocument/2006/relationships/image" Target="../media/image137.png"/></Relationships>
</file>

<file path=ppt/slides/_rels/slide66.xml.rels><?xml version="1.0" encoding="UTF-8" standalone="yes"?>
<Relationships xmlns="http://schemas.openxmlformats.org/package/2006/relationships"><Relationship Id="rId3" Type="http://schemas.openxmlformats.org/officeDocument/2006/relationships/image" Target="../media/image140.jpg"/><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142.jpe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44.jpg"/><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2.xml"/><Relationship Id="rId4" Type="http://schemas.openxmlformats.org/officeDocument/2006/relationships/image" Target="../media/image147.png"/></Relationships>
</file>

<file path=ppt/slides/_rels/slide71.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49.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151.jpe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57.tiff"/><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emf"/><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image" Target="../media/image161.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4BCA6E-42E4-402A-B98D-F09EC4D0B826}"/>
              </a:ext>
            </a:extLst>
          </p:cNvPr>
          <p:cNvSpPr>
            <a:spLocks noGrp="1"/>
          </p:cNvSpPr>
          <p:nvPr>
            <p:ph type="ctrTitle"/>
          </p:nvPr>
        </p:nvSpPr>
        <p:spPr>
          <a:xfrm>
            <a:off x="1466335" y="2152093"/>
            <a:ext cx="9144000" cy="2683518"/>
          </a:xfrm>
        </p:spPr>
        <p:txBody>
          <a:bodyPr>
            <a:normAutofit/>
          </a:bodyPr>
          <a:lstStyle/>
          <a:p>
            <a:r>
              <a:rPr lang="en-US" b="1" dirty="0">
                <a:solidFill>
                  <a:srgbClr val="C00000"/>
                </a:solidFill>
              </a:rPr>
              <a:t>Introduction to Genomics</a:t>
            </a:r>
            <a:br>
              <a:rPr lang="en-US" dirty="0"/>
            </a:br>
            <a:r>
              <a:rPr lang="es-ES" sz="3100" b="1" dirty="0"/>
              <a:t>Máster Universitario en Bioinformática y Biología Computacional </a:t>
            </a:r>
            <a:endParaRPr lang="en-US" sz="3100" dirty="0"/>
          </a:p>
        </p:txBody>
      </p:sp>
      <p:sp>
        <p:nvSpPr>
          <p:cNvPr id="3" name="Subtitle 2">
            <a:extLst>
              <a:ext uri="{FF2B5EF4-FFF2-40B4-BE49-F238E27FC236}">
                <a16:creationId xmlns:a16="http://schemas.microsoft.com/office/drawing/2014/main" id="{BE87C643-8296-4AD5-85AA-83B783659D96}"/>
              </a:ext>
            </a:extLst>
          </p:cNvPr>
          <p:cNvSpPr>
            <a:spLocks noGrp="1"/>
          </p:cNvSpPr>
          <p:nvPr>
            <p:ph type="subTitle" idx="1"/>
          </p:nvPr>
        </p:nvSpPr>
        <p:spPr>
          <a:xfrm>
            <a:off x="1524000" y="4992259"/>
            <a:ext cx="9144000" cy="1655762"/>
          </a:xfrm>
        </p:spPr>
        <p:txBody>
          <a:bodyPr>
            <a:normAutofit lnSpcReduction="10000"/>
          </a:bodyPr>
          <a:lstStyle/>
          <a:p>
            <a:r>
              <a:rPr lang="en-US" dirty="0"/>
              <a:t>Fátima Sánchez Cabo, PhD</a:t>
            </a:r>
          </a:p>
          <a:p>
            <a:r>
              <a:rPr lang="en-US" dirty="0"/>
              <a:t>@</a:t>
            </a:r>
            <a:r>
              <a:rPr lang="en-US" dirty="0" err="1"/>
              <a:t>fsanchezcabo</a:t>
            </a:r>
            <a:r>
              <a:rPr lang="en-US" dirty="0"/>
              <a:t>; </a:t>
            </a:r>
            <a:r>
              <a:rPr lang="en-US" dirty="0">
                <a:hlinkClick r:id="rId2"/>
              </a:rPr>
              <a:t>fscabo@cnic.es</a:t>
            </a:r>
            <a:r>
              <a:rPr lang="en-US" dirty="0"/>
              <a:t>; </a:t>
            </a:r>
            <a:r>
              <a:rPr lang="en-US" dirty="0">
                <a:hlinkClick r:id="rId3"/>
              </a:rPr>
              <a:t>fatima.sanchez@uam.es</a:t>
            </a:r>
            <a:endParaRPr lang="en-US" dirty="0"/>
          </a:p>
          <a:p>
            <a:endParaRPr lang="en-US" dirty="0"/>
          </a:p>
          <a:p>
            <a:r>
              <a:rPr lang="en-US" dirty="0">
                <a:hlinkClick r:id="rId4"/>
              </a:rPr>
              <a:t>https://www.cnic.es/es/investigacion/bioinformatica</a:t>
            </a:r>
            <a:endParaRPr lang="en-US" dirty="0"/>
          </a:p>
          <a:p>
            <a:endParaRPr lang="en-US" dirty="0"/>
          </a:p>
        </p:txBody>
      </p:sp>
      <p:pic>
        <p:nvPicPr>
          <p:cNvPr id="4" name="Picture 3">
            <a:extLst>
              <a:ext uri="{FF2B5EF4-FFF2-40B4-BE49-F238E27FC236}">
                <a16:creationId xmlns:a16="http://schemas.microsoft.com/office/drawing/2014/main" id="{35B0A6E8-00C1-4705-A0BE-D407CEF07CA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90552" y="527222"/>
            <a:ext cx="4486403" cy="22568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74756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2738" name="Rectangle 2">
            <a:extLst>
              <a:ext uri="{FF2B5EF4-FFF2-40B4-BE49-F238E27FC236}">
                <a16:creationId xmlns:a16="http://schemas.microsoft.com/office/drawing/2014/main" id="{A2B45226-E46A-442E-B05E-D278BB278DEB}"/>
              </a:ext>
            </a:extLst>
          </p:cNvPr>
          <p:cNvSpPr>
            <a:spLocks noGrp="1" noChangeArrowheads="1"/>
          </p:cNvSpPr>
          <p:nvPr>
            <p:ph type="title"/>
          </p:nvPr>
        </p:nvSpPr>
        <p:spPr/>
        <p:txBody>
          <a:bodyPr/>
          <a:lstStyle/>
          <a:p>
            <a:r>
              <a:rPr lang="de-AT" altLang="en-US" dirty="0"/>
              <a:t>What is Genomics?</a:t>
            </a:r>
          </a:p>
        </p:txBody>
      </p:sp>
      <p:sp>
        <p:nvSpPr>
          <p:cNvPr id="372739" name="Rectangle 3">
            <a:extLst>
              <a:ext uri="{FF2B5EF4-FFF2-40B4-BE49-F238E27FC236}">
                <a16:creationId xmlns:a16="http://schemas.microsoft.com/office/drawing/2014/main" id="{0AC1112A-917B-4471-A665-78BD127DC46C}"/>
              </a:ext>
            </a:extLst>
          </p:cNvPr>
          <p:cNvSpPr>
            <a:spLocks noGrp="1" noChangeArrowheads="1"/>
          </p:cNvSpPr>
          <p:nvPr>
            <p:ph type="body" idx="1"/>
          </p:nvPr>
        </p:nvSpPr>
        <p:spPr>
          <a:xfrm>
            <a:off x="838200" y="1825625"/>
            <a:ext cx="10515600" cy="4847024"/>
          </a:xfrm>
        </p:spPr>
        <p:txBody>
          <a:bodyPr>
            <a:normAutofit fontScale="92500" lnSpcReduction="20000"/>
          </a:bodyPr>
          <a:lstStyle/>
          <a:p>
            <a:r>
              <a:rPr lang="de-AT" altLang="en-US" dirty="0"/>
              <a:t>The study of genomes (DNA)</a:t>
            </a:r>
          </a:p>
          <a:p>
            <a:pPr marL="0" indent="0">
              <a:buNone/>
            </a:pPr>
            <a:endParaRPr lang="de-AT" altLang="en-US" dirty="0"/>
          </a:p>
          <a:p>
            <a:r>
              <a:rPr lang="de-AT" altLang="en-US" dirty="0"/>
              <a:t>First of </a:t>
            </a:r>
            <a:r>
              <a:rPr lang="de-AT" altLang="en-US" i="1" dirty="0"/>
              <a:t>omics</a:t>
            </a:r>
          </a:p>
          <a:p>
            <a:endParaRPr lang="de-AT" altLang="en-US" dirty="0"/>
          </a:p>
          <a:p>
            <a:r>
              <a:rPr lang="de-AT" altLang="en-US" dirty="0"/>
              <a:t>A new era: </a:t>
            </a:r>
          </a:p>
          <a:p>
            <a:pPr marL="457200" lvl="1" indent="0">
              <a:buNone/>
            </a:pPr>
            <a:endParaRPr lang="de-AT" altLang="en-US" dirty="0"/>
          </a:p>
          <a:p>
            <a:pPr lvl="1"/>
            <a:r>
              <a:rPr lang="de-AT" altLang="en-US" dirty="0"/>
              <a:t>Change from a reductionist approach to biology (things are studied at a time and in isolation) to an expansionist view (elements constituting living systems work together) -&gt; FROM GENETICS TO GENOMICS</a:t>
            </a:r>
          </a:p>
          <a:p>
            <a:endParaRPr lang="de-AT" altLang="en-US" dirty="0"/>
          </a:p>
          <a:p>
            <a:pPr lvl="1"/>
            <a:r>
              <a:rPr lang="de-AT" altLang="en-US" dirty="0"/>
              <a:t>From hypothesis-driven to data-driven research (</a:t>
            </a:r>
            <a:r>
              <a:rPr lang="de-AT" altLang="en-US" b="1" dirty="0">
                <a:solidFill>
                  <a:srgbClr val="C00000"/>
                </a:solidFill>
              </a:rPr>
              <a:t>IMPORTANT: Don´t confuse it with „</a:t>
            </a:r>
            <a:r>
              <a:rPr lang="de-AT" altLang="en-US" b="1" i="1" dirty="0">
                <a:solidFill>
                  <a:srgbClr val="C00000"/>
                </a:solidFill>
              </a:rPr>
              <a:t>questionless</a:t>
            </a:r>
            <a:r>
              <a:rPr lang="de-AT" altLang="en-US" b="1" dirty="0">
                <a:solidFill>
                  <a:srgbClr val="C00000"/>
                </a:solidFill>
              </a:rPr>
              <a:t>“)</a:t>
            </a:r>
          </a:p>
          <a:p>
            <a:pPr marL="457200" lvl="1" indent="0">
              <a:buNone/>
            </a:pPr>
            <a:endParaRPr lang="de-AT" altLang="en-US" b="1" dirty="0">
              <a:solidFill>
                <a:srgbClr val="C00000"/>
              </a:solidFill>
            </a:endParaRPr>
          </a:p>
          <a:p>
            <a:pPr lvl="1"/>
            <a:r>
              <a:rPr lang="de-AT" altLang="en-US" dirty="0"/>
              <a:t>Involves large data sets and high-throughput methods -&gt; Bioinformatics and computational biology</a:t>
            </a:r>
          </a:p>
          <a:p>
            <a:pPr marL="457200" lvl="1" indent="0">
              <a:buNone/>
            </a:pPr>
            <a:endParaRPr lang="de-AT" altLang="en-US" b="1" dirty="0">
              <a:solidFill>
                <a:srgbClr val="C00000"/>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986" name="Rectangle 2">
            <a:extLst>
              <a:ext uri="{FF2B5EF4-FFF2-40B4-BE49-F238E27FC236}">
                <a16:creationId xmlns:a16="http://schemas.microsoft.com/office/drawing/2014/main" id="{667ECB14-DEA5-444E-BD30-FDB4FFB8FA61}"/>
              </a:ext>
            </a:extLst>
          </p:cNvPr>
          <p:cNvSpPr>
            <a:spLocks noGrp="1" noChangeArrowheads="1"/>
          </p:cNvSpPr>
          <p:nvPr>
            <p:ph type="title"/>
          </p:nvPr>
        </p:nvSpPr>
        <p:spPr>
          <a:noFill/>
          <a:extLst>
            <a:ext uri="{909E8E84-426E-40DD-AFC4-6F175D3DCCD1}">
              <a14:hiddenFill xmlns:a14="http://schemas.microsoft.com/office/drawing/2010/main">
                <a:solidFill>
                  <a:srgbClr val="FF9900">
                    <a:alpha val="52000"/>
                  </a:srgbClr>
                </a:solidFill>
              </a14:hiddenFill>
            </a:ext>
          </a:extLst>
        </p:spPr>
        <p:txBody>
          <a:bodyPr/>
          <a:lstStyle/>
          <a:p>
            <a:r>
              <a:rPr lang="de-AT" altLang="en-US"/>
              <a:t>Central Biology Dogma</a:t>
            </a:r>
          </a:p>
        </p:txBody>
      </p:sp>
      <p:pic>
        <p:nvPicPr>
          <p:cNvPr id="297987" name="Picture 3" descr="ch6f21">
            <a:extLst>
              <a:ext uri="{FF2B5EF4-FFF2-40B4-BE49-F238E27FC236}">
                <a16:creationId xmlns:a16="http://schemas.microsoft.com/office/drawing/2014/main" id="{595DEE38-DDDC-4778-8491-7426FA7414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4600" y="1447801"/>
            <a:ext cx="7391400" cy="4221163"/>
          </a:xfrm>
          <a:prstGeom prst="rect">
            <a:avLst/>
          </a:prstGeom>
          <a:noFill/>
          <a:extLst>
            <a:ext uri="{909E8E84-426E-40DD-AFC4-6F175D3DCCD1}">
              <a14:hiddenFill xmlns:a14="http://schemas.microsoft.com/office/drawing/2010/main">
                <a:solidFill>
                  <a:srgbClr val="FFFFFF"/>
                </a:solidFill>
              </a14:hiddenFill>
            </a:ext>
          </a:extLst>
        </p:spPr>
      </p:pic>
      <p:sp>
        <p:nvSpPr>
          <p:cNvPr id="297988" name="Oval 4">
            <a:extLst>
              <a:ext uri="{FF2B5EF4-FFF2-40B4-BE49-F238E27FC236}">
                <a16:creationId xmlns:a16="http://schemas.microsoft.com/office/drawing/2014/main" id="{0A23973B-CF18-4C85-BF50-8B8950B518AE}"/>
              </a:ext>
            </a:extLst>
          </p:cNvPr>
          <p:cNvSpPr>
            <a:spLocks noChangeArrowheads="1"/>
          </p:cNvSpPr>
          <p:nvPr/>
        </p:nvSpPr>
        <p:spPr bwMode="auto">
          <a:xfrm>
            <a:off x="3124200" y="2362200"/>
            <a:ext cx="3048000" cy="762000"/>
          </a:xfrm>
          <a:prstGeom prst="ellipse">
            <a:avLst/>
          </a:prstGeom>
          <a:noFill/>
          <a:ln w="254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 name="TextBox 1">
            <a:extLst>
              <a:ext uri="{FF2B5EF4-FFF2-40B4-BE49-F238E27FC236}">
                <a16:creationId xmlns:a16="http://schemas.microsoft.com/office/drawing/2014/main" id="{53ECAB96-C921-46B8-8811-0BEF4EDF7C4A}"/>
              </a:ext>
            </a:extLst>
          </p:cNvPr>
          <p:cNvSpPr txBox="1"/>
          <p:nvPr/>
        </p:nvSpPr>
        <p:spPr>
          <a:xfrm>
            <a:off x="1591179" y="2558534"/>
            <a:ext cx="1228221" cy="369332"/>
          </a:xfrm>
          <a:prstGeom prst="rect">
            <a:avLst/>
          </a:prstGeom>
          <a:noFill/>
        </p:spPr>
        <p:txBody>
          <a:bodyPr wrap="none" rtlCol="0">
            <a:spAutoFit/>
          </a:bodyPr>
          <a:lstStyle/>
          <a:p>
            <a:r>
              <a:rPr lang="en-US" dirty="0"/>
              <a:t>GENOMICS</a:t>
            </a:r>
          </a:p>
        </p:txBody>
      </p:sp>
      <p:sp>
        <p:nvSpPr>
          <p:cNvPr id="6" name="TextBox 5">
            <a:extLst>
              <a:ext uri="{FF2B5EF4-FFF2-40B4-BE49-F238E27FC236}">
                <a16:creationId xmlns:a16="http://schemas.microsoft.com/office/drawing/2014/main" id="{D1445405-6CA4-45F4-B0E8-2A6EDF472610}"/>
              </a:ext>
            </a:extLst>
          </p:cNvPr>
          <p:cNvSpPr txBox="1"/>
          <p:nvPr/>
        </p:nvSpPr>
        <p:spPr>
          <a:xfrm>
            <a:off x="1217454" y="3560803"/>
            <a:ext cx="1975669" cy="369332"/>
          </a:xfrm>
          <a:prstGeom prst="rect">
            <a:avLst/>
          </a:prstGeom>
          <a:noFill/>
        </p:spPr>
        <p:txBody>
          <a:bodyPr wrap="none" rtlCol="0">
            <a:spAutoFit/>
          </a:bodyPr>
          <a:lstStyle/>
          <a:p>
            <a:r>
              <a:rPr lang="en-US" dirty="0"/>
              <a:t>TRANSCRIPTOMICS</a:t>
            </a:r>
          </a:p>
        </p:txBody>
      </p:sp>
      <p:sp>
        <p:nvSpPr>
          <p:cNvPr id="7" name="TextBox 6">
            <a:extLst>
              <a:ext uri="{FF2B5EF4-FFF2-40B4-BE49-F238E27FC236}">
                <a16:creationId xmlns:a16="http://schemas.microsoft.com/office/drawing/2014/main" id="{C4AAE77C-C7DC-45B1-9363-274D2717CF39}"/>
              </a:ext>
            </a:extLst>
          </p:cNvPr>
          <p:cNvSpPr txBox="1"/>
          <p:nvPr/>
        </p:nvSpPr>
        <p:spPr>
          <a:xfrm>
            <a:off x="1217454" y="4994315"/>
            <a:ext cx="1429366" cy="369332"/>
          </a:xfrm>
          <a:prstGeom prst="rect">
            <a:avLst/>
          </a:prstGeom>
          <a:noFill/>
        </p:spPr>
        <p:txBody>
          <a:bodyPr wrap="none" rtlCol="0">
            <a:spAutoFit/>
          </a:bodyPr>
          <a:lstStyle/>
          <a:p>
            <a:r>
              <a:rPr lang="en-US" dirty="0"/>
              <a:t>PROTEOMICS</a:t>
            </a:r>
          </a:p>
        </p:txBody>
      </p:sp>
    </p:spTree>
    <p:extLst>
      <p:ext uri="{BB962C8B-B14F-4D97-AF65-F5344CB8AC3E}">
        <p14:creationId xmlns:p14="http://schemas.microsoft.com/office/powerpoint/2010/main" val="349539067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9798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ppt_x"/>
                                          </p:val>
                                        </p:tav>
                                        <p:tav tm="100000">
                                          <p:val>
                                            <p:strVal val="#ppt_x"/>
                                          </p:val>
                                        </p:tav>
                                      </p:tavLst>
                                    </p:anim>
                                    <p:anim calcmode="lin" valueType="num">
                                      <p:cBhvr additive="base">
                                        <p:cTn id="1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500" fill="hold"/>
                                        <p:tgtEl>
                                          <p:spTgt spid="7"/>
                                        </p:tgtEl>
                                        <p:attrNameLst>
                                          <p:attrName>ppt_x</p:attrName>
                                        </p:attrNameLst>
                                      </p:cBhvr>
                                      <p:tavLst>
                                        <p:tav tm="0">
                                          <p:val>
                                            <p:strVal val="#ppt_x"/>
                                          </p:val>
                                        </p:tav>
                                        <p:tav tm="100000">
                                          <p:val>
                                            <p:strVal val="#ppt_x"/>
                                          </p:val>
                                        </p:tav>
                                      </p:tavLst>
                                    </p:anim>
                                    <p:anim calcmode="lin" valueType="num">
                                      <p:cBhvr additive="base">
                                        <p:cTn id="2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P spid="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7554" name="Rectangle 2">
            <a:extLst>
              <a:ext uri="{FF2B5EF4-FFF2-40B4-BE49-F238E27FC236}">
                <a16:creationId xmlns:a16="http://schemas.microsoft.com/office/drawing/2014/main" id="{2A997068-CD86-4488-94F7-4FC37E907A7A}"/>
              </a:ext>
            </a:extLst>
          </p:cNvPr>
          <p:cNvSpPr>
            <a:spLocks noGrp="1" noChangeArrowheads="1"/>
          </p:cNvSpPr>
          <p:nvPr>
            <p:ph type="title"/>
          </p:nvPr>
        </p:nvSpPr>
        <p:spPr/>
        <p:txBody>
          <a:bodyPr/>
          <a:lstStyle/>
          <a:p>
            <a:r>
              <a:rPr lang="en-US" altLang="en-US" b="1" dirty="0">
                <a:solidFill>
                  <a:srgbClr val="C00000"/>
                </a:solidFill>
              </a:rPr>
              <a:t>Central Paradigm of Bioinformatics</a:t>
            </a:r>
          </a:p>
        </p:txBody>
      </p:sp>
      <p:graphicFrame>
        <p:nvGraphicFramePr>
          <p:cNvPr id="407555" name="Object 3">
            <a:extLst>
              <a:ext uri="{FF2B5EF4-FFF2-40B4-BE49-F238E27FC236}">
                <a16:creationId xmlns:a16="http://schemas.microsoft.com/office/drawing/2014/main" id="{C6860668-AFCE-4D39-B8EC-6F50A3B57778}"/>
              </a:ext>
            </a:extLst>
          </p:cNvPr>
          <p:cNvGraphicFramePr>
            <a:graphicFrameLocks noGrp="1" noChangeAspect="1"/>
          </p:cNvGraphicFramePr>
          <p:nvPr>
            <p:ph sz="half" idx="1"/>
          </p:nvPr>
        </p:nvGraphicFramePr>
        <p:xfrm>
          <a:off x="4075114" y="2809875"/>
          <a:ext cx="1792287" cy="2540000"/>
        </p:xfrm>
        <a:graphic>
          <a:graphicData uri="http://schemas.openxmlformats.org/presentationml/2006/ole">
            <mc:AlternateContent xmlns:mc="http://schemas.openxmlformats.org/markup-compatibility/2006">
              <mc:Choice xmlns:v="urn:schemas-microsoft-com:vml" Requires="v">
                <p:oleObj name="Image" r:id="rId2" imgW="3873016" imgH="5574603" progId="Photoshop.Image.9">
                  <p:embed/>
                </p:oleObj>
              </mc:Choice>
              <mc:Fallback>
                <p:oleObj name="Image" r:id="rId2" imgW="3873016" imgH="5574603" progId="Photoshop.Image.9">
                  <p:embed/>
                  <p:pic>
                    <p:nvPicPr>
                      <p:cNvPr id="407555" name="Object 3">
                        <a:extLst>
                          <a:ext uri="{FF2B5EF4-FFF2-40B4-BE49-F238E27FC236}">
                            <a16:creationId xmlns:a16="http://schemas.microsoft.com/office/drawing/2014/main" id="{C6860668-AFCE-4D39-B8EC-6F50A3B577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75114" y="2809875"/>
                        <a:ext cx="1792287" cy="254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07556" name="Text Box 4">
            <a:extLst>
              <a:ext uri="{FF2B5EF4-FFF2-40B4-BE49-F238E27FC236}">
                <a16:creationId xmlns:a16="http://schemas.microsoft.com/office/drawing/2014/main" id="{2AAA19FF-8B3E-4922-B537-453FF980BA8D}"/>
              </a:ext>
            </a:extLst>
          </p:cNvPr>
          <p:cNvSpPr txBox="1">
            <a:spLocks noChangeArrowheads="1"/>
          </p:cNvSpPr>
          <p:nvPr/>
        </p:nvSpPr>
        <p:spPr bwMode="auto">
          <a:xfrm>
            <a:off x="2063751" y="2159000"/>
            <a:ext cx="1331913"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a:solidFill>
                  <a:schemeClr val="tx1"/>
                </a:solidFill>
                <a:latin typeface="Arial" panose="020B0604020202020204" pitchFamily="34" charset="0"/>
                <a:cs typeface="Arial" panose="020B0604020202020204" pitchFamily="34" charset="0"/>
              </a:defRPr>
            </a:lvl1pPr>
            <a:lvl2pPr>
              <a:defRPr>
                <a:solidFill>
                  <a:schemeClr val="tx1"/>
                </a:solidFill>
                <a:latin typeface="Arial" panose="020B0604020202020204" pitchFamily="34" charset="0"/>
                <a:cs typeface="Arial" panose="020B0604020202020204" pitchFamily="34" charset="0"/>
              </a:defRPr>
            </a:lvl2pPr>
            <a:lvl3pPr>
              <a:defRPr>
                <a:solidFill>
                  <a:schemeClr val="tx1"/>
                </a:solidFill>
                <a:latin typeface="Arial" panose="020B0604020202020204" pitchFamily="34" charset="0"/>
                <a:cs typeface="Arial" panose="020B0604020202020204" pitchFamily="34" charset="0"/>
              </a:defRPr>
            </a:lvl3pPr>
            <a:lvl4pPr>
              <a:defRPr>
                <a:solidFill>
                  <a:schemeClr val="tx1"/>
                </a:solidFill>
                <a:latin typeface="Arial" panose="020B0604020202020204" pitchFamily="34" charset="0"/>
                <a:cs typeface="Arial" panose="020B0604020202020204" pitchFamily="34" charset="0"/>
              </a:defRPr>
            </a:lvl4pPr>
            <a:lvl5pPr>
              <a:defRPr>
                <a:solidFill>
                  <a:schemeClr val="tx1"/>
                </a:solidFill>
                <a:latin typeface="Arial" panose="020B0604020202020204" pitchFamily="34" charset="0"/>
                <a:cs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buClr>
                <a:srgbClr val="FF0000"/>
              </a:buClr>
              <a:buSzPct val="80000"/>
              <a:buFont typeface="Wingdings" panose="05000000000000000000" pitchFamily="2" charset="2"/>
              <a:buNone/>
            </a:pPr>
            <a:r>
              <a:rPr lang="en-US" altLang="en-US" sz="1400">
                <a:latin typeface="Arial Black" panose="020B0A04020102020204" pitchFamily="34" charset="0"/>
              </a:rPr>
              <a:t>Genetic</a:t>
            </a:r>
          </a:p>
          <a:p>
            <a:pPr>
              <a:buClr>
                <a:srgbClr val="FF0000"/>
              </a:buClr>
              <a:buSzPct val="80000"/>
              <a:buFont typeface="Wingdings" panose="05000000000000000000" pitchFamily="2" charset="2"/>
              <a:buNone/>
            </a:pPr>
            <a:r>
              <a:rPr lang="en-US" altLang="en-US" sz="1400">
                <a:latin typeface="Arial Black" panose="020B0A04020102020204" pitchFamily="34" charset="0"/>
              </a:rPr>
              <a:t>Information</a:t>
            </a:r>
          </a:p>
        </p:txBody>
      </p:sp>
      <p:sp>
        <p:nvSpPr>
          <p:cNvPr id="407557" name="Text Box 5">
            <a:extLst>
              <a:ext uri="{FF2B5EF4-FFF2-40B4-BE49-F238E27FC236}">
                <a16:creationId xmlns:a16="http://schemas.microsoft.com/office/drawing/2014/main" id="{1908A0AE-DEBD-487F-990B-1DEBCD2DFC30}"/>
              </a:ext>
            </a:extLst>
          </p:cNvPr>
          <p:cNvSpPr txBox="1">
            <a:spLocks noChangeArrowheads="1"/>
          </p:cNvSpPr>
          <p:nvPr/>
        </p:nvSpPr>
        <p:spPr bwMode="auto">
          <a:xfrm>
            <a:off x="4332288" y="2159000"/>
            <a:ext cx="133191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a:solidFill>
                  <a:schemeClr val="tx1"/>
                </a:solidFill>
                <a:latin typeface="Arial" panose="020B0604020202020204" pitchFamily="34" charset="0"/>
                <a:cs typeface="Arial" panose="020B0604020202020204" pitchFamily="34" charset="0"/>
              </a:defRPr>
            </a:lvl1pPr>
            <a:lvl2pPr>
              <a:defRPr>
                <a:solidFill>
                  <a:schemeClr val="tx1"/>
                </a:solidFill>
                <a:latin typeface="Arial" panose="020B0604020202020204" pitchFamily="34" charset="0"/>
                <a:cs typeface="Arial" panose="020B0604020202020204" pitchFamily="34" charset="0"/>
              </a:defRPr>
            </a:lvl2pPr>
            <a:lvl3pPr>
              <a:defRPr>
                <a:solidFill>
                  <a:schemeClr val="tx1"/>
                </a:solidFill>
                <a:latin typeface="Arial" panose="020B0604020202020204" pitchFamily="34" charset="0"/>
                <a:cs typeface="Arial" panose="020B0604020202020204" pitchFamily="34" charset="0"/>
              </a:defRPr>
            </a:lvl3pPr>
            <a:lvl4pPr>
              <a:defRPr>
                <a:solidFill>
                  <a:schemeClr val="tx1"/>
                </a:solidFill>
                <a:latin typeface="Arial" panose="020B0604020202020204" pitchFamily="34" charset="0"/>
                <a:cs typeface="Arial" panose="020B0604020202020204" pitchFamily="34" charset="0"/>
              </a:defRPr>
            </a:lvl4pPr>
            <a:lvl5pPr>
              <a:defRPr>
                <a:solidFill>
                  <a:schemeClr val="tx1"/>
                </a:solidFill>
                <a:latin typeface="Arial" panose="020B0604020202020204" pitchFamily="34" charset="0"/>
                <a:cs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buClr>
                <a:srgbClr val="FF0000"/>
              </a:buClr>
              <a:buSzPct val="80000"/>
              <a:buFont typeface="Wingdings" panose="05000000000000000000" pitchFamily="2" charset="2"/>
              <a:buNone/>
            </a:pPr>
            <a:r>
              <a:rPr lang="en-US" altLang="en-US" sz="1400">
                <a:latin typeface="Arial Black" panose="020B0A04020102020204" pitchFamily="34" charset="0"/>
              </a:rPr>
              <a:t>Molecular</a:t>
            </a:r>
          </a:p>
          <a:p>
            <a:pPr>
              <a:buClr>
                <a:srgbClr val="FF0000"/>
              </a:buClr>
              <a:buSzPct val="80000"/>
              <a:buFont typeface="Wingdings" panose="05000000000000000000" pitchFamily="2" charset="2"/>
              <a:buNone/>
            </a:pPr>
            <a:r>
              <a:rPr lang="en-US" altLang="en-US" sz="1400">
                <a:latin typeface="Arial Black" panose="020B0A04020102020204" pitchFamily="34" charset="0"/>
              </a:rPr>
              <a:t>Structure</a:t>
            </a:r>
          </a:p>
        </p:txBody>
      </p:sp>
      <p:sp>
        <p:nvSpPr>
          <p:cNvPr id="407558" name="Text Box 6">
            <a:extLst>
              <a:ext uri="{FF2B5EF4-FFF2-40B4-BE49-F238E27FC236}">
                <a16:creationId xmlns:a16="http://schemas.microsoft.com/office/drawing/2014/main" id="{65298D04-C58F-4BEC-97DC-729B5FC3CEF4}"/>
              </a:ext>
            </a:extLst>
          </p:cNvPr>
          <p:cNvSpPr txBox="1">
            <a:spLocks noChangeArrowheads="1"/>
          </p:cNvSpPr>
          <p:nvPr/>
        </p:nvSpPr>
        <p:spPr bwMode="auto">
          <a:xfrm>
            <a:off x="6454775" y="2159000"/>
            <a:ext cx="144145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a:solidFill>
                  <a:schemeClr val="tx1"/>
                </a:solidFill>
                <a:latin typeface="Arial" panose="020B0604020202020204" pitchFamily="34" charset="0"/>
                <a:cs typeface="Arial" panose="020B0604020202020204" pitchFamily="34" charset="0"/>
              </a:defRPr>
            </a:lvl1pPr>
            <a:lvl2pPr>
              <a:defRPr>
                <a:solidFill>
                  <a:schemeClr val="tx1"/>
                </a:solidFill>
                <a:latin typeface="Arial" panose="020B0604020202020204" pitchFamily="34" charset="0"/>
                <a:cs typeface="Arial" panose="020B0604020202020204" pitchFamily="34" charset="0"/>
              </a:defRPr>
            </a:lvl2pPr>
            <a:lvl3pPr>
              <a:defRPr>
                <a:solidFill>
                  <a:schemeClr val="tx1"/>
                </a:solidFill>
                <a:latin typeface="Arial" panose="020B0604020202020204" pitchFamily="34" charset="0"/>
                <a:cs typeface="Arial" panose="020B0604020202020204" pitchFamily="34" charset="0"/>
              </a:defRPr>
            </a:lvl3pPr>
            <a:lvl4pPr>
              <a:defRPr>
                <a:solidFill>
                  <a:schemeClr val="tx1"/>
                </a:solidFill>
                <a:latin typeface="Arial" panose="020B0604020202020204" pitchFamily="34" charset="0"/>
                <a:cs typeface="Arial" panose="020B0604020202020204" pitchFamily="34" charset="0"/>
              </a:defRPr>
            </a:lvl4pPr>
            <a:lvl5pPr>
              <a:defRPr>
                <a:solidFill>
                  <a:schemeClr val="tx1"/>
                </a:solidFill>
                <a:latin typeface="Arial" panose="020B0604020202020204" pitchFamily="34" charset="0"/>
                <a:cs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spcBef>
                <a:spcPct val="50000"/>
              </a:spcBef>
              <a:buClr>
                <a:srgbClr val="FF0000"/>
              </a:buClr>
              <a:buSzPct val="80000"/>
              <a:buFont typeface="Wingdings" panose="05000000000000000000" pitchFamily="2" charset="2"/>
              <a:buNone/>
            </a:pPr>
            <a:r>
              <a:rPr lang="en-US" altLang="en-US" sz="1400">
                <a:latin typeface="Arial Black" panose="020B0A04020102020204" pitchFamily="34" charset="0"/>
              </a:rPr>
              <a:t>Biochemical</a:t>
            </a:r>
          </a:p>
          <a:p>
            <a:pPr>
              <a:buClr>
                <a:srgbClr val="FF0000"/>
              </a:buClr>
              <a:buSzPct val="80000"/>
              <a:buFont typeface="Wingdings" panose="05000000000000000000" pitchFamily="2" charset="2"/>
              <a:buNone/>
            </a:pPr>
            <a:r>
              <a:rPr lang="en-US" altLang="en-US" sz="1400">
                <a:latin typeface="Arial Black" panose="020B0A04020102020204" pitchFamily="34" charset="0"/>
              </a:rPr>
              <a:t>Function</a:t>
            </a:r>
          </a:p>
        </p:txBody>
      </p:sp>
      <p:sp>
        <p:nvSpPr>
          <p:cNvPr id="407559" name="Text Box 7">
            <a:extLst>
              <a:ext uri="{FF2B5EF4-FFF2-40B4-BE49-F238E27FC236}">
                <a16:creationId xmlns:a16="http://schemas.microsoft.com/office/drawing/2014/main" id="{49DA8DEA-E3EC-4C4C-B024-3843F3F0AB24}"/>
              </a:ext>
            </a:extLst>
          </p:cNvPr>
          <p:cNvSpPr txBox="1">
            <a:spLocks noChangeArrowheads="1"/>
          </p:cNvSpPr>
          <p:nvPr/>
        </p:nvSpPr>
        <p:spPr bwMode="auto">
          <a:xfrm>
            <a:off x="8688388" y="2159000"/>
            <a:ext cx="15113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a:solidFill>
                  <a:schemeClr val="tx1"/>
                </a:solidFill>
                <a:latin typeface="Arial" panose="020B0604020202020204" pitchFamily="34" charset="0"/>
                <a:cs typeface="Arial" panose="020B0604020202020204" pitchFamily="34" charset="0"/>
              </a:defRPr>
            </a:lvl1pPr>
            <a:lvl2pPr>
              <a:defRPr>
                <a:solidFill>
                  <a:schemeClr val="tx1"/>
                </a:solidFill>
                <a:latin typeface="Arial" panose="020B0604020202020204" pitchFamily="34" charset="0"/>
                <a:cs typeface="Arial" panose="020B0604020202020204" pitchFamily="34" charset="0"/>
              </a:defRPr>
            </a:lvl2pPr>
            <a:lvl3pPr>
              <a:defRPr>
                <a:solidFill>
                  <a:schemeClr val="tx1"/>
                </a:solidFill>
                <a:latin typeface="Arial" panose="020B0604020202020204" pitchFamily="34" charset="0"/>
                <a:cs typeface="Arial" panose="020B0604020202020204" pitchFamily="34" charset="0"/>
              </a:defRPr>
            </a:lvl3pPr>
            <a:lvl4pPr>
              <a:defRPr>
                <a:solidFill>
                  <a:schemeClr val="tx1"/>
                </a:solidFill>
                <a:latin typeface="Arial" panose="020B0604020202020204" pitchFamily="34" charset="0"/>
                <a:cs typeface="Arial" panose="020B0604020202020204" pitchFamily="34" charset="0"/>
              </a:defRPr>
            </a:lvl4pPr>
            <a:lvl5pPr>
              <a:defRPr>
                <a:solidFill>
                  <a:schemeClr val="tx1"/>
                </a:solidFill>
                <a:latin typeface="Arial" panose="020B0604020202020204" pitchFamily="34" charset="0"/>
                <a:cs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spcBef>
                <a:spcPct val="50000"/>
              </a:spcBef>
              <a:buClr>
                <a:srgbClr val="FF0000"/>
              </a:buClr>
              <a:buSzPct val="80000"/>
              <a:buFont typeface="Wingdings" panose="05000000000000000000" pitchFamily="2" charset="2"/>
              <a:buNone/>
            </a:pPr>
            <a:r>
              <a:rPr lang="en-US" altLang="en-US" sz="1400">
                <a:latin typeface="Arial Black" panose="020B0A04020102020204" pitchFamily="34" charset="0"/>
              </a:rPr>
              <a:t>Phenotype</a:t>
            </a:r>
          </a:p>
          <a:p>
            <a:pPr>
              <a:buClr>
                <a:srgbClr val="FF0000"/>
              </a:buClr>
              <a:buSzPct val="80000"/>
              <a:buFont typeface="Wingdings" panose="05000000000000000000" pitchFamily="2" charset="2"/>
              <a:buNone/>
            </a:pPr>
            <a:r>
              <a:rPr lang="en-US" altLang="en-US" sz="1400">
                <a:latin typeface="Arial Black" panose="020B0A04020102020204" pitchFamily="34" charset="0"/>
              </a:rPr>
              <a:t>(Symptoms)</a:t>
            </a:r>
          </a:p>
        </p:txBody>
      </p:sp>
      <p:sp>
        <p:nvSpPr>
          <p:cNvPr id="407560" name="AutoShape 8">
            <a:extLst>
              <a:ext uri="{FF2B5EF4-FFF2-40B4-BE49-F238E27FC236}">
                <a16:creationId xmlns:a16="http://schemas.microsoft.com/office/drawing/2014/main" id="{65EC01A2-D4A8-48C2-B228-8967BC3BFBFF}"/>
              </a:ext>
            </a:extLst>
          </p:cNvPr>
          <p:cNvSpPr>
            <a:spLocks noChangeArrowheads="1"/>
          </p:cNvSpPr>
          <p:nvPr/>
        </p:nvSpPr>
        <p:spPr bwMode="auto">
          <a:xfrm>
            <a:off x="3575051" y="2338388"/>
            <a:ext cx="576263" cy="215900"/>
          </a:xfrm>
          <a:prstGeom prst="rightArrow">
            <a:avLst>
              <a:gd name="adj1" fmla="val 50000"/>
              <a:gd name="adj2" fmla="val 66728"/>
            </a:avLst>
          </a:prstGeom>
          <a:gradFill rotWithShape="1">
            <a:gsLst>
              <a:gs pos="0">
                <a:srgbClr val="FF0000"/>
              </a:gs>
              <a:gs pos="100000">
                <a:srgbClr val="FF0000">
                  <a:gamma/>
                  <a:shade val="46275"/>
                  <a:invGamma/>
                </a:srgbClr>
              </a:gs>
            </a:gsLst>
            <a:lin ang="5400000" scaled="1"/>
          </a:gra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07561" name="AutoShape 9">
            <a:extLst>
              <a:ext uri="{FF2B5EF4-FFF2-40B4-BE49-F238E27FC236}">
                <a16:creationId xmlns:a16="http://schemas.microsoft.com/office/drawing/2014/main" id="{F3066C09-D4C1-4F4D-8E28-360F4303B766}"/>
              </a:ext>
            </a:extLst>
          </p:cNvPr>
          <p:cNvSpPr>
            <a:spLocks noChangeArrowheads="1"/>
          </p:cNvSpPr>
          <p:nvPr/>
        </p:nvSpPr>
        <p:spPr bwMode="auto">
          <a:xfrm>
            <a:off x="5735638" y="2338388"/>
            <a:ext cx="576262" cy="215900"/>
          </a:xfrm>
          <a:prstGeom prst="rightArrow">
            <a:avLst>
              <a:gd name="adj1" fmla="val 50000"/>
              <a:gd name="adj2" fmla="val 66728"/>
            </a:avLst>
          </a:prstGeom>
          <a:gradFill rotWithShape="1">
            <a:gsLst>
              <a:gs pos="0">
                <a:srgbClr val="FF0000"/>
              </a:gs>
              <a:gs pos="100000">
                <a:srgbClr val="FF0000">
                  <a:gamma/>
                  <a:shade val="46275"/>
                  <a:invGamma/>
                </a:srgbClr>
              </a:gs>
            </a:gsLst>
            <a:lin ang="5400000" scaled="1"/>
          </a:gra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07562" name="AutoShape 10">
            <a:extLst>
              <a:ext uri="{FF2B5EF4-FFF2-40B4-BE49-F238E27FC236}">
                <a16:creationId xmlns:a16="http://schemas.microsoft.com/office/drawing/2014/main" id="{C73422F3-39C6-462A-8933-411513F4EF3F}"/>
              </a:ext>
            </a:extLst>
          </p:cNvPr>
          <p:cNvSpPr>
            <a:spLocks noChangeArrowheads="1"/>
          </p:cNvSpPr>
          <p:nvPr/>
        </p:nvSpPr>
        <p:spPr bwMode="auto">
          <a:xfrm>
            <a:off x="8040688" y="2338388"/>
            <a:ext cx="576262" cy="215900"/>
          </a:xfrm>
          <a:prstGeom prst="rightArrow">
            <a:avLst>
              <a:gd name="adj1" fmla="val 50000"/>
              <a:gd name="adj2" fmla="val 66728"/>
            </a:avLst>
          </a:prstGeom>
          <a:gradFill rotWithShape="1">
            <a:gsLst>
              <a:gs pos="0">
                <a:srgbClr val="FF0000"/>
              </a:gs>
              <a:gs pos="100000">
                <a:srgbClr val="FF0000">
                  <a:gamma/>
                  <a:shade val="46275"/>
                  <a:invGamma/>
                </a:srgbClr>
              </a:gs>
            </a:gsLst>
            <a:lin ang="5400000" scaled="1"/>
          </a:gra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07563" name="Text Box 11">
            <a:extLst>
              <a:ext uri="{FF2B5EF4-FFF2-40B4-BE49-F238E27FC236}">
                <a16:creationId xmlns:a16="http://schemas.microsoft.com/office/drawing/2014/main" id="{082D1D92-9F68-4977-B3DE-E1C47216A1ED}"/>
              </a:ext>
            </a:extLst>
          </p:cNvPr>
          <p:cNvSpPr txBox="1">
            <a:spLocks noChangeArrowheads="1"/>
          </p:cNvSpPr>
          <p:nvPr/>
        </p:nvSpPr>
        <p:spPr bwMode="auto">
          <a:xfrm>
            <a:off x="2063751" y="2924175"/>
            <a:ext cx="1439863" cy="304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spcBef>
                <a:spcPct val="50000"/>
              </a:spcBef>
            </a:pPr>
            <a:r>
              <a:rPr lang="en-US" altLang="en-US" sz="1000">
                <a:latin typeface="Courier New" panose="02070309020205020404" pitchFamily="49" charset="0"/>
              </a:rPr>
              <a:t>ACATTTGCTTCTGACACAACTGTGTTCACTAGCAACCTCAAACAGACACC</a:t>
            </a:r>
            <a:r>
              <a:rPr lang="en-US" altLang="en-US" sz="1000" b="1">
                <a:solidFill>
                  <a:srgbClr val="FF00FF"/>
                </a:solidFill>
                <a:latin typeface="Courier New" panose="02070309020205020404" pitchFamily="49" charset="0"/>
              </a:rPr>
              <a:t>ATG</a:t>
            </a:r>
            <a:r>
              <a:rPr lang="en-US" altLang="en-US" sz="1000">
                <a:latin typeface="Courier New" panose="02070309020205020404" pitchFamily="49" charset="0"/>
              </a:rPr>
              <a:t>GTGCATCTGACTCCTGAGGAGAAGTCTGCCGTTACTGCCCTGTGGGGCAAGGTGAACGTGG</a:t>
            </a:r>
            <a:r>
              <a:rPr lang="en-US" altLang="en-US" sz="1000" b="1">
                <a:solidFill>
                  <a:srgbClr val="FF00FF"/>
                </a:solidFill>
                <a:latin typeface="Courier New" panose="02070309020205020404" pitchFamily="49" charset="0"/>
              </a:rPr>
              <a:t>ATG</a:t>
            </a:r>
            <a:r>
              <a:rPr lang="en-US" altLang="en-US" sz="1000">
                <a:latin typeface="Courier New" panose="02070309020205020404" pitchFamily="49" charset="0"/>
              </a:rPr>
              <a:t>AAGTTGGTGGTGAGGCCCTGGGCAGGCTGCTGGTGGTCTACCCTTGGACCCAGAGGTTCTTTGAGTCCTTTGGGGATCTGTCCACTCCTG</a:t>
            </a:r>
            <a:r>
              <a:rPr lang="en-US" altLang="en-US" sz="1000" b="1">
                <a:solidFill>
                  <a:srgbClr val="FF00FF"/>
                </a:solidFill>
                <a:latin typeface="Courier New" panose="02070309020205020404" pitchFamily="49" charset="0"/>
              </a:rPr>
              <a:t>ATG</a:t>
            </a:r>
            <a:r>
              <a:rPr lang="en-US" altLang="en-US" sz="1000">
                <a:latin typeface="Courier New" panose="02070309020205020404" pitchFamily="49" charset="0"/>
              </a:rPr>
              <a:t>CTGTT</a:t>
            </a:r>
            <a:r>
              <a:rPr lang="en-US" altLang="en-US" sz="1000" b="1">
                <a:solidFill>
                  <a:srgbClr val="FF00FF"/>
                </a:solidFill>
                <a:latin typeface="Courier New" panose="02070309020205020404" pitchFamily="49" charset="0"/>
              </a:rPr>
              <a:t>ATG</a:t>
            </a:r>
            <a:r>
              <a:rPr lang="en-US" altLang="en-US" sz="1000">
                <a:latin typeface="Courier New" panose="02070309020205020404" pitchFamily="49" charset="0"/>
              </a:rPr>
              <a:t>GGCAACCCTAAGGTGAAGGCTC</a:t>
            </a:r>
            <a:r>
              <a:rPr lang="en-US" altLang="en-US" sz="1000" b="1">
                <a:solidFill>
                  <a:srgbClr val="FF00FF"/>
                </a:solidFill>
                <a:latin typeface="Courier New" panose="02070309020205020404" pitchFamily="49" charset="0"/>
              </a:rPr>
              <a:t>ATG</a:t>
            </a:r>
            <a:r>
              <a:rPr lang="en-US" altLang="en-US" sz="1000">
                <a:latin typeface="Courier New" panose="02070309020205020404" pitchFamily="49" charset="0"/>
              </a:rPr>
              <a:t>GCAAGAAAGTGCTCGGTGCCTTTAGTG</a:t>
            </a:r>
            <a:r>
              <a:rPr lang="en-US" altLang="en-US" sz="1000" b="1">
                <a:solidFill>
                  <a:srgbClr val="FF00FF"/>
                </a:solidFill>
                <a:latin typeface="Courier New" panose="02070309020205020404" pitchFamily="49" charset="0"/>
              </a:rPr>
              <a:t>ATG</a:t>
            </a:r>
            <a:r>
              <a:rPr lang="en-US" altLang="en-US" sz="1000">
                <a:latin typeface="Courier New" panose="02070309020205020404" pitchFamily="49" charset="0"/>
              </a:rPr>
              <a:t>GCCTGGCTCACCTGGACAACCTCAAGGGCACCTTTGCCACACTGAGTGAGCTGCACTGTGACAAGCTGCACGTGGATCCTGAGAACT</a:t>
            </a:r>
          </a:p>
        </p:txBody>
      </p:sp>
      <p:pic>
        <p:nvPicPr>
          <p:cNvPr id="407564" name="Picture 12">
            <a:extLst>
              <a:ext uri="{FF2B5EF4-FFF2-40B4-BE49-F238E27FC236}">
                <a16:creationId xmlns:a16="http://schemas.microsoft.com/office/drawing/2014/main" id="{55112570-E55D-4469-BC66-3D51E40AF32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72488" y="3068638"/>
            <a:ext cx="1981200" cy="297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407565" name="Object 13">
            <a:extLst>
              <a:ext uri="{FF2B5EF4-FFF2-40B4-BE49-F238E27FC236}">
                <a16:creationId xmlns:a16="http://schemas.microsoft.com/office/drawing/2014/main" id="{48279A50-1125-488C-ACF4-99FB75DBAB49}"/>
              </a:ext>
            </a:extLst>
          </p:cNvPr>
          <p:cNvGraphicFramePr>
            <a:graphicFrameLocks noGrp="1" noChangeAspect="1"/>
          </p:cNvGraphicFramePr>
          <p:nvPr>
            <p:ph sz="half" idx="2"/>
          </p:nvPr>
        </p:nvGraphicFramePr>
        <p:xfrm>
          <a:off x="6151564" y="2951164"/>
          <a:ext cx="2058987" cy="2117725"/>
        </p:xfrm>
        <a:graphic>
          <a:graphicData uri="http://schemas.openxmlformats.org/presentationml/2006/ole">
            <mc:AlternateContent xmlns:mc="http://schemas.openxmlformats.org/markup-compatibility/2006">
              <mc:Choice xmlns:v="urn:schemas-microsoft-com:vml" Requires="v">
                <p:oleObj name="Image" r:id="rId5" imgW="2958730" imgH="3085714" progId="Photoshop.Image.9">
                  <p:embed/>
                </p:oleObj>
              </mc:Choice>
              <mc:Fallback>
                <p:oleObj name="Image" r:id="rId5" imgW="2958730" imgH="3085714" progId="Photoshop.Image.9">
                  <p:embed/>
                  <p:pic>
                    <p:nvPicPr>
                      <p:cNvPr id="407565" name="Object 13">
                        <a:extLst>
                          <a:ext uri="{FF2B5EF4-FFF2-40B4-BE49-F238E27FC236}">
                            <a16:creationId xmlns:a16="http://schemas.microsoft.com/office/drawing/2014/main" id="{48279A50-1125-488C-ACF4-99FB75DBAB4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51564" y="2951164"/>
                        <a:ext cx="2058987" cy="2117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cxnSp>
        <p:nvCxnSpPr>
          <p:cNvPr id="407566" name="AutoShape 14">
            <a:extLst>
              <a:ext uri="{FF2B5EF4-FFF2-40B4-BE49-F238E27FC236}">
                <a16:creationId xmlns:a16="http://schemas.microsoft.com/office/drawing/2014/main" id="{AC1F6ED1-FE52-44C0-86AC-1685A86E561C}"/>
              </a:ext>
            </a:extLst>
          </p:cNvPr>
          <p:cNvCxnSpPr>
            <a:cxnSpLocks noChangeShapeType="1"/>
            <a:stCxn id="407556" idx="0"/>
            <a:endCxn id="407558" idx="0"/>
          </p:cNvCxnSpPr>
          <p:nvPr/>
        </p:nvCxnSpPr>
        <p:spPr bwMode="auto">
          <a:xfrm rot="5400000" flipH="1" flipV="1">
            <a:off x="4952603" y="-63896"/>
            <a:ext cx="12700" cy="4445793"/>
          </a:xfrm>
          <a:prstGeom prst="bentConnector3">
            <a:avLst>
              <a:gd name="adj1" fmla="val 1800000"/>
            </a:avLst>
          </a:prstGeom>
          <a:noFill/>
          <a:ln w="63500">
            <a:solidFill>
              <a:srgbClr val="FF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0" fill="hold" nodeType="clickEffect">
                                  <p:stCondLst>
                                    <p:cond delay="0"/>
                                  </p:stCondLst>
                                  <p:childTnLst>
                                    <p:set>
                                      <p:cBhvr>
                                        <p:cTn id="6" dur="1" fill="hold">
                                          <p:stCondLst>
                                            <p:cond delay="0"/>
                                          </p:stCondLst>
                                        </p:cTn>
                                        <p:tgtEl>
                                          <p:spTgt spid="407566"/>
                                        </p:tgtEl>
                                        <p:attrNameLst>
                                          <p:attrName>style.visibility</p:attrName>
                                        </p:attrNameLst>
                                      </p:cBhvr>
                                      <p:to>
                                        <p:strVal val="visible"/>
                                      </p:to>
                                    </p:set>
                                    <p:anim calcmode="lin" valueType="num">
                                      <p:cBhvr>
                                        <p:cTn id="7" dur="500" fill="hold"/>
                                        <p:tgtEl>
                                          <p:spTgt spid="407566"/>
                                        </p:tgtEl>
                                        <p:attrNameLst>
                                          <p:attrName>ppt_w</p:attrName>
                                        </p:attrNameLst>
                                      </p:cBhvr>
                                      <p:tavLst>
                                        <p:tav tm="0">
                                          <p:val>
                                            <p:fltVal val="0"/>
                                          </p:val>
                                        </p:tav>
                                        <p:tav tm="100000">
                                          <p:val>
                                            <p:strVal val="#ppt_w"/>
                                          </p:val>
                                        </p:tav>
                                      </p:tavLst>
                                    </p:anim>
                                    <p:anim calcmode="lin" valueType="num">
                                      <p:cBhvr>
                                        <p:cTn id="8" dur="500" fill="hold"/>
                                        <p:tgtEl>
                                          <p:spTgt spid="407566"/>
                                        </p:tgtEl>
                                        <p:attrNameLst>
                                          <p:attrName>ppt_h</p:attrName>
                                        </p:attrNameLst>
                                      </p:cBhvr>
                                      <p:tavLst>
                                        <p:tav tm="0">
                                          <p:val>
                                            <p:fltVal val="0"/>
                                          </p:val>
                                        </p:tav>
                                        <p:tav tm="100000">
                                          <p:val>
                                            <p:strVal val="#ppt_h"/>
                                          </p:val>
                                        </p:tav>
                                      </p:tavLst>
                                    </p:anim>
                                    <p:animEffect transition="in" filter="fade">
                                      <p:cBhvr>
                                        <p:cTn id="9" dur="500"/>
                                        <p:tgtEl>
                                          <p:spTgt spid="407566"/>
                                        </p:tgtEl>
                                      </p:cBhvr>
                                    </p:animEffect>
                                  </p:childTnLst>
                                </p:cTn>
                              </p:par>
                              <p:par>
                                <p:cTn id="10" presetID="10" presetClass="exit" presetSubtype="0" fill="hold" nodeType="withEffect">
                                  <p:stCondLst>
                                    <p:cond delay="0"/>
                                  </p:stCondLst>
                                  <p:childTnLst>
                                    <p:animEffect transition="out" filter="fade">
                                      <p:cBhvr>
                                        <p:cTn id="11" dur="500"/>
                                        <p:tgtEl>
                                          <p:spTgt spid="407560"/>
                                        </p:tgtEl>
                                      </p:cBhvr>
                                    </p:animEffect>
                                    <p:set>
                                      <p:cBhvr>
                                        <p:cTn id="12" dur="1" fill="hold">
                                          <p:stCondLst>
                                            <p:cond delay="499"/>
                                          </p:stCondLst>
                                        </p:cTn>
                                        <p:tgtEl>
                                          <p:spTgt spid="407560"/>
                                        </p:tgtEl>
                                        <p:attrNameLst>
                                          <p:attrName>style.visibility</p:attrName>
                                        </p:attrNameLst>
                                      </p:cBhvr>
                                      <p:to>
                                        <p:strVal val="hidden"/>
                                      </p:to>
                                    </p:set>
                                  </p:childTnLst>
                                </p:cTn>
                              </p:par>
                              <p:par>
                                <p:cTn id="13" presetID="10" presetClass="exit" presetSubtype="0" fill="hold" nodeType="withEffect">
                                  <p:stCondLst>
                                    <p:cond delay="0"/>
                                  </p:stCondLst>
                                  <p:childTnLst>
                                    <p:animEffect transition="out" filter="fade">
                                      <p:cBhvr>
                                        <p:cTn id="14" dur="500"/>
                                        <p:tgtEl>
                                          <p:spTgt spid="407561"/>
                                        </p:tgtEl>
                                      </p:cBhvr>
                                    </p:animEffect>
                                    <p:set>
                                      <p:cBhvr>
                                        <p:cTn id="15" dur="1" fill="hold">
                                          <p:stCondLst>
                                            <p:cond delay="499"/>
                                          </p:stCondLst>
                                        </p:cTn>
                                        <p:tgtEl>
                                          <p:spTgt spid="40756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2434" name="Rectangle 2">
            <a:extLst>
              <a:ext uri="{FF2B5EF4-FFF2-40B4-BE49-F238E27FC236}">
                <a16:creationId xmlns:a16="http://schemas.microsoft.com/office/drawing/2014/main" id="{13A7A8A5-9E42-46D0-9508-3B8735834773}"/>
              </a:ext>
            </a:extLst>
          </p:cNvPr>
          <p:cNvSpPr>
            <a:spLocks noGrp="1" noChangeArrowheads="1"/>
          </p:cNvSpPr>
          <p:nvPr>
            <p:ph type="title"/>
          </p:nvPr>
        </p:nvSpPr>
        <p:spPr/>
        <p:txBody>
          <a:bodyPr/>
          <a:lstStyle/>
          <a:p>
            <a:r>
              <a:rPr lang="de-AT" altLang="en-US" sz="3600"/>
              <a:t>Why are Genomics important?</a:t>
            </a:r>
          </a:p>
        </p:txBody>
      </p:sp>
      <p:sp>
        <p:nvSpPr>
          <p:cNvPr id="402435" name="Rectangle 3">
            <a:extLst>
              <a:ext uri="{FF2B5EF4-FFF2-40B4-BE49-F238E27FC236}">
                <a16:creationId xmlns:a16="http://schemas.microsoft.com/office/drawing/2014/main" id="{D3E19D5C-0B19-4A71-9E64-BAE329D3BF63}"/>
              </a:ext>
            </a:extLst>
          </p:cNvPr>
          <p:cNvSpPr>
            <a:spLocks noGrp="1" noChangeArrowheads="1"/>
          </p:cNvSpPr>
          <p:nvPr>
            <p:ph type="body" idx="1"/>
          </p:nvPr>
        </p:nvSpPr>
        <p:spPr>
          <a:xfrm>
            <a:off x="1033849" y="1600200"/>
            <a:ext cx="10515599" cy="5105400"/>
          </a:xfrm>
        </p:spPr>
        <p:txBody>
          <a:bodyPr/>
          <a:lstStyle/>
          <a:p>
            <a:r>
              <a:rPr lang="de-AT" altLang="en-US" dirty="0"/>
              <a:t>The fundamental building blocks of life are proteins (enzymes are also proteins)</a:t>
            </a:r>
          </a:p>
          <a:p>
            <a:r>
              <a:rPr lang="de-AT" altLang="en-US" dirty="0"/>
              <a:t>One of the most important concepts in modern biology is that the functional properties of proteins are largely determined by the sequence of 20 amino acids in the linear polypeptide chain</a:t>
            </a:r>
          </a:p>
          <a:p>
            <a:r>
              <a:rPr lang="de-AT" altLang="en-US" dirty="0"/>
              <a:t>In theory, knowing the sequence of amino acids we could infer the function of the protein</a:t>
            </a:r>
          </a:p>
          <a:p>
            <a:pPr lvl="1"/>
            <a:r>
              <a:rPr lang="de-AT" altLang="en-US" dirty="0"/>
              <a:t>From the central biology dogma we know that the sequence of amino acids depends on the nucleotide sequence in the DNA </a:t>
            </a:r>
          </a:p>
          <a:p>
            <a:r>
              <a:rPr lang="de-AT" altLang="en-US" b="1" dirty="0">
                <a:solidFill>
                  <a:srgbClr val="C00000"/>
                </a:solidFill>
              </a:rPr>
              <a:t>It is much easier to sequence genomes than to experimentally characterize proteins</a:t>
            </a:r>
          </a:p>
        </p:txBody>
      </p:sp>
    </p:spTree>
    <p:extLst>
      <p:ext uri="{BB962C8B-B14F-4D97-AF65-F5344CB8AC3E}">
        <p14:creationId xmlns:p14="http://schemas.microsoft.com/office/powerpoint/2010/main" val="1966366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6C2565-6830-4A67-88B4-B12E8463AF0F}"/>
              </a:ext>
            </a:extLst>
          </p:cNvPr>
          <p:cNvSpPr>
            <a:spLocks noGrp="1"/>
          </p:cNvSpPr>
          <p:nvPr>
            <p:ph type="title"/>
          </p:nvPr>
        </p:nvSpPr>
        <p:spPr/>
        <p:txBody>
          <a:bodyPr/>
          <a:lstStyle/>
          <a:p>
            <a:r>
              <a:rPr lang="en-US" dirty="0"/>
              <a:t>Hallmarks in genomics: The Human Genome Project</a:t>
            </a:r>
          </a:p>
        </p:txBody>
      </p:sp>
      <p:pic>
        <p:nvPicPr>
          <p:cNvPr id="5" name="Content Placeholder 4">
            <a:extLst>
              <a:ext uri="{FF2B5EF4-FFF2-40B4-BE49-F238E27FC236}">
                <a16:creationId xmlns:a16="http://schemas.microsoft.com/office/drawing/2014/main" id="{59853380-E6F6-4AF3-9FB2-ED7C5FB5E5A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86626" y="1627916"/>
            <a:ext cx="9618747" cy="4351338"/>
          </a:xfrm>
        </p:spPr>
      </p:pic>
      <p:sp>
        <p:nvSpPr>
          <p:cNvPr id="4" name="Rectangle 3">
            <a:extLst>
              <a:ext uri="{FF2B5EF4-FFF2-40B4-BE49-F238E27FC236}">
                <a16:creationId xmlns:a16="http://schemas.microsoft.com/office/drawing/2014/main" id="{02B90BC8-2664-44A0-A036-9A19ACECD79C}"/>
              </a:ext>
            </a:extLst>
          </p:cNvPr>
          <p:cNvSpPr/>
          <p:nvPr/>
        </p:nvSpPr>
        <p:spPr>
          <a:xfrm>
            <a:off x="6744956" y="6211669"/>
            <a:ext cx="5029454" cy="646331"/>
          </a:xfrm>
          <a:prstGeom prst="rect">
            <a:avLst/>
          </a:prstGeom>
        </p:spPr>
        <p:txBody>
          <a:bodyPr wrap="none">
            <a:spAutoFit/>
          </a:bodyPr>
          <a:lstStyle/>
          <a:p>
            <a:r>
              <a:rPr lang="en-US" dirty="0">
                <a:hlinkClick r:id="rId3"/>
              </a:rPr>
              <a:t>https://www.youtube.com/watch?v=Dv7XGHuVh3g</a:t>
            </a:r>
            <a:endParaRPr lang="en-US" dirty="0"/>
          </a:p>
          <a:p>
            <a:endParaRPr lang="en-US" dirty="0"/>
          </a:p>
        </p:txBody>
      </p:sp>
    </p:spTree>
    <p:extLst>
      <p:ext uri="{BB962C8B-B14F-4D97-AF65-F5344CB8AC3E}">
        <p14:creationId xmlns:p14="http://schemas.microsoft.com/office/powerpoint/2010/main" val="7724507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42A7E1-99C8-4998-B736-267E64B3DD3C}"/>
              </a:ext>
            </a:extLst>
          </p:cNvPr>
          <p:cNvSpPr>
            <a:spLocks noGrp="1"/>
          </p:cNvSpPr>
          <p:nvPr>
            <p:ph type="title"/>
          </p:nvPr>
        </p:nvSpPr>
        <p:spPr>
          <a:xfrm>
            <a:off x="598737" y="167417"/>
            <a:ext cx="10515600" cy="1325563"/>
          </a:xfrm>
        </p:spPr>
        <p:txBody>
          <a:bodyPr/>
          <a:lstStyle/>
          <a:p>
            <a:r>
              <a:rPr lang="en-US" b="1" dirty="0">
                <a:solidFill>
                  <a:srgbClr val="C00000"/>
                </a:solidFill>
              </a:rPr>
              <a:t>Human Genome Project goals and milestones</a:t>
            </a:r>
          </a:p>
        </p:txBody>
      </p:sp>
      <p:pic>
        <p:nvPicPr>
          <p:cNvPr id="4" name="Content Placeholder 3">
            <a:extLst>
              <a:ext uri="{FF2B5EF4-FFF2-40B4-BE49-F238E27FC236}">
                <a16:creationId xmlns:a16="http://schemas.microsoft.com/office/drawing/2014/main" id="{9EAF3320-F23C-455A-B67F-5668345EC620}"/>
              </a:ext>
            </a:extLst>
          </p:cNvPr>
          <p:cNvPicPr>
            <a:picLocks noGrp="1" noChangeAspect="1"/>
          </p:cNvPicPr>
          <p:nvPr>
            <p:ph sz="half" idx="1"/>
          </p:nvPr>
        </p:nvPicPr>
        <p:blipFill rotWithShape="1">
          <a:blip r:embed="rId2"/>
          <a:srcRect t="1550"/>
          <a:stretch/>
        </p:blipFill>
        <p:spPr>
          <a:xfrm>
            <a:off x="6713937" y="1334529"/>
            <a:ext cx="5103275" cy="5158345"/>
          </a:xfrm>
          <a:prstGeom prst="rect">
            <a:avLst/>
          </a:prstGeom>
        </p:spPr>
      </p:pic>
      <p:sp>
        <p:nvSpPr>
          <p:cNvPr id="6" name="Rectangle 1">
            <a:extLst>
              <a:ext uri="{FF2B5EF4-FFF2-40B4-BE49-F238E27FC236}">
                <a16:creationId xmlns:a16="http://schemas.microsoft.com/office/drawing/2014/main" id="{CB4B3CB1-0B1B-4183-95D0-23374CA222BF}"/>
              </a:ext>
            </a:extLst>
          </p:cNvPr>
          <p:cNvSpPr>
            <a:spLocks noGrp="1" noChangeArrowheads="1"/>
          </p:cNvSpPr>
          <p:nvPr>
            <p:ph sz="half" idx="2"/>
          </p:nvPr>
        </p:nvSpPr>
        <p:spPr bwMode="auto">
          <a:xfrm>
            <a:off x="598737" y="1229938"/>
            <a:ext cx="5660524" cy="48013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lnSpc>
                <a:spcPct val="100000"/>
              </a:lnSpc>
              <a:spcBef>
                <a:spcPct val="0"/>
              </a:spcBef>
              <a:spcAft>
                <a:spcPct val="0"/>
              </a:spcAft>
            </a:pPr>
            <a:r>
              <a:rPr kumimoji="0" lang="en-US" altLang="en-US" sz="1800" b="0" i="0" u="none" strike="noStrike" cap="none" normalizeH="0" baseline="0" dirty="0">
                <a:ln>
                  <a:noFill/>
                </a:ln>
                <a:solidFill>
                  <a:srgbClr val="C00000"/>
                </a:solidFill>
                <a:effectLst/>
                <a:latin typeface="Arial" panose="020B0604020202020204" pitchFamily="34" charset="0"/>
              </a:rPr>
              <a:t>Identify all the approximately 20,000-25,000 </a:t>
            </a:r>
          </a:p>
          <a:p>
            <a:pPr marL="0" indent="0" eaLnBrk="0" fontAlgn="base" hangingPunct="0">
              <a:lnSpc>
                <a:spcPct val="100000"/>
              </a:lnSpc>
              <a:spcBef>
                <a:spcPct val="0"/>
              </a:spcBef>
              <a:spcAft>
                <a:spcPct val="0"/>
              </a:spcAft>
              <a:buNone/>
            </a:pPr>
            <a:r>
              <a:rPr kumimoji="0" lang="en-US" altLang="en-US" sz="1800" b="0" i="0" u="none" strike="noStrike" cap="none" normalizeH="0" baseline="0" dirty="0">
                <a:ln>
                  <a:noFill/>
                </a:ln>
                <a:solidFill>
                  <a:srgbClr val="C00000"/>
                </a:solidFill>
                <a:effectLst/>
                <a:latin typeface="Arial" panose="020B0604020202020204" pitchFamily="34" charset="0"/>
              </a:rPr>
              <a:t>genes in human DNA</a:t>
            </a:r>
          </a:p>
          <a:p>
            <a:pPr eaLnBrk="0" fontAlgn="base" hangingPunct="0">
              <a:lnSpc>
                <a:spcPct val="100000"/>
              </a:lnSpc>
              <a:spcBef>
                <a:spcPct val="0"/>
              </a:spcBef>
              <a:spcAft>
                <a:spcPct val="0"/>
              </a:spcAft>
            </a:pPr>
            <a:r>
              <a:rPr kumimoji="0" lang="en-US" altLang="en-US" sz="1800" b="0" i="0" u="none" strike="noStrike" cap="none" normalizeH="0" baseline="0" dirty="0">
                <a:ln>
                  <a:noFill/>
                </a:ln>
                <a:solidFill>
                  <a:srgbClr val="C00000"/>
                </a:solidFill>
                <a:effectLst/>
                <a:latin typeface="Arial" panose="020B0604020202020204" pitchFamily="34" charset="0"/>
              </a:rPr>
              <a:t>Determine the sequences of the 3 billion chemical </a:t>
            </a:r>
          </a:p>
          <a:p>
            <a:pPr marL="0" indent="0" eaLnBrk="0" fontAlgn="base" hangingPunct="0">
              <a:lnSpc>
                <a:spcPct val="100000"/>
              </a:lnSpc>
              <a:spcBef>
                <a:spcPct val="0"/>
              </a:spcBef>
              <a:spcAft>
                <a:spcPct val="0"/>
              </a:spcAft>
              <a:buNone/>
            </a:pPr>
            <a:r>
              <a:rPr kumimoji="0" lang="en-US" altLang="en-US" sz="1800" b="0" i="0" u="none" strike="noStrike" cap="none" normalizeH="0" baseline="0" dirty="0">
                <a:ln>
                  <a:noFill/>
                </a:ln>
                <a:solidFill>
                  <a:srgbClr val="C00000"/>
                </a:solidFill>
                <a:effectLst/>
                <a:latin typeface="Arial" panose="020B0604020202020204" pitchFamily="34" charset="0"/>
              </a:rPr>
              <a:t>base pairs that make up human DNA.</a:t>
            </a:r>
          </a:p>
          <a:p>
            <a:pPr marL="0" indent="0" eaLnBrk="0" fontAlgn="base" hangingPunct="0">
              <a:lnSpc>
                <a:spcPct val="100000"/>
              </a:lnSpc>
              <a:spcBef>
                <a:spcPct val="0"/>
              </a:spcBef>
              <a:spcAft>
                <a:spcPct val="0"/>
              </a:spcAft>
              <a:buNone/>
            </a:pPr>
            <a:endParaRPr lang="en-US" altLang="en-US" sz="1800" dirty="0">
              <a:solidFill>
                <a:srgbClr val="C00000"/>
              </a:solidFill>
              <a:latin typeface="Arial" panose="020B0604020202020204" pitchFamily="34" charset="0"/>
            </a:endParaRPr>
          </a:p>
          <a:p>
            <a:pPr marL="0" indent="0" eaLnBrk="0" fontAlgn="base" hangingPunct="0">
              <a:lnSpc>
                <a:spcPct val="100000"/>
              </a:lnSpc>
              <a:spcBef>
                <a:spcPct val="0"/>
              </a:spcBef>
              <a:spcAft>
                <a:spcPct val="0"/>
              </a:spcAft>
              <a:buNone/>
            </a:pPr>
            <a:endParaRPr kumimoji="0" lang="en-US" altLang="en-US" sz="1800" b="0" i="0" u="none" strike="noStrike" cap="none" normalizeH="0" baseline="0" dirty="0">
              <a:ln>
                <a:noFill/>
              </a:ln>
              <a:solidFill>
                <a:srgbClr val="C00000"/>
              </a:solidFill>
              <a:effectLst/>
              <a:latin typeface="Arial" panose="020B0604020202020204" pitchFamily="34" charset="0"/>
            </a:endParaRPr>
          </a:p>
          <a:p>
            <a:pPr marL="0" indent="0" eaLnBrk="0" fontAlgn="base" hangingPunct="0">
              <a:lnSpc>
                <a:spcPct val="100000"/>
              </a:lnSpc>
              <a:spcBef>
                <a:spcPct val="0"/>
              </a:spcBef>
              <a:spcAft>
                <a:spcPct val="0"/>
              </a:spcAft>
              <a:buNone/>
            </a:pPr>
            <a:endParaRPr kumimoji="0" lang="en-US" altLang="en-US" sz="1800" b="0" i="0" u="none" strike="noStrike" cap="none" normalizeH="0" baseline="0" dirty="0">
              <a:ln>
                <a:noFill/>
              </a:ln>
              <a:solidFill>
                <a:srgbClr val="C00000"/>
              </a:solidFill>
              <a:effectLst/>
              <a:latin typeface="Arial" panose="020B0604020202020204" pitchFamily="34" charset="0"/>
            </a:endParaRPr>
          </a:p>
          <a:p>
            <a:pPr marL="0" indent="0" eaLnBrk="0" fontAlgn="base" hangingPunct="0">
              <a:lnSpc>
                <a:spcPct val="100000"/>
              </a:lnSpc>
              <a:spcBef>
                <a:spcPct val="0"/>
              </a:spcBef>
              <a:spcAft>
                <a:spcPct val="0"/>
              </a:spcAft>
              <a:buNone/>
            </a:pPr>
            <a:endParaRPr kumimoji="0" lang="en-US" altLang="en-US" sz="1800" b="0" i="0" u="none" strike="noStrike" cap="none" normalizeH="0" baseline="0" dirty="0">
              <a:ln>
                <a:noFill/>
              </a:ln>
              <a:solidFill>
                <a:srgbClr val="C00000"/>
              </a:solidFill>
              <a:effectLst/>
              <a:latin typeface="Arial" panose="020B0604020202020204" pitchFamily="34" charset="0"/>
            </a:endParaRPr>
          </a:p>
          <a:p>
            <a:pPr eaLnBrk="0" fontAlgn="base" hangingPunct="0">
              <a:lnSpc>
                <a:spcPct val="100000"/>
              </a:lnSpc>
              <a:spcBef>
                <a:spcPct val="0"/>
              </a:spcBef>
              <a:spcAft>
                <a:spcPct val="0"/>
              </a:spcAft>
            </a:pPr>
            <a:r>
              <a:rPr kumimoji="0" lang="en-US" altLang="en-US" sz="1800" b="0" i="0" u="none" strike="noStrike" cap="none" normalizeH="0" baseline="0" dirty="0">
                <a:ln>
                  <a:noFill/>
                </a:ln>
                <a:solidFill>
                  <a:schemeClr val="accent1">
                    <a:lumMod val="75000"/>
                  </a:schemeClr>
                </a:solidFill>
                <a:effectLst/>
                <a:latin typeface="Arial" panose="020B0604020202020204" pitchFamily="34" charset="0"/>
              </a:rPr>
              <a:t>Store this information in databases. </a:t>
            </a:r>
          </a:p>
          <a:p>
            <a:pPr eaLnBrk="0" fontAlgn="base" hangingPunct="0">
              <a:lnSpc>
                <a:spcPct val="100000"/>
              </a:lnSpc>
              <a:spcBef>
                <a:spcPct val="0"/>
              </a:spcBef>
              <a:spcAft>
                <a:spcPct val="0"/>
              </a:spcAft>
            </a:pPr>
            <a:r>
              <a:rPr kumimoji="0" lang="en-US" altLang="en-US" sz="1800" b="0" i="0" u="none" strike="noStrike" cap="none" normalizeH="0" baseline="0" dirty="0">
                <a:ln>
                  <a:noFill/>
                </a:ln>
                <a:solidFill>
                  <a:schemeClr val="accent1">
                    <a:lumMod val="75000"/>
                  </a:schemeClr>
                </a:solidFill>
                <a:effectLst/>
                <a:latin typeface="Arial" panose="020B0604020202020204" pitchFamily="34" charset="0"/>
              </a:rPr>
              <a:t>Improve tools for data analysis. </a:t>
            </a:r>
          </a:p>
          <a:p>
            <a:pPr eaLnBrk="0" fontAlgn="base" hangingPunct="0">
              <a:lnSpc>
                <a:spcPct val="100000"/>
              </a:lnSpc>
              <a:spcBef>
                <a:spcPct val="0"/>
              </a:spcBef>
              <a:spcAft>
                <a:spcPct val="0"/>
              </a:spcAft>
            </a:pPr>
            <a:endParaRPr lang="en-US" altLang="en-US" sz="1800" dirty="0">
              <a:solidFill>
                <a:schemeClr val="accent1">
                  <a:lumMod val="75000"/>
                </a:schemeClr>
              </a:solidFill>
              <a:latin typeface="Arial" panose="020B0604020202020204" pitchFamily="34" charset="0"/>
            </a:endParaRPr>
          </a:p>
          <a:p>
            <a:pPr eaLnBrk="0" fontAlgn="base" hangingPunct="0">
              <a:lnSpc>
                <a:spcPct val="100000"/>
              </a:lnSpc>
              <a:spcBef>
                <a:spcPct val="0"/>
              </a:spcBef>
              <a:spcAft>
                <a:spcPct val="0"/>
              </a:spcAft>
            </a:pPr>
            <a:endParaRPr kumimoji="0" lang="en-US" altLang="en-US" sz="1800" b="0" i="0" u="none" strike="noStrike" cap="none" normalizeH="0" baseline="0" dirty="0">
              <a:ln>
                <a:noFill/>
              </a:ln>
              <a:solidFill>
                <a:schemeClr val="accent1">
                  <a:lumMod val="75000"/>
                </a:schemeClr>
              </a:solidFill>
              <a:effectLst/>
              <a:latin typeface="Arial" panose="020B0604020202020204" pitchFamily="34" charset="0"/>
            </a:endParaRPr>
          </a:p>
          <a:p>
            <a:pPr marL="0" indent="0" eaLnBrk="0" fontAlgn="base" hangingPunct="0">
              <a:lnSpc>
                <a:spcPct val="100000"/>
              </a:lnSpc>
              <a:spcBef>
                <a:spcPct val="0"/>
              </a:spcBef>
              <a:spcAft>
                <a:spcPct val="0"/>
              </a:spcAft>
              <a:buNone/>
            </a:pPr>
            <a:endParaRPr kumimoji="0" lang="en-US" altLang="en-US" sz="1800" b="0" i="0" u="none" strike="noStrike" cap="none" normalizeH="0" baseline="0" dirty="0">
              <a:ln>
                <a:noFill/>
              </a:ln>
              <a:solidFill>
                <a:schemeClr val="accent1">
                  <a:lumMod val="75000"/>
                </a:schemeClr>
              </a:solidFill>
              <a:effectLst/>
              <a:latin typeface="Arial" panose="020B0604020202020204" pitchFamily="34" charset="0"/>
            </a:endParaRPr>
          </a:p>
          <a:p>
            <a:pPr marL="0" indent="0" eaLnBrk="0" fontAlgn="base" hangingPunct="0">
              <a:lnSpc>
                <a:spcPct val="100000"/>
              </a:lnSpc>
              <a:spcBef>
                <a:spcPct val="0"/>
              </a:spcBef>
              <a:spcAft>
                <a:spcPct val="0"/>
              </a:spcAft>
              <a:buNone/>
            </a:pPr>
            <a:endParaRPr kumimoji="0" lang="en-US" altLang="en-US" sz="1800" b="0" i="0" u="none" strike="noStrike" cap="none" normalizeH="0" baseline="0" dirty="0">
              <a:ln>
                <a:noFill/>
              </a:ln>
              <a:solidFill>
                <a:schemeClr val="accent1">
                  <a:lumMod val="75000"/>
                </a:schemeClr>
              </a:solidFill>
              <a:effectLst/>
              <a:latin typeface="Arial" panose="020B0604020202020204" pitchFamily="34" charset="0"/>
            </a:endParaRPr>
          </a:p>
          <a:p>
            <a:pPr eaLnBrk="0" fontAlgn="base" hangingPunct="0">
              <a:lnSpc>
                <a:spcPct val="100000"/>
              </a:lnSpc>
              <a:spcBef>
                <a:spcPct val="0"/>
              </a:spcBef>
              <a:spcAft>
                <a:spcPct val="0"/>
              </a:spcAft>
            </a:pPr>
            <a:r>
              <a:rPr kumimoji="0" lang="en-US" altLang="en-US" sz="1800" b="0" i="0" u="none" strike="noStrike" cap="none" normalizeH="0" baseline="0" dirty="0">
                <a:ln>
                  <a:noFill/>
                </a:ln>
                <a:solidFill>
                  <a:srgbClr val="7030A0"/>
                </a:solidFill>
                <a:effectLst/>
                <a:latin typeface="Arial" panose="020B0604020202020204" pitchFamily="34" charset="0"/>
              </a:rPr>
              <a:t>Transfer related technologies to the private sector. </a:t>
            </a:r>
          </a:p>
          <a:p>
            <a:pPr eaLnBrk="0" fontAlgn="base" hangingPunct="0">
              <a:lnSpc>
                <a:spcPct val="100000"/>
              </a:lnSpc>
              <a:spcBef>
                <a:spcPct val="0"/>
              </a:spcBef>
              <a:spcAft>
                <a:spcPct val="0"/>
              </a:spcAft>
            </a:pPr>
            <a:r>
              <a:rPr kumimoji="0" lang="en-US" altLang="en-US" sz="1800" b="0" i="0" u="none" strike="noStrike" cap="none" normalizeH="0" baseline="0" dirty="0">
                <a:ln>
                  <a:noFill/>
                </a:ln>
                <a:solidFill>
                  <a:srgbClr val="7030A0"/>
                </a:solidFill>
                <a:effectLst/>
                <a:latin typeface="Arial" panose="020B0604020202020204" pitchFamily="34" charset="0"/>
              </a:rPr>
              <a:t>Address the ethical, legal, and social issues (ELSI) </a:t>
            </a:r>
          </a:p>
          <a:p>
            <a:pPr marL="0" indent="0" eaLnBrk="0" fontAlgn="base" hangingPunct="0">
              <a:lnSpc>
                <a:spcPct val="100000"/>
              </a:lnSpc>
              <a:spcBef>
                <a:spcPct val="0"/>
              </a:spcBef>
              <a:spcAft>
                <a:spcPct val="0"/>
              </a:spcAft>
              <a:buNone/>
            </a:pPr>
            <a:r>
              <a:rPr kumimoji="0" lang="en-US" altLang="en-US" sz="1800" b="0" i="0" u="none" strike="noStrike" cap="none" normalizeH="0" baseline="0" dirty="0">
                <a:ln>
                  <a:noFill/>
                </a:ln>
                <a:solidFill>
                  <a:srgbClr val="7030A0"/>
                </a:solidFill>
                <a:effectLst/>
                <a:latin typeface="Arial" panose="020B0604020202020204" pitchFamily="34" charset="0"/>
              </a:rPr>
              <a:t>that may arise from the project. </a:t>
            </a:r>
          </a:p>
        </p:txBody>
      </p:sp>
      <p:sp>
        <p:nvSpPr>
          <p:cNvPr id="3" name="Oval 2">
            <a:extLst>
              <a:ext uri="{FF2B5EF4-FFF2-40B4-BE49-F238E27FC236}">
                <a16:creationId xmlns:a16="http://schemas.microsoft.com/office/drawing/2014/main" id="{2E3D78CA-955D-46B0-8FD6-F15D6E5935A7}"/>
              </a:ext>
            </a:extLst>
          </p:cNvPr>
          <p:cNvSpPr/>
          <p:nvPr/>
        </p:nvSpPr>
        <p:spPr>
          <a:xfrm>
            <a:off x="211527" y="1070970"/>
            <a:ext cx="5884473" cy="1608438"/>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5F356DEF-4048-4AF9-B781-034951A66305}"/>
              </a:ext>
            </a:extLst>
          </p:cNvPr>
          <p:cNvSpPr/>
          <p:nvPr/>
        </p:nvSpPr>
        <p:spPr>
          <a:xfrm>
            <a:off x="531241" y="3270037"/>
            <a:ext cx="4378512" cy="1044589"/>
          </a:xfrm>
          <a:prstGeom prst="ellipse">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638BF6C8-781C-4867-BBB6-FD3F009BF795}"/>
              </a:ext>
            </a:extLst>
          </p:cNvPr>
          <p:cNvSpPr/>
          <p:nvPr/>
        </p:nvSpPr>
        <p:spPr>
          <a:xfrm>
            <a:off x="211526" y="4926375"/>
            <a:ext cx="6123286" cy="1297903"/>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82582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xEl>
                                              <p:pRg st="0" end="0"/>
                                            </p:txEl>
                                          </p:spTgt>
                                        </p:tgtEl>
                                        <p:attrNameLst>
                                          <p:attrName>style.visibility</p:attrName>
                                        </p:attrNameLst>
                                      </p:cBhvr>
                                      <p:to>
                                        <p:strVal val="visible"/>
                                      </p:to>
                                    </p:set>
                                    <p:anim calcmode="lin" valueType="num">
                                      <p:cBhvr additive="base">
                                        <p:cTn id="13"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
                                            <p:txEl>
                                              <p:pRg st="0" end="0"/>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6">
                                            <p:txEl>
                                              <p:pRg st="1" end="1"/>
                                            </p:txEl>
                                          </p:spTgt>
                                        </p:tgtEl>
                                        <p:attrNameLst>
                                          <p:attrName>style.visibility</p:attrName>
                                        </p:attrNameLst>
                                      </p:cBhvr>
                                      <p:to>
                                        <p:strVal val="visible"/>
                                      </p:to>
                                    </p:set>
                                    <p:anim calcmode="lin" valueType="num">
                                      <p:cBhvr additive="base">
                                        <p:cTn id="17"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6">
                                            <p:txEl>
                                              <p:pRg st="2" end="2"/>
                                            </p:txEl>
                                          </p:spTgt>
                                        </p:tgtEl>
                                        <p:attrNameLst>
                                          <p:attrName>style.visibility</p:attrName>
                                        </p:attrNameLst>
                                      </p:cBhvr>
                                      <p:to>
                                        <p:strVal val="visible"/>
                                      </p:to>
                                    </p:set>
                                    <p:anim calcmode="lin" valueType="num">
                                      <p:cBhvr additive="base">
                                        <p:cTn id="23"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6">
                                            <p:txEl>
                                              <p:pRg st="2" end="2"/>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6">
                                            <p:txEl>
                                              <p:pRg st="3" end="3"/>
                                            </p:txEl>
                                          </p:spTgt>
                                        </p:tgtEl>
                                        <p:attrNameLst>
                                          <p:attrName>style.visibility</p:attrName>
                                        </p:attrNameLst>
                                      </p:cBhvr>
                                      <p:to>
                                        <p:strVal val="visible"/>
                                      </p:to>
                                    </p:set>
                                    <p:anim calcmode="lin" valueType="num">
                                      <p:cBhvr additive="base">
                                        <p:cTn id="27" dur="500" fill="hold"/>
                                        <p:tgtEl>
                                          <p:spTgt spid="6">
                                            <p:txEl>
                                              <p:pRg st="3" end="3"/>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6">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3"/>
                                        </p:tgtEl>
                                        <p:attrNameLst>
                                          <p:attrName>style.visibility</p:attrName>
                                        </p:attrNameLst>
                                      </p:cBhvr>
                                      <p:to>
                                        <p:strVal val="visible"/>
                                      </p:to>
                                    </p:set>
                                    <p:anim calcmode="lin" valueType="num">
                                      <p:cBhvr additive="base">
                                        <p:cTn id="33" dur="500" fill="hold"/>
                                        <p:tgtEl>
                                          <p:spTgt spid="3"/>
                                        </p:tgtEl>
                                        <p:attrNameLst>
                                          <p:attrName>ppt_x</p:attrName>
                                        </p:attrNameLst>
                                      </p:cBhvr>
                                      <p:tavLst>
                                        <p:tav tm="0">
                                          <p:val>
                                            <p:strVal val="#ppt_x"/>
                                          </p:val>
                                        </p:tav>
                                        <p:tav tm="100000">
                                          <p:val>
                                            <p:strVal val="#ppt_x"/>
                                          </p:val>
                                        </p:tav>
                                      </p:tavLst>
                                    </p:anim>
                                    <p:anim calcmode="lin" valueType="num">
                                      <p:cBhvr additive="base">
                                        <p:cTn id="3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6">
                                            <p:txEl>
                                              <p:pRg st="8" end="8"/>
                                            </p:txEl>
                                          </p:spTgt>
                                        </p:tgtEl>
                                        <p:attrNameLst>
                                          <p:attrName>style.visibility</p:attrName>
                                        </p:attrNameLst>
                                      </p:cBhvr>
                                      <p:to>
                                        <p:strVal val="visible"/>
                                      </p:to>
                                    </p:set>
                                    <p:anim calcmode="lin" valueType="num">
                                      <p:cBhvr additive="base">
                                        <p:cTn id="39" dur="500" fill="hold"/>
                                        <p:tgtEl>
                                          <p:spTgt spid="6">
                                            <p:txEl>
                                              <p:pRg st="8" end="8"/>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6">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nodeType="clickEffect">
                                  <p:stCondLst>
                                    <p:cond delay="0"/>
                                  </p:stCondLst>
                                  <p:childTnLst>
                                    <p:set>
                                      <p:cBhvr>
                                        <p:cTn id="44" dur="1" fill="hold">
                                          <p:stCondLst>
                                            <p:cond delay="0"/>
                                          </p:stCondLst>
                                        </p:cTn>
                                        <p:tgtEl>
                                          <p:spTgt spid="6">
                                            <p:txEl>
                                              <p:pRg st="9" end="9"/>
                                            </p:txEl>
                                          </p:spTgt>
                                        </p:tgtEl>
                                        <p:attrNameLst>
                                          <p:attrName>style.visibility</p:attrName>
                                        </p:attrNameLst>
                                      </p:cBhvr>
                                      <p:to>
                                        <p:strVal val="visible"/>
                                      </p:to>
                                    </p:set>
                                    <p:anim calcmode="lin" valueType="num">
                                      <p:cBhvr additive="base">
                                        <p:cTn id="45" dur="500" fill="hold"/>
                                        <p:tgtEl>
                                          <p:spTgt spid="6">
                                            <p:txEl>
                                              <p:pRg st="9" end="9"/>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6">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grpId="0" nodeType="clickEffect">
                                  <p:stCondLst>
                                    <p:cond delay="0"/>
                                  </p:stCondLst>
                                  <p:childTnLst>
                                    <p:set>
                                      <p:cBhvr>
                                        <p:cTn id="50" dur="1" fill="hold">
                                          <p:stCondLst>
                                            <p:cond delay="0"/>
                                          </p:stCondLst>
                                        </p:cTn>
                                        <p:tgtEl>
                                          <p:spTgt spid="7"/>
                                        </p:tgtEl>
                                        <p:attrNameLst>
                                          <p:attrName>style.visibility</p:attrName>
                                        </p:attrNameLst>
                                      </p:cBhvr>
                                      <p:to>
                                        <p:strVal val="visible"/>
                                      </p:to>
                                    </p:set>
                                    <p:anim calcmode="lin" valueType="num">
                                      <p:cBhvr additive="base">
                                        <p:cTn id="51" dur="500" fill="hold"/>
                                        <p:tgtEl>
                                          <p:spTgt spid="7"/>
                                        </p:tgtEl>
                                        <p:attrNameLst>
                                          <p:attrName>ppt_x</p:attrName>
                                        </p:attrNameLst>
                                      </p:cBhvr>
                                      <p:tavLst>
                                        <p:tav tm="0">
                                          <p:val>
                                            <p:strVal val="#ppt_x"/>
                                          </p:val>
                                        </p:tav>
                                        <p:tav tm="100000">
                                          <p:val>
                                            <p:strVal val="#ppt_x"/>
                                          </p:val>
                                        </p:tav>
                                      </p:tavLst>
                                    </p:anim>
                                    <p:anim calcmode="lin" valueType="num">
                                      <p:cBhvr additive="base">
                                        <p:cTn id="5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4" fill="hold" nodeType="clickEffect">
                                  <p:stCondLst>
                                    <p:cond delay="0"/>
                                  </p:stCondLst>
                                  <p:childTnLst>
                                    <p:set>
                                      <p:cBhvr>
                                        <p:cTn id="56" dur="1" fill="hold">
                                          <p:stCondLst>
                                            <p:cond delay="0"/>
                                          </p:stCondLst>
                                        </p:cTn>
                                        <p:tgtEl>
                                          <p:spTgt spid="6">
                                            <p:txEl>
                                              <p:pRg st="14" end="14"/>
                                            </p:txEl>
                                          </p:spTgt>
                                        </p:tgtEl>
                                        <p:attrNameLst>
                                          <p:attrName>style.visibility</p:attrName>
                                        </p:attrNameLst>
                                      </p:cBhvr>
                                      <p:to>
                                        <p:strVal val="visible"/>
                                      </p:to>
                                    </p:set>
                                    <p:anim calcmode="lin" valueType="num">
                                      <p:cBhvr additive="base">
                                        <p:cTn id="57" dur="500" fill="hold"/>
                                        <p:tgtEl>
                                          <p:spTgt spid="6">
                                            <p:txEl>
                                              <p:pRg st="14" end="14"/>
                                            </p:txEl>
                                          </p:spTgt>
                                        </p:tgtEl>
                                        <p:attrNameLst>
                                          <p:attrName>ppt_x</p:attrName>
                                        </p:attrNameLst>
                                      </p:cBhvr>
                                      <p:tavLst>
                                        <p:tav tm="0">
                                          <p:val>
                                            <p:strVal val="#ppt_x"/>
                                          </p:val>
                                        </p:tav>
                                        <p:tav tm="100000">
                                          <p:val>
                                            <p:strVal val="#ppt_x"/>
                                          </p:val>
                                        </p:tav>
                                      </p:tavLst>
                                    </p:anim>
                                    <p:anim calcmode="lin" valueType="num">
                                      <p:cBhvr additive="base">
                                        <p:cTn id="58" dur="500" fill="hold"/>
                                        <p:tgtEl>
                                          <p:spTgt spid="6">
                                            <p:txEl>
                                              <p:pRg st="14" end="14"/>
                                            </p:txEl>
                                          </p:spTgt>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fill="hold" nodeType="clickEffect">
                                  <p:stCondLst>
                                    <p:cond delay="0"/>
                                  </p:stCondLst>
                                  <p:childTnLst>
                                    <p:set>
                                      <p:cBhvr>
                                        <p:cTn id="62" dur="1" fill="hold">
                                          <p:stCondLst>
                                            <p:cond delay="0"/>
                                          </p:stCondLst>
                                        </p:cTn>
                                        <p:tgtEl>
                                          <p:spTgt spid="6">
                                            <p:txEl>
                                              <p:pRg st="15" end="15"/>
                                            </p:txEl>
                                          </p:spTgt>
                                        </p:tgtEl>
                                        <p:attrNameLst>
                                          <p:attrName>style.visibility</p:attrName>
                                        </p:attrNameLst>
                                      </p:cBhvr>
                                      <p:to>
                                        <p:strVal val="visible"/>
                                      </p:to>
                                    </p:set>
                                    <p:anim calcmode="lin" valueType="num">
                                      <p:cBhvr additive="base">
                                        <p:cTn id="63" dur="500" fill="hold"/>
                                        <p:tgtEl>
                                          <p:spTgt spid="6">
                                            <p:txEl>
                                              <p:pRg st="15" end="15"/>
                                            </p:txEl>
                                          </p:spTgt>
                                        </p:tgtEl>
                                        <p:attrNameLst>
                                          <p:attrName>ppt_x</p:attrName>
                                        </p:attrNameLst>
                                      </p:cBhvr>
                                      <p:tavLst>
                                        <p:tav tm="0">
                                          <p:val>
                                            <p:strVal val="#ppt_x"/>
                                          </p:val>
                                        </p:tav>
                                        <p:tav tm="100000">
                                          <p:val>
                                            <p:strVal val="#ppt_x"/>
                                          </p:val>
                                        </p:tav>
                                      </p:tavLst>
                                    </p:anim>
                                    <p:anim calcmode="lin" valueType="num">
                                      <p:cBhvr additive="base">
                                        <p:cTn id="64" dur="500" fill="hold"/>
                                        <p:tgtEl>
                                          <p:spTgt spid="6">
                                            <p:txEl>
                                              <p:pRg st="15" end="15"/>
                                            </p:txEl>
                                          </p:spTgt>
                                        </p:tgtEl>
                                        <p:attrNameLst>
                                          <p:attrName>ppt_y</p:attrName>
                                        </p:attrNameLst>
                                      </p:cBhvr>
                                      <p:tavLst>
                                        <p:tav tm="0">
                                          <p:val>
                                            <p:strVal val="1+#ppt_h/2"/>
                                          </p:val>
                                        </p:tav>
                                        <p:tav tm="100000">
                                          <p:val>
                                            <p:strVal val="#ppt_y"/>
                                          </p:val>
                                        </p:tav>
                                      </p:tavLst>
                                    </p:anim>
                                  </p:childTnLst>
                                </p:cTn>
                              </p:par>
                              <p:par>
                                <p:cTn id="65" presetID="2" presetClass="entr" presetSubtype="4" fill="hold" nodeType="withEffect">
                                  <p:stCondLst>
                                    <p:cond delay="0"/>
                                  </p:stCondLst>
                                  <p:childTnLst>
                                    <p:set>
                                      <p:cBhvr>
                                        <p:cTn id="66" dur="1" fill="hold">
                                          <p:stCondLst>
                                            <p:cond delay="0"/>
                                          </p:stCondLst>
                                        </p:cTn>
                                        <p:tgtEl>
                                          <p:spTgt spid="6">
                                            <p:txEl>
                                              <p:pRg st="16" end="16"/>
                                            </p:txEl>
                                          </p:spTgt>
                                        </p:tgtEl>
                                        <p:attrNameLst>
                                          <p:attrName>style.visibility</p:attrName>
                                        </p:attrNameLst>
                                      </p:cBhvr>
                                      <p:to>
                                        <p:strVal val="visible"/>
                                      </p:to>
                                    </p:set>
                                    <p:anim calcmode="lin" valueType="num">
                                      <p:cBhvr additive="base">
                                        <p:cTn id="67" dur="500" fill="hold"/>
                                        <p:tgtEl>
                                          <p:spTgt spid="6">
                                            <p:txEl>
                                              <p:pRg st="16" end="16"/>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6">
                                            <p:txEl>
                                              <p:pRg st="16" end="16"/>
                                            </p:txEl>
                                          </p:spTgt>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grpId="0" nodeType="clickEffect">
                                  <p:stCondLst>
                                    <p:cond delay="0"/>
                                  </p:stCondLst>
                                  <p:childTnLst>
                                    <p:set>
                                      <p:cBhvr>
                                        <p:cTn id="72" dur="1" fill="hold">
                                          <p:stCondLst>
                                            <p:cond delay="0"/>
                                          </p:stCondLst>
                                        </p:cTn>
                                        <p:tgtEl>
                                          <p:spTgt spid="8"/>
                                        </p:tgtEl>
                                        <p:attrNameLst>
                                          <p:attrName>style.visibility</p:attrName>
                                        </p:attrNameLst>
                                      </p:cBhvr>
                                      <p:to>
                                        <p:strVal val="visible"/>
                                      </p:to>
                                    </p:set>
                                    <p:anim calcmode="lin" valueType="num">
                                      <p:cBhvr additive="base">
                                        <p:cTn id="73" dur="500" fill="hold"/>
                                        <p:tgtEl>
                                          <p:spTgt spid="8"/>
                                        </p:tgtEl>
                                        <p:attrNameLst>
                                          <p:attrName>ppt_x</p:attrName>
                                        </p:attrNameLst>
                                      </p:cBhvr>
                                      <p:tavLst>
                                        <p:tav tm="0">
                                          <p:val>
                                            <p:strVal val="#ppt_x"/>
                                          </p:val>
                                        </p:tav>
                                        <p:tav tm="100000">
                                          <p:val>
                                            <p:strVal val="#ppt_x"/>
                                          </p:val>
                                        </p:tav>
                                      </p:tavLst>
                                    </p:anim>
                                    <p:anim calcmode="lin" valueType="num">
                                      <p:cBhvr additive="base">
                                        <p:cTn id="7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P spid="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7FE089-7100-454A-8DBD-57FEE16639D9}"/>
              </a:ext>
            </a:extLst>
          </p:cNvPr>
          <p:cNvSpPr>
            <a:spLocks noGrp="1"/>
          </p:cNvSpPr>
          <p:nvPr>
            <p:ph type="title"/>
          </p:nvPr>
        </p:nvSpPr>
        <p:spPr/>
        <p:txBody>
          <a:bodyPr/>
          <a:lstStyle/>
          <a:p>
            <a:r>
              <a:rPr lang="en-US" dirty="0"/>
              <a:t>Bioinformatics developed with genomics</a:t>
            </a:r>
          </a:p>
        </p:txBody>
      </p:sp>
      <p:pic>
        <p:nvPicPr>
          <p:cNvPr id="4" name="Content Placeholder 4">
            <a:extLst>
              <a:ext uri="{FF2B5EF4-FFF2-40B4-BE49-F238E27FC236}">
                <a16:creationId xmlns:a16="http://schemas.microsoft.com/office/drawing/2014/main" id="{7D5FA676-FE87-47F1-A7BF-FFD05E76F4D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305140" y="1961812"/>
            <a:ext cx="5795727" cy="4351338"/>
          </a:xfrm>
        </p:spPr>
      </p:pic>
      <p:sp>
        <p:nvSpPr>
          <p:cNvPr id="3" name="Oval 2">
            <a:extLst>
              <a:ext uri="{FF2B5EF4-FFF2-40B4-BE49-F238E27FC236}">
                <a16:creationId xmlns:a16="http://schemas.microsoft.com/office/drawing/2014/main" id="{A22102E2-5A32-4835-917B-AEAC9478CC49}"/>
              </a:ext>
            </a:extLst>
          </p:cNvPr>
          <p:cNvSpPr/>
          <p:nvPr/>
        </p:nvSpPr>
        <p:spPr>
          <a:xfrm>
            <a:off x="7811311" y="3428999"/>
            <a:ext cx="1182552" cy="2747964"/>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59178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431057-3269-493A-A830-07F73D596BE8}"/>
              </a:ext>
            </a:extLst>
          </p:cNvPr>
          <p:cNvSpPr>
            <a:spLocks noGrp="1"/>
          </p:cNvSpPr>
          <p:nvPr>
            <p:ph type="title"/>
          </p:nvPr>
        </p:nvSpPr>
        <p:spPr>
          <a:xfrm>
            <a:off x="584200" y="0"/>
            <a:ext cx="10515600" cy="1325563"/>
          </a:xfrm>
        </p:spPr>
        <p:txBody>
          <a:bodyPr/>
          <a:lstStyle/>
          <a:p>
            <a:r>
              <a:rPr lang="en-GB" dirty="0"/>
              <a:t>Nobel prize in chemistry 2024</a:t>
            </a:r>
            <a:endParaRPr lang="es-ES" dirty="0"/>
          </a:p>
        </p:txBody>
      </p:sp>
      <p:pic>
        <p:nvPicPr>
          <p:cNvPr id="5" name="Picture 4">
            <a:extLst>
              <a:ext uri="{FF2B5EF4-FFF2-40B4-BE49-F238E27FC236}">
                <a16:creationId xmlns:a16="http://schemas.microsoft.com/office/drawing/2014/main" id="{A13AF119-56F9-4FFC-9ECE-525D638330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23629" y="1690687"/>
            <a:ext cx="3249741" cy="764645"/>
          </a:xfrm>
          <a:prstGeom prst="rect">
            <a:avLst/>
          </a:prstGeom>
        </p:spPr>
      </p:pic>
      <p:pic>
        <p:nvPicPr>
          <p:cNvPr id="7" name="Picture 6">
            <a:extLst>
              <a:ext uri="{FF2B5EF4-FFF2-40B4-BE49-F238E27FC236}">
                <a16:creationId xmlns:a16="http://schemas.microsoft.com/office/drawing/2014/main" id="{4C5D8C98-5D34-4DCD-8F30-BB4F5FA15F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63267" y="2671008"/>
            <a:ext cx="1515983" cy="1515983"/>
          </a:xfrm>
          <a:prstGeom prst="rect">
            <a:avLst/>
          </a:prstGeom>
        </p:spPr>
      </p:pic>
      <p:sp>
        <p:nvSpPr>
          <p:cNvPr id="8" name="TextBox 7">
            <a:extLst>
              <a:ext uri="{FF2B5EF4-FFF2-40B4-BE49-F238E27FC236}">
                <a16:creationId xmlns:a16="http://schemas.microsoft.com/office/drawing/2014/main" id="{8D3E9A7A-4720-43C2-8802-42D67A497802}"/>
              </a:ext>
            </a:extLst>
          </p:cNvPr>
          <p:cNvSpPr txBox="1"/>
          <p:nvPr/>
        </p:nvSpPr>
        <p:spPr>
          <a:xfrm>
            <a:off x="6370288" y="4218001"/>
            <a:ext cx="2210477" cy="369332"/>
          </a:xfrm>
          <a:prstGeom prst="rect">
            <a:avLst/>
          </a:prstGeom>
          <a:noFill/>
        </p:spPr>
        <p:txBody>
          <a:bodyPr wrap="none" rtlCol="0">
            <a:spAutoFit/>
          </a:bodyPr>
          <a:lstStyle/>
          <a:p>
            <a:r>
              <a:rPr lang="en-GB" dirty="0" err="1"/>
              <a:t>Demis</a:t>
            </a:r>
            <a:r>
              <a:rPr lang="en-GB" dirty="0"/>
              <a:t> Hassabis (CEO)</a:t>
            </a:r>
            <a:endParaRPr lang="es-ES" dirty="0"/>
          </a:p>
        </p:txBody>
      </p:sp>
      <p:pic>
        <p:nvPicPr>
          <p:cNvPr id="10" name="Picture 9">
            <a:extLst>
              <a:ext uri="{FF2B5EF4-FFF2-40B4-BE49-F238E27FC236}">
                <a16:creationId xmlns:a16="http://schemas.microsoft.com/office/drawing/2014/main" id="{3362030C-09A7-41F0-AAB5-6A4EA26CE9E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77519" y="2671008"/>
            <a:ext cx="1515983" cy="1515983"/>
          </a:xfrm>
          <a:prstGeom prst="rect">
            <a:avLst/>
          </a:prstGeom>
        </p:spPr>
      </p:pic>
      <p:sp>
        <p:nvSpPr>
          <p:cNvPr id="11" name="TextBox 10">
            <a:extLst>
              <a:ext uri="{FF2B5EF4-FFF2-40B4-BE49-F238E27FC236}">
                <a16:creationId xmlns:a16="http://schemas.microsoft.com/office/drawing/2014/main" id="{82623C8A-C831-4CB1-8005-125F53665B3A}"/>
              </a:ext>
            </a:extLst>
          </p:cNvPr>
          <p:cNvSpPr txBox="1"/>
          <p:nvPr/>
        </p:nvSpPr>
        <p:spPr>
          <a:xfrm>
            <a:off x="9119408" y="4218001"/>
            <a:ext cx="1374094" cy="369332"/>
          </a:xfrm>
          <a:prstGeom prst="rect">
            <a:avLst/>
          </a:prstGeom>
          <a:noFill/>
        </p:spPr>
        <p:txBody>
          <a:bodyPr wrap="none" rtlCol="0">
            <a:spAutoFit/>
          </a:bodyPr>
          <a:lstStyle/>
          <a:p>
            <a:r>
              <a:rPr lang="en-GB" dirty="0"/>
              <a:t>John Jumper</a:t>
            </a:r>
            <a:endParaRPr lang="es-ES" dirty="0"/>
          </a:p>
        </p:txBody>
      </p:sp>
      <p:sp>
        <p:nvSpPr>
          <p:cNvPr id="13" name="TextBox 12">
            <a:extLst>
              <a:ext uri="{FF2B5EF4-FFF2-40B4-BE49-F238E27FC236}">
                <a16:creationId xmlns:a16="http://schemas.microsoft.com/office/drawing/2014/main" id="{9EB5C1CE-938D-45A1-A11B-4C2E97B4F44D}"/>
              </a:ext>
            </a:extLst>
          </p:cNvPr>
          <p:cNvSpPr txBox="1"/>
          <p:nvPr/>
        </p:nvSpPr>
        <p:spPr>
          <a:xfrm>
            <a:off x="7023629" y="4797979"/>
            <a:ext cx="3381502" cy="369332"/>
          </a:xfrm>
          <a:prstGeom prst="rect">
            <a:avLst/>
          </a:prstGeom>
          <a:noFill/>
        </p:spPr>
        <p:txBody>
          <a:bodyPr wrap="square">
            <a:spAutoFit/>
          </a:bodyPr>
          <a:lstStyle/>
          <a:p>
            <a:r>
              <a:rPr lang="es-ES" dirty="0">
                <a:hlinkClick r:id="rId5"/>
              </a:rPr>
              <a:t>https://www.alphafold.ebi.ac.uk/</a:t>
            </a:r>
            <a:r>
              <a:rPr lang="es-ES" dirty="0"/>
              <a:t> </a:t>
            </a:r>
          </a:p>
        </p:txBody>
      </p:sp>
      <p:pic>
        <p:nvPicPr>
          <p:cNvPr id="18" name="Picture 17">
            <a:extLst>
              <a:ext uri="{FF2B5EF4-FFF2-40B4-BE49-F238E27FC236}">
                <a16:creationId xmlns:a16="http://schemas.microsoft.com/office/drawing/2014/main" id="{FEC29D9E-DE59-4FD8-BAFA-CD4704FA972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20485" y="1464856"/>
            <a:ext cx="3238095" cy="990476"/>
          </a:xfrm>
          <a:prstGeom prst="rect">
            <a:avLst/>
          </a:prstGeom>
        </p:spPr>
      </p:pic>
      <p:sp>
        <p:nvSpPr>
          <p:cNvPr id="20" name="TextBox 19">
            <a:extLst>
              <a:ext uri="{FF2B5EF4-FFF2-40B4-BE49-F238E27FC236}">
                <a16:creationId xmlns:a16="http://schemas.microsoft.com/office/drawing/2014/main" id="{0E7435F1-B88E-4D3F-B3BF-E07A4328BAD8}"/>
              </a:ext>
            </a:extLst>
          </p:cNvPr>
          <p:cNvSpPr txBox="1"/>
          <p:nvPr/>
        </p:nvSpPr>
        <p:spPr>
          <a:xfrm>
            <a:off x="1058332" y="4717557"/>
            <a:ext cx="3962400" cy="369332"/>
          </a:xfrm>
          <a:prstGeom prst="rect">
            <a:avLst/>
          </a:prstGeom>
          <a:noFill/>
        </p:spPr>
        <p:txBody>
          <a:bodyPr wrap="square">
            <a:spAutoFit/>
          </a:bodyPr>
          <a:lstStyle/>
          <a:p>
            <a:r>
              <a:rPr lang="es-ES" dirty="0">
                <a:hlinkClick r:id="rId7"/>
              </a:rPr>
              <a:t>https://rosettacommons.org/software/</a:t>
            </a:r>
            <a:r>
              <a:rPr lang="es-ES" dirty="0"/>
              <a:t> </a:t>
            </a:r>
          </a:p>
        </p:txBody>
      </p:sp>
      <p:pic>
        <p:nvPicPr>
          <p:cNvPr id="22" name="Picture 21">
            <a:extLst>
              <a:ext uri="{FF2B5EF4-FFF2-40B4-BE49-F238E27FC236}">
                <a16:creationId xmlns:a16="http://schemas.microsoft.com/office/drawing/2014/main" id="{5F23E0A6-D794-4DA0-B89C-15FFF05AC3E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601912" y="2600678"/>
            <a:ext cx="2875240" cy="1617323"/>
          </a:xfrm>
          <a:prstGeom prst="rect">
            <a:avLst/>
          </a:prstGeom>
        </p:spPr>
      </p:pic>
    </p:spTree>
    <p:extLst>
      <p:ext uri="{BB962C8B-B14F-4D97-AF65-F5344CB8AC3E}">
        <p14:creationId xmlns:p14="http://schemas.microsoft.com/office/powerpoint/2010/main" val="8351556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503054-D1A6-4262-9A1D-3FCA36593694}"/>
              </a:ext>
            </a:extLst>
          </p:cNvPr>
          <p:cNvSpPr>
            <a:spLocks noGrp="1"/>
          </p:cNvSpPr>
          <p:nvPr>
            <p:ph type="title"/>
          </p:nvPr>
        </p:nvSpPr>
        <p:spPr/>
        <p:txBody>
          <a:bodyPr>
            <a:normAutofit/>
          </a:bodyPr>
          <a:lstStyle/>
          <a:p>
            <a:r>
              <a:rPr lang="en-GB" sz="4800" b="1" dirty="0">
                <a:solidFill>
                  <a:srgbClr val="C00000"/>
                </a:solidFill>
              </a:rPr>
              <a:t>Block 1: NGS for genome characterization</a:t>
            </a:r>
          </a:p>
        </p:txBody>
      </p:sp>
      <p:sp>
        <p:nvSpPr>
          <p:cNvPr id="3" name="Text Placeholder 2">
            <a:extLst>
              <a:ext uri="{FF2B5EF4-FFF2-40B4-BE49-F238E27FC236}">
                <a16:creationId xmlns:a16="http://schemas.microsoft.com/office/drawing/2014/main" id="{2D2A685F-F467-4237-B67D-95935961F204}"/>
              </a:ext>
            </a:extLst>
          </p:cNvPr>
          <p:cNvSpPr>
            <a:spLocks noGrp="1"/>
          </p:cNvSpPr>
          <p:nvPr>
            <p:ph type="body" idx="1"/>
          </p:nvPr>
        </p:nvSpPr>
        <p:spPr/>
        <p:txBody>
          <a:bodyPr/>
          <a:lstStyle/>
          <a:p>
            <a:endParaRPr lang="en-GB"/>
          </a:p>
        </p:txBody>
      </p:sp>
    </p:spTree>
    <p:extLst>
      <p:ext uri="{BB962C8B-B14F-4D97-AF65-F5344CB8AC3E}">
        <p14:creationId xmlns:p14="http://schemas.microsoft.com/office/powerpoint/2010/main" val="29767978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42A7E1-99C8-4998-B736-267E64B3DD3C}"/>
              </a:ext>
            </a:extLst>
          </p:cNvPr>
          <p:cNvSpPr>
            <a:spLocks noGrp="1"/>
          </p:cNvSpPr>
          <p:nvPr>
            <p:ph type="title"/>
          </p:nvPr>
        </p:nvSpPr>
        <p:spPr>
          <a:xfrm>
            <a:off x="598737" y="167417"/>
            <a:ext cx="10515600" cy="1325563"/>
          </a:xfrm>
        </p:spPr>
        <p:txBody>
          <a:bodyPr/>
          <a:lstStyle/>
          <a:p>
            <a:r>
              <a:rPr lang="en-US" b="1" dirty="0">
                <a:solidFill>
                  <a:srgbClr val="C00000"/>
                </a:solidFill>
              </a:rPr>
              <a:t>Human Genome Project goals and milestones</a:t>
            </a:r>
          </a:p>
        </p:txBody>
      </p:sp>
      <p:pic>
        <p:nvPicPr>
          <p:cNvPr id="4" name="Content Placeholder 3">
            <a:extLst>
              <a:ext uri="{FF2B5EF4-FFF2-40B4-BE49-F238E27FC236}">
                <a16:creationId xmlns:a16="http://schemas.microsoft.com/office/drawing/2014/main" id="{9EAF3320-F23C-455A-B67F-5668345EC620}"/>
              </a:ext>
            </a:extLst>
          </p:cNvPr>
          <p:cNvPicPr>
            <a:picLocks noGrp="1" noChangeAspect="1"/>
          </p:cNvPicPr>
          <p:nvPr>
            <p:ph sz="half" idx="1"/>
          </p:nvPr>
        </p:nvPicPr>
        <p:blipFill rotWithShape="1">
          <a:blip r:embed="rId2"/>
          <a:srcRect t="1550"/>
          <a:stretch/>
        </p:blipFill>
        <p:spPr>
          <a:xfrm>
            <a:off x="6713937" y="1334529"/>
            <a:ext cx="5103275" cy="5158345"/>
          </a:xfrm>
          <a:prstGeom prst="rect">
            <a:avLst/>
          </a:prstGeom>
        </p:spPr>
      </p:pic>
      <p:sp>
        <p:nvSpPr>
          <p:cNvPr id="6" name="Rectangle 1">
            <a:extLst>
              <a:ext uri="{FF2B5EF4-FFF2-40B4-BE49-F238E27FC236}">
                <a16:creationId xmlns:a16="http://schemas.microsoft.com/office/drawing/2014/main" id="{CB4B3CB1-0B1B-4183-95D0-23374CA222BF}"/>
              </a:ext>
            </a:extLst>
          </p:cNvPr>
          <p:cNvSpPr>
            <a:spLocks noGrp="1" noChangeArrowheads="1"/>
          </p:cNvSpPr>
          <p:nvPr>
            <p:ph sz="half" idx="2"/>
          </p:nvPr>
        </p:nvSpPr>
        <p:spPr bwMode="auto">
          <a:xfrm>
            <a:off x="598737" y="1229938"/>
            <a:ext cx="5660524" cy="48013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lnSpc>
                <a:spcPct val="100000"/>
              </a:lnSpc>
              <a:spcBef>
                <a:spcPct val="0"/>
              </a:spcBef>
              <a:spcAft>
                <a:spcPct val="0"/>
              </a:spcAft>
            </a:pPr>
            <a:r>
              <a:rPr kumimoji="0" lang="en-US" altLang="en-US" sz="1800" b="0" i="0" u="none" strike="noStrike" cap="none" normalizeH="0" baseline="0" dirty="0">
                <a:ln>
                  <a:noFill/>
                </a:ln>
                <a:solidFill>
                  <a:srgbClr val="C00000"/>
                </a:solidFill>
                <a:effectLst/>
                <a:latin typeface="Arial" panose="020B0604020202020204" pitchFamily="34" charset="0"/>
              </a:rPr>
              <a:t>Identify all the approximately 20,000-25,000 </a:t>
            </a:r>
          </a:p>
          <a:p>
            <a:pPr marL="0" indent="0" eaLnBrk="0" fontAlgn="base" hangingPunct="0">
              <a:lnSpc>
                <a:spcPct val="100000"/>
              </a:lnSpc>
              <a:spcBef>
                <a:spcPct val="0"/>
              </a:spcBef>
              <a:spcAft>
                <a:spcPct val="0"/>
              </a:spcAft>
              <a:buNone/>
            </a:pPr>
            <a:r>
              <a:rPr kumimoji="0" lang="en-US" altLang="en-US" sz="1800" b="0" i="0" u="none" strike="noStrike" cap="none" normalizeH="0" baseline="0" dirty="0">
                <a:ln>
                  <a:noFill/>
                </a:ln>
                <a:solidFill>
                  <a:srgbClr val="C00000"/>
                </a:solidFill>
                <a:effectLst/>
                <a:latin typeface="Arial" panose="020B0604020202020204" pitchFamily="34" charset="0"/>
              </a:rPr>
              <a:t>genes in human DNA</a:t>
            </a:r>
          </a:p>
          <a:p>
            <a:pPr eaLnBrk="0" fontAlgn="base" hangingPunct="0">
              <a:lnSpc>
                <a:spcPct val="100000"/>
              </a:lnSpc>
              <a:spcBef>
                <a:spcPct val="0"/>
              </a:spcBef>
              <a:spcAft>
                <a:spcPct val="0"/>
              </a:spcAft>
            </a:pPr>
            <a:r>
              <a:rPr kumimoji="0" lang="en-US" altLang="en-US" sz="1800" b="0" i="0" u="none" strike="noStrike" cap="none" normalizeH="0" baseline="0" dirty="0">
                <a:ln>
                  <a:noFill/>
                </a:ln>
                <a:solidFill>
                  <a:srgbClr val="C00000"/>
                </a:solidFill>
                <a:effectLst/>
                <a:latin typeface="Arial" panose="020B0604020202020204" pitchFamily="34" charset="0"/>
              </a:rPr>
              <a:t>Determine the sequences of the 3 billion chemical </a:t>
            </a:r>
          </a:p>
          <a:p>
            <a:pPr marL="0" indent="0" eaLnBrk="0" fontAlgn="base" hangingPunct="0">
              <a:lnSpc>
                <a:spcPct val="100000"/>
              </a:lnSpc>
              <a:spcBef>
                <a:spcPct val="0"/>
              </a:spcBef>
              <a:spcAft>
                <a:spcPct val="0"/>
              </a:spcAft>
              <a:buNone/>
            </a:pPr>
            <a:r>
              <a:rPr kumimoji="0" lang="en-US" altLang="en-US" sz="1800" b="0" i="0" u="none" strike="noStrike" cap="none" normalizeH="0" baseline="0" dirty="0">
                <a:ln>
                  <a:noFill/>
                </a:ln>
                <a:solidFill>
                  <a:srgbClr val="C00000"/>
                </a:solidFill>
                <a:effectLst/>
                <a:latin typeface="Arial" panose="020B0604020202020204" pitchFamily="34" charset="0"/>
              </a:rPr>
              <a:t>base pairs that make up human DNA.</a:t>
            </a:r>
          </a:p>
          <a:p>
            <a:pPr marL="0" indent="0" eaLnBrk="0" fontAlgn="base" hangingPunct="0">
              <a:lnSpc>
                <a:spcPct val="100000"/>
              </a:lnSpc>
              <a:spcBef>
                <a:spcPct val="0"/>
              </a:spcBef>
              <a:spcAft>
                <a:spcPct val="0"/>
              </a:spcAft>
              <a:buNone/>
            </a:pPr>
            <a:endParaRPr lang="en-US" altLang="en-US" sz="1800" dirty="0">
              <a:solidFill>
                <a:srgbClr val="C00000"/>
              </a:solidFill>
              <a:latin typeface="Arial" panose="020B0604020202020204" pitchFamily="34" charset="0"/>
            </a:endParaRPr>
          </a:p>
          <a:p>
            <a:pPr marL="0" indent="0" eaLnBrk="0" fontAlgn="base" hangingPunct="0">
              <a:lnSpc>
                <a:spcPct val="100000"/>
              </a:lnSpc>
              <a:spcBef>
                <a:spcPct val="0"/>
              </a:spcBef>
              <a:spcAft>
                <a:spcPct val="0"/>
              </a:spcAft>
              <a:buNone/>
            </a:pPr>
            <a:endParaRPr kumimoji="0" lang="en-US" altLang="en-US" sz="1800" b="0" i="0" u="none" strike="noStrike" cap="none" normalizeH="0" baseline="0" dirty="0">
              <a:ln>
                <a:noFill/>
              </a:ln>
              <a:solidFill>
                <a:srgbClr val="C00000"/>
              </a:solidFill>
              <a:effectLst/>
              <a:latin typeface="Arial" panose="020B0604020202020204" pitchFamily="34" charset="0"/>
            </a:endParaRPr>
          </a:p>
          <a:p>
            <a:pPr marL="0" indent="0" eaLnBrk="0" fontAlgn="base" hangingPunct="0">
              <a:lnSpc>
                <a:spcPct val="100000"/>
              </a:lnSpc>
              <a:spcBef>
                <a:spcPct val="0"/>
              </a:spcBef>
              <a:spcAft>
                <a:spcPct val="0"/>
              </a:spcAft>
              <a:buNone/>
            </a:pPr>
            <a:endParaRPr kumimoji="0" lang="en-US" altLang="en-US" sz="1800" b="0" i="0" u="none" strike="noStrike" cap="none" normalizeH="0" baseline="0" dirty="0">
              <a:ln>
                <a:noFill/>
              </a:ln>
              <a:solidFill>
                <a:srgbClr val="C00000"/>
              </a:solidFill>
              <a:effectLst/>
              <a:latin typeface="Arial" panose="020B0604020202020204" pitchFamily="34" charset="0"/>
            </a:endParaRPr>
          </a:p>
          <a:p>
            <a:pPr marL="0" indent="0" eaLnBrk="0" fontAlgn="base" hangingPunct="0">
              <a:lnSpc>
                <a:spcPct val="100000"/>
              </a:lnSpc>
              <a:spcBef>
                <a:spcPct val="0"/>
              </a:spcBef>
              <a:spcAft>
                <a:spcPct val="0"/>
              </a:spcAft>
              <a:buNone/>
            </a:pPr>
            <a:endParaRPr kumimoji="0" lang="en-US" altLang="en-US" sz="1800" b="0" i="0" u="none" strike="noStrike" cap="none" normalizeH="0" baseline="0" dirty="0">
              <a:ln>
                <a:noFill/>
              </a:ln>
              <a:solidFill>
                <a:srgbClr val="C00000"/>
              </a:solidFill>
              <a:effectLst/>
              <a:latin typeface="Arial" panose="020B0604020202020204" pitchFamily="34" charset="0"/>
            </a:endParaRPr>
          </a:p>
          <a:p>
            <a:pPr eaLnBrk="0" fontAlgn="base" hangingPunct="0">
              <a:lnSpc>
                <a:spcPct val="100000"/>
              </a:lnSpc>
              <a:spcBef>
                <a:spcPct val="0"/>
              </a:spcBef>
              <a:spcAft>
                <a:spcPct val="0"/>
              </a:spcAft>
            </a:pPr>
            <a:r>
              <a:rPr kumimoji="0" lang="en-US" altLang="en-US" sz="1800" b="0" i="0" u="none" strike="noStrike" cap="none" normalizeH="0" baseline="0" dirty="0">
                <a:ln>
                  <a:noFill/>
                </a:ln>
                <a:solidFill>
                  <a:schemeClr val="accent1">
                    <a:lumMod val="75000"/>
                    <a:alpha val="50000"/>
                  </a:schemeClr>
                </a:solidFill>
                <a:effectLst/>
                <a:latin typeface="Arial" panose="020B0604020202020204" pitchFamily="34" charset="0"/>
              </a:rPr>
              <a:t>Store this information in databases. </a:t>
            </a:r>
          </a:p>
          <a:p>
            <a:pPr eaLnBrk="0" fontAlgn="base" hangingPunct="0">
              <a:lnSpc>
                <a:spcPct val="100000"/>
              </a:lnSpc>
              <a:spcBef>
                <a:spcPct val="0"/>
              </a:spcBef>
              <a:spcAft>
                <a:spcPct val="0"/>
              </a:spcAft>
            </a:pPr>
            <a:r>
              <a:rPr kumimoji="0" lang="en-US" altLang="en-US" sz="1800" b="0" i="0" u="none" strike="noStrike" cap="none" normalizeH="0" baseline="0" dirty="0">
                <a:ln>
                  <a:noFill/>
                </a:ln>
                <a:solidFill>
                  <a:schemeClr val="accent1">
                    <a:lumMod val="75000"/>
                    <a:alpha val="50000"/>
                  </a:schemeClr>
                </a:solidFill>
                <a:effectLst/>
                <a:latin typeface="Arial" panose="020B0604020202020204" pitchFamily="34" charset="0"/>
              </a:rPr>
              <a:t>Improve tools for data analysis. </a:t>
            </a:r>
          </a:p>
          <a:p>
            <a:pPr eaLnBrk="0" fontAlgn="base" hangingPunct="0">
              <a:lnSpc>
                <a:spcPct val="100000"/>
              </a:lnSpc>
              <a:spcBef>
                <a:spcPct val="0"/>
              </a:spcBef>
              <a:spcAft>
                <a:spcPct val="0"/>
              </a:spcAft>
            </a:pPr>
            <a:endParaRPr lang="en-US" altLang="en-US" sz="1800" dirty="0">
              <a:solidFill>
                <a:schemeClr val="accent1">
                  <a:lumMod val="75000"/>
                </a:schemeClr>
              </a:solidFill>
              <a:latin typeface="Arial" panose="020B0604020202020204" pitchFamily="34" charset="0"/>
            </a:endParaRPr>
          </a:p>
          <a:p>
            <a:pPr eaLnBrk="0" fontAlgn="base" hangingPunct="0">
              <a:lnSpc>
                <a:spcPct val="100000"/>
              </a:lnSpc>
              <a:spcBef>
                <a:spcPct val="0"/>
              </a:spcBef>
              <a:spcAft>
                <a:spcPct val="0"/>
              </a:spcAft>
            </a:pPr>
            <a:endParaRPr kumimoji="0" lang="en-US" altLang="en-US" sz="1800" b="0" i="0" u="none" strike="noStrike" cap="none" normalizeH="0" baseline="0" dirty="0">
              <a:ln>
                <a:noFill/>
              </a:ln>
              <a:solidFill>
                <a:schemeClr val="accent1">
                  <a:lumMod val="75000"/>
                </a:schemeClr>
              </a:solidFill>
              <a:effectLst/>
              <a:latin typeface="Arial" panose="020B0604020202020204" pitchFamily="34" charset="0"/>
            </a:endParaRPr>
          </a:p>
          <a:p>
            <a:pPr marL="0" indent="0" eaLnBrk="0" fontAlgn="base" hangingPunct="0">
              <a:lnSpc>
                <a:spcPct val="100000"/>
              </a:lnSpc>
              <a:spcBef>
                <a:spcPct val="0"/>
              </a:spcBef>
              <a:spcAft>
                <a:spcPct val="0"/>
              </a:spcAft>
              <a:buNone/>
            </a:pPr>
            <a:endParaRPr kumimoji="0" lang="en-US" altLang="en-US" sz="1800" b="0" i="0" u="none" strike="noStrike" cap="none" normalizeH="0" baseline="0" dirty="0">
              <a:ln>
                <a:noFill/>
              </a:ln>
              <a:solidFill>
                <a:schemeClr val="accent1">
                  <a:lumMod val="75000"/>
                </a:schemeClr>
              </a:solidFill>
              <a:effectLst/>
              <a:latin typeface="Arial" panose="020B0604020202020204" pitchFamily="34" charset="0"/>
            </a:endParaRPr>
          </a:p>
          <a:p>
            <a:pPr marL="0" indent="0" eaLnBrk="0" fontAlgn="base" hangingPunct="0">
              <a:lnSpc>
                <a:spcPct val="100000"/>
              </a:lnSpc>
              <a:spcBef>
                <a:spcPct val="0"/>
              </a:spcBef>
              <a:spcAft>
                <a:spcPct val="0"/>
              </a:spcAft>
              <a:buNone/>
            </a:pPr>
            <a:endParaRPr kumimoji="0" lang="en-US" altLang="en-US" sz="1800" b="0" i="0" u="none" strike="noStrike" cap="none" normalizeH="0" baseline="0" dirty="0">
              <a:ln>
                <a:noFill/>
              </a:ln>
              <a:solidFill>
                <a:schemeClr val="accent1">
                  <a:lumMod val="75000"/>
                </a:schemeClr>
              </a:solidFill>
              <a:effectLst/>
              <a:latin typeface="Arial" panose="020B0604020202020204" pitchFamily="34" charset="0"/>
            </a:endParaRPr>
          </a:p>
          <a:p>
            <a:pPr eaLnBrk="0" fontAlgn="base" hangingPunct="0">
              <a:lnSpc>
                <a:spcPct val="100000"/>
              </a:lnSpc>
              <a:spcBef>
                <a:spcPct val="0"/>
              </a:spcBef>
              <a:spcAft>
                <a:spcPct val="0"/>
              </a:spcAft>
            </a:pPr>
            <a:r>
              <a:rPr kumimoji="0" lang="en-US" altLang="en-US" sz="1800" b="0" i="0" u="none" strike="noStrike" cap="none" normalizeH="0" baseline="0" dirty="0">
                <a:ln>
                  <a:noFill/>
                </a:ln>
                <a:solidFill>
                  <a:srgbClr val="7030A0">
                    <a:alpha val="50000"/>
                  </a:srgbClr>
                </a:solidFill>
                <a:effectLst/>
                <a:latin typeface="Arial" panose="020B0604020202020204" pitchFamily="34" charset="0"/>
              </a:rPr>
              <a:t>Transfer related technologies to the private sector. </a:t>
            </a:r>
          </a:p>
          <a:p>
            <a:pPr eaLnBrk="0" fontAlgn="base" hangingPunct="0">
              <a:lnSpc>
                <a:spcPct val="100000"/>
              </a:lnSpc>
              <a:spcBef>
                <a:spcPct val="0"/>
              </a:spcBef>
              <a:spcAft>
                <a:spcPct val="0"/>
              </a:spcAft>
            </a:pPr>
            <a:r>
              <a:rPr kumimoji="0" lang="en-US" altLang="en-US" sz="1800" b="0" i="0" u="none" strike="noStrike" cap="none" normalizeH="0" baseline="0" dirty="0">
                <a:ln>
                  <a:noFill/>
                </a:ln>
                <a:solidFill>
                  <a:srgbClr val="7030A0">
                    <a:alpha val="50000"/>
                  </a:srgbClr>
                </a:solidFill>
                <a:effectLst/>
                <a:latin typeface="Arial" panose="020B0604020202020204" pitchFamily="34" charset="0"/>
              </a:rPr>
              <a:t>Address the ethical, legal, and social issues (ELSI) </a:t>
            </a:r>
          </a:p>
          <a:p>
            <a:pPr marL="0" indent="0" eaLnBrk="0" fontAlgn="base" hangingPunct="0">
              <a:lnSpc>
                <a:spcPct val="100000"/>
              </a:lnSpc>
              <a:spcBef>
                <a:spcPct val="0"/>
              </a:spcBef>
              <a:spcAft>
                <a:spcPct val="0"/>
              </a:spcAft>
              <a:buNone/>
            </a:pPr>
            <a:r>
              <a:rPr kumimoji="0" lang="en-US" altLang="en-US" sz="1800" b="0" i="0" u="none" strike="noStrike" cap="none" normalizeH="0" baseline="0" dirty="0">
                <a:ln>
                  <a:noFill/>
                </a:ln>
                <a:solidFill>
                  <a:srgbClr val="7030A0">
                    <a:alpha val="50000"/>
                  </a:srgbClr>
                </a:solidFill>
                <a:effectLst/>
                <a:latin typeface="Arial" panose="020B0604020202020204" pitchFamily="34" charset="0"/>
              </a:rPr>
              <a:t>that may arise from the project. </a:t>
            </a:r>
          </a:p>
        </p:txBody>
      </p:sp>
      <p:sp>
        <p:nvSpPr>
          <p:cNvPr id="3" name="Oval 2">
            <a:extLst>
              <a:ext uri="{FF2B5EF4-FFF2-40B4-BE49-F238E27FC236}">
                <a16:creationId xmlns:a16="http://schemas.microsoft.com/office/drawing/2014/main" id="{2E3D78CA-955D-46B0-8FD6-F15D6E5935A7}"/>
              </a:ext>
            </a:extLst>
          </p:cNvPr>
          <p:cNvSpPr/>
          <p:nvPr/>
        </p:nvSpPr>
        <p:spPr>
          <a:xfrm>
            <a:off x="211527" y="1070970"/>
            <a:ext cx="5884473" cy="1608438"/>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809110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E54A00-BBDC-458B-A0CA-92D885BDA95C}"/>
              </a:ext>
            </a:extLst>
          </p:cNvPr>
          <p:cNvSpPr>
            <a:spLocks noGrp="1"/>
          </p:cNvSpPr>
          <p:nvPr>
            <p:ph type="title"/>
          </p:nvPr>
        </p:nvSpPr>
        <p:spPr/>
        <p:txBody>
          <a:bodyPr/>
          <a:lstStyle/>
          <a:p>
            <a:r>
              <a:rPr lang="en-US" dirty="0" err="1"/>
              <a:t>Máster</a:t>
            </a:r>
            <a:r>
              <a:rPr lang="en-US" dirty="0"/>
              <a:t> Universitario de Bioinformática y </a:t>
            </a:r>
            <a:r>
              <a:rPr lang="en-US" dirty="0" err="1"/>
              <a:t>Biología</a:t>
            </a:r>
            <a:r>
              <a:rPr lang="en-US" dirty="0"/>
              <a:t> </a:t>
            </a:r>
            <a:r>
              <a:rPr lang="en-US" dirty="0" err="1"/>
              <a:t>Computacional</a:t>
            </a:r>
            <a:endParaRPr lang="en-US" dirty="0"/>
          </a:p>
        </p:txBody>
      </p:sp>
      <p:pic>
        <p:nvPicPr>
          <p:cNvPr id="4" name="Picture 3">
            <a:extLst>
              <a:ext uri="{FF2B5EF4-FFF2-40B4-BE49-F238E27FC236}">
                <a16:creationId xmlns:a16="http://schemas.microsoft.com/office/drawing/2014/main" id="{6146A6E9-F8C1-4E2C-A3D6-280E84FFDBDA}"/>
              </a:ext>
            </a:extLst>
          </p:cNvPr>
          <p:cNvPicPr>
            <a:picLocks noChangeAspect="1"/>
          </p:cNvPicPr>
          <p:nvPr/>
        </p:nvPicPr>
        <p:blipFill>
          <a:blip r:embed="rId2"/>
          <a:stretch>
            <a:fillRect/>
          </a:stretch>
        </p:blipFill>
        <p:spPr>
          <a:xfrm>
            <a:off x="3824387" y="1540476"/>
            <a:ext cx="4660207" cy="5243384"/>
          </a:xfrm>
          <a:prstGeom prst="rect">
            <a:avLst/>
          </a:prstGeom>
        </p:spPr>
      </p:pic>
      <p:sp>
        <p:nvSpPr>
          <p:cNvPr id="5" name="Rectangle 4">
            <a:extLst>
              <a:ext uri="{FF2B5EF4-FFF2-40B4-BE49-F238E27FC236}">
                <a16:creationId xmlns:a16="http://schemas.microsoft.com/office/drawing/2014/main" id="{67C4F534-1158-4568-835F-287C89FD6A24}"/>
              </a:ext>
            </a:extLst>
          </p:cNvPr>
          <p:cNvSpPr/>
          <p:nvPr/>
        </p:nvSpPr>
        <p:spPr>
          <a:xfrm>
            <a:off x="3774770" y="4120978"/>
            <a:ext cx="4759440" cy="385118"/>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F55E0B24-3D5F-433B-B312-022EE1E343C7}"/>
              </a:ext>
            </a:extLst>
          </p:cNvPr>
          <p:cNvSpPr/>
          <p:nvPr/>
        </p:nvSpPr>
        <p:spPr>
          <a:xfrm>
            <a:off x="3782820" y="4734697"/>
            <a:ext cx="4759440" cy="385118"/>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93640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E68E19A-0162-4303-8BBC-F1EEFFC09183}"/>
              </a:ext>
            </a:extLst>
          </p:cNvPr>
          <p:cNvSpPr>
            <a:spLocks noGrp="1"/>
          </p:cNvSpPr>
          <p:nvPr>
            <p:ph type="title"/>
          </p:nvPr>
        </p:nvSpPr>
        <p:spPr/>
        <p:txBody>
          <a:bodyPr/>
          <a:lstStyle/>
          <a:p>
            <a:r>
              <a:rPr lang="en-US" dirty="0"/>
              <a:t>Technological advances: sequencing platforms</a:t>
            </a:r>
          </a:p>
        </p:txBody>
      </p:sp>
      <p:pic>
        <p:nvPicPr>
          <p:cNvPr id="12" name="Content Placeholder 11">
            <a:extLst>
              <a:ext uri="{FF2B5EF4-FFF2-40B4-BE49-F238E27FC236}">
                <a16:creationId xmlns:a16="http://schemas.microsoft.com/office/drawing/2014/main" id="{0F85DE1B-7012-4376-9A99-5D3435E1461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67492" y="1825625"/>
            <a:ext cx="9657015" cy="4351338"/>
          </a:xfrm>
        </p:spPr>
      </p:pic>
      <p:sp>
        <p:nvSpPr>
          <p:cNvPr id="13" name="TextBox 12">
            <a:extLst>
              <a:ext uri="{FF2B5EF4-FFF2-40B4-BE49-F238E27FC236}">
                <a16:creationId xmlns:a16="http://schemas.microsoft.com/office/drawing/2014/main" id="{4EED9543-4C79-4485-9DE5-0190F1381CE1}"/>
              </a:ext>
            </a:extLst>
          </p:cNvPr>
          <p:cNvSpPr txBox="1"/>
          <p:nvPr/>
        </p:nvSpPr>
        <p:spPr>
          <a:xfrm>
            <a:off x="2561967" y="1640959"/>
            <a:ext cx="1191352" cy="369332"/>
          </a:xfrm>
          <a:prstGeom prst="rect">
            <a:avLst/>
          </a:prstGeom>
          <a:noFill/>
        </p:spPr>
        <p:txBody>
          <a:bodyPr wrap="none" rtlCol="0">
            <a:spAutoFit/>
          </a:bodyPr>
          <a:lstStyle/>
          <a:p>
            <a:r>
              <a:rPr lang="en-US" dirty="0"/>
              <a:t>2000-2010</a:t>
            </a:r>
          </a:p>
        </p:txBody>
      </p:sp>
      <p:sp>
        <p:nvSpPr>
          <p:cNvPr id="14" name="TextBox 13">
            <a:extLst>
              <a:ext uri="{FF2B5EF4-FFF2-40B4-BE49-F238E27FC236}">
                <a16:creationId xmlns:a16="http://schemas.microsoft.com/office/drawing/2014/main" id="{5E391FA7-5C65-4255-BEB0-9CB4E7B72E6B}"/>
              </a:ext>
            </a:extLst>
          </p:cNvPr>
          <p:cNvSpPr txBox="1"/>
          <p:nvPr/>
        </p:nvSpPr>
        <p:spPr>
          <a:xfrm>
            <a:off x="5375189" y="1640959"/>
            <a:ext cx="768159" cy="369332"/>
          </a:xfrm>
          <a:prstGeom prst="rect">
            <a:avLst/>
          </a:prstGeom>
          <a:noFill/>
        </p:spPr>
        <p:txBody>
          <a:bodyPr wrap="none" rtlCol="0">
            <a:spAutoFit/>
          </a:bodyPr>
          <a:lstStyle/>
          <a:p>
            <a:r>
              <a:rPr lang="en-US" dirty="0"/>
              <a:t>&gt;2010</a:t>
            </a:r>
          </a:p>
        </p:txBody>
      </p:sp>
      <p:sp>
        <p:nvSpPr>
          <p:cNvPr id="15" name="TextBox 14">
            <a:extLst>
              <a:ext uri="{FF2B5EF4-FFF2-40B4-BE49-F238E27FC236}">
                <a16:creationId xmlns:a16="http://schemas.microsoft.com/office/drawing/2014/main" id="{ABACD5EE-22D1-49D6-8D50-F9175D864ED9}"/>
              </a:ext>
            </a:extLst>
          </p:cNvPr>
          <p:cNvSpPr txBox="1"/>
          <p:nvPr/>
        </p:nvSpPr>
        <p:spPr>
          <a:xfrm>
            <a:off x="8370653" y="1640959"/>
            <a:ext cx="768159" cy="369332"/>
          </a:xfrm>
          <a:prstGeom prst="rect">
            <a:avLst/>
          </a:prstGeom>
          <a:noFill/>
        </p:spPr>
        <p:txBody>
          <a:bodyPr wrap="none" rtlCol="0">
            <a:spAutoFit/>
          </a:bodyPr>
          <a:lstStyle/>
          <a:p>
            <a:r>
              <a:rPr lang="en-US" dirty="0"/>
              <a:t>&gt;2015</a:t>
            </a:r>
          </a:p>
        </p:txBody>
      </p:sp>
      <p:pic>
        <p:nvPicPr>
          <p:cNvPr id="16" name="Picture 15">
            <a:extLst>
              <a:ext uri="{FF2B5EF4-FFF2-40B4-BE49-F238E27FC236}">
                <a16:creationId xmlns:a16="http://schemas.microsoft.com/office/drawing/2014/main" id="{1702BD32-0CDD-4EAE-8136-929286E0E915}"/>
              </a:ext>
            </a:extLst>
          </p:cNvPr>
          <p:cNvPicPr>
            <a:picLocks noChangeAspect="1"/>
          </p:cNvPicPr>
          <p:nvPr/>
        </p:nvPicPr>
        <p:blipFill>
          <a:blip r:embed="rId3"/>
          <a:stretch>
            <a:fillRect/>
          </a:stretch>
        </p:blipFill>
        <p:spPr>
          <a:xfrm>
            <a:off x="11130502" y="5743243"/>
            <a:ext cx="867440" cy="867440"/>
          </a:xfrm>
          <a:prstGeom prst="rect">
            <a:avLst/>
          </a:prstGeom>
        </p:spPr>
      </p:pic>
    </p:spTree>
    <p:extLst>
      <p:ext uri="{BB962C8B-B14F-4D97-AF65-F5344CB8AC3E}">
        <p14:creationId xmlns:p14="http://schemas.microsoft.com/office/powerpoint/2010/main" val="42269876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C992BA-18B7-45F5-A570-94576D4D14B4}"/>
              </a:ext>
            </a:extLst>
          </p:cNvPr>
          <p:cNvSpPr>
            <a:spLocks noGrp="1"/>
          </p:cNvSpPr>
          <p:nvPr>
            <p:ph type="title"/>
          </p:nvPr>
        </p:nvSpPr>
        <p:spPr/>
        <p:txBody>
          <a:bodyPr/>
          <a:lstStyle/>
          <a:p>
            <a:r>
              <a:rPr lang="en-US" dirty="0"/>
              <a:t>Technological advances: sequencing platforms</a:t>
            </a:r>
          </a:p>
        </p:txBody>
      </p:sp>
      <p:pic>
        <p:nvPicPr>
          <p:cNvPr id="5" name="Content Placeholder 4">
            <a:extLst>
              <a:ext uri="{FF2B5EF4-FFF2-40B4-BE49-F238E27FC236}">
                <a16:creationId xmlns:a16="http://schemas.microsoft.com/office/drawing/2014/main" id="{FD6ABE9E-B5D5-445D-818A-24B519A6C9B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47875" y="1829594"/>
            <a:ext cx="8096250" cy="4343400"/>
          </a:xfrm>
        </p:spPr>
      </p:pic>
    </p:spTree>
    <p:extLst>
      <p:ext uri="{BB962C8B-B14F-4D97-AF65-F5344CB8AC3E}">
        <p14:creationId xmlns:p14="http://schemas.microsoft.com/office/powerpoint/2010/main" val="36447420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A1643C-2856-4611-82ED-9F5680148BD0}"/>
              </a:ext>
            </a:extLst>
          </p:cNvPr>
          <p:cNvSpPr>
            <a:spLocks noGrp="1"/>
          </p:cNvSpPr>
          <p:nvPr>
            <p:ph type="title"/>
          </p:nvPr>
        </p:nvSpPr>
        <p:spPr/>
        <p:txBody>
          <a:bodyPr/>
          <a:lstStyle/>
          <a:p>
            <a:r>
              <a:rPr lang="en-GB" dirty="0"/>
              <a:t>Current advances: variants at low frequencies</a:t>
            </a:r>
          </a:p>
        </p:txBody>
      </p:sp>
      <p:pic>
        <p:nvPicPr>
          <p:cNvPr id="12" name="Picture 11">
            <a:extLst>
              <a:ext uri="{FF2B5EF4-FFF2-40B4-BE49-F238E27FC236}">
                <a16:creationId xmlns:a16="http://schemas.microsoft.com/office/drawing/2014/main" id="{EB2FA415-27A9-44A7-88ED-2BFB9D0A6DBA}"/>
              </a:ext>
            </a:extLst>
          </p:cNvPr>
          <p:cNvPicPr>
            <a:picLocks noChangeAspect="1"/>
          </p:cNvPicPr>
          <p:nvPr/>
        </p:nvPicPr>
        <p:blipFill>
          <a:blip r:embed="rId2"/>
          <a:stretch>
            <a:fillRect/>
          </a:stretch>
        </p:blipFill>
        <p:spPr>
          <a:xfrm>
            <a:off x="148350" y="2008824"/>
            <a:ext cx="5271041" cy="3974883"/>
          </a:xfrm>
          <a:prstGeom prst="rect">
            <a:avLst/>
          </a:prstGeom>
        </p:spPr>
      </p:pic>
      <p:pic>
        <p:nvPicPr>
          <p:cNvPr id="13" name="Picture 12">
            <a:extLst>
              <a:ext uri="{FF2B5EF4-FFF2-40B4-BE49-F238E27FC236}">
                <a16:creationId xmlns:a16="http://schemas.microsoft.com/office/drawing/2014/main" id="{7B712DD2-2A2F-4B29-AD9C-34D320CB245C}"/>
              </a:ext>
            </a:extLst>
          </p:cNvPr>
          <p:cNvPicPr>
            <a:picLocks noChangeAspect="1"/>
          </p:cNvPicPr>
          <p:nvPr/>
        </p:nvPicPr>
        <p:blipFill>
          <a:blip r:embed="rId3"/>
          <a:stretch>
            <a:fillRect/>
          </a:stretch>
        </p:blipFill>
        <p:spPr>
          <a:xfrm>
            <a:off x="5816336" y="2281616"/>
            <a:ext cx="6096528" cy="3429297"/>
          </a:xfrm>
          <a:prstGeom prst="rect">
            <a:avLst/>
          </a:prstGeom>
        </p:spPr>
      </p:pic>
    </p:spTree>
    <p:extLst>
      <p:ext uri="{BB962C8B-B14F-4D97-AF65-F5344CB8AC3E}">
        <p14:creationId xmlns:p14="http://schemas.microsoft.com/office/powerpoint/2010/main" val="4103851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EA380-C35E-4DDB-8479-484DF06DC4A0}"/>
              </a:ext>
            </a:extLst>
          </p:cNvPr>
          <p:cNvSpPr>
            <a:spLocks noGrp="1"/>
          </p:cNvSpPr>
          <p:nvPr>
            <p:ph type="title"/>
          </p:nvPr>
        </p:nvSpPr>
        <p:spPr/>
        <p:txBody>
          <a:bodyPr/>
          <a:lstStyle/>
          <a:p>
            <a:r>
              <a:rPr lang="en-US" dirty="0"/>
              <a:t>Current advances: from bulk to single-cell sequencing</a:t>
            </a:r>
          </a:p>
        </p:txBody>
      </p:sp>
      <p:pic>
        <p:nvPicPr>
          <p:cNvPr id="5" name="Content Placeholder 4">
            <a:extLst>
              <a:ext uri="{FF2B5EF4-FFF2-40B4-BE49-F238E27FC236}">
                <a16:creationId xmlns:a16="http://schemas.microsoft.com/office/drawing/2014/main" id="{091F4752-944D-426C-B7D3-6B510554EF0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44464" y="1825625"/>
            <a:ext cx="7903071" cy="4351338"/>
          </a:xfrm>
        </p:spPr>
      </p:pic>
    </p:spTree>
    <p:extLst>
      <p:ext uri="{BB962C8B-B14F-4D97-AF65-F5344CB8AC3E}">
        <p14:creationId xmlns:p14="http://schemas.microsoft.com/office/powerpoint/2010/main" val="7290601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42A7E1-99C8-4998-B736-267E64B3DD3C}"/>
              </a:ext>
            </a:extLst>
          </p:cNvPr>
          <p:cNvSpPr>
            <a:spLocks noGrp="1"/>
          </p:cNvSpPr>
          <p:nvPr>
            <p:ph type="title"/>
          </p:nvPr>
        </p:nvSpPr>
        <p:spPr>
          <a:xfrm>
            <a:off x="598737" y="167417"/>
            <a:ext cx="10515600" cy="1325563"/>
          </a:xfrm>
        </p:spPr>
        <p:txBody>
          <a:bodyPr/>
          <a:lstStyle/>
          <a:p>
            <a:r>
              <a:rPr lang="en-US" b="1" dirty="0">
                <a:solidFill>
                  <a:srgbClr val="C00000"/>
                </a:solidFill>
              </a:rPr>
              <a:t>Human Genome Project goals and milestones</a:t>
            </a:r>
          </a:p>
        </p:txBody>
      </p:sp>
      <p:pic>
        <p:nvPicPr>
          <p:cNvPr id="4" name="Content Placeholder 3">
            <a:extLst>
              <a:ext uri="{FF2B5EF4-FFF2-40B4-BE49-F238E27FC236}">
                <a16:creationId xmlns:a16="http://schemas.microsoft.com/office/drawing/2014/main" id="{9EAF3320-F23C-455A-B67F-5668345EC620}"/>
              </a:ext>
            </a:extLst>
          </p:cNvPr>
          <p:cNvPicPr>
            <a:picLocks noGrp="1" noChangeAspect="1"/>
          </p:cNvPicPr>
          <p:nvPr>
            <p:ph sz="half" idx="1"/>
          </p:nvPr>
        </p:nvPicPr>
        <p:blipFill rotWithShape="1">
          <a:blip r:embed="rId2"/>
          <a:srcRect t="1550"/>
          <a:stretch/>
        </p:blipFill>
        <p:spPr>
          <a:xfrm>
            <a:off x="6713937" y="1334529"/>
            <a:ext cx="5103275" cy="5158345"/>
          </a:xfrm>
          <a:prstGeom prst="rect">
            <a:avLst/>
          </a:prstGeom>
        </p:spPr>
      </p:pic>
      <p:sp>
        <p:nvSpPr>
          <p:cNvPr id="6" name="Rectangle 1">
            <a:extLst>
              <a:ext uri="{FF2B5EF4-FFF2-40B4-BE49-F238E27FC236}">
                <a16:creationId xmlns:a16="http://schemas.microsoft.com/office/drawing/2014/main" id="{CB4B3CB1-0B1B-4183-95D0-23374CA222BF}"/>
              </a:ext>
            </a:extLst>
          </p:cNvPr>
          <p:cNvSpPr>
            <a:spLocks noGrp="1" noChangeArrowheads="1"/>
          </p:cNvSpPr>
          <p:nvPr>
            <p:ph sz="half" idx="2"/>
          </p:nvPr>
        </p:nvSpPr>
        <p:spPr bwMode="auto">
          <a:xfrm>
            <a:off x="598737" y="1229938"/>
            <a:ext cx="5660524" cy="48013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lnSpc>
                <a:spcPct val="100000"/>
              </a:lnSpc>
              <a:spcBef>
                <a:spcPct val="0"/>
              </a:spcBef>
              <a:spcAft>
                <a:spcPct val="0"/>
              </a:spcAft>
            </a:pPr>
            <a:r>
              <a:rPr kumimoji="0" lang="en-US" altLang="en-US" sz="1800" b="0" i="0" u="none" strike="noStrike" cap="none" normalizeH="0" baseline="0" dirty="0">
                <a:ln>
                  <a:noFill/>
                </a:ln>
                <a:solidFill>
                  <a:schemeClr val="accent2">
                    <a:lumMod val="40000"/>
                    <a:lumOff val="60000"/>
                  </a:schemeClr>
                </a:solidFill>
                <a:effectLst/>
                <a:latin typeface="Arial" panose="020B0604020202020204" pitchFamily="34" charset="0"/>
              </a:rPr>
              <a:t>Identify all the approximately 20,000-25,000 </a:t>
            </a:r>
          </a:p>
          <a:p>
            <a:pPr marL="0" indent="0" eaLnBrk="0" fontAlgn="base" hangingPunct="0">
              <a:lnSpc>
                <a:spcPct val="100000"/>
              </a:lnSpc>
              <a:spcBef>
                <a:spcPct val="0"/>
              </a:spcBef>
              <a:spcAft>
                <a:spcPct val="0"/>
              </a:spcAft>
              <a:buNone/>
            </a:pPr>
            <a:r>
              <a:rPr kumimoji="0" lang="en-US" altLang="en-US" sz="1800" b="0" i="0" u="none" strike="noStrike" cap="none" normalizeH="0" baseline="0" dirty="0">
                <a:ln>
                  <a:noFill/>
                </a:ln>
                <a:solidFill>
                  <a:schemeClr val="accent2">
                    <a:lumMod val="40000"/>
                    <a:lumOff val="60000"/>
                  </a:schemeClr>
                </a:solidFill>
                <a:effectLst/>
                <a:latin typeface="Arial" panose="020B0604020202020204" pitchFamily="34" charset="0"/>
              </a:rPr>
              <a:t>genes in human DNA</a:t>
            </a:r>
          </a:p>
          <a:p>
            <a:pPr eaLnBrk="0" fontAlgn="base" hangingPunct="0">
              <a:lnSpc>
                <a:spcPct val="100000"/>
              </a:lnSpc>
              <a:spcBef>
                <a:spcPct val="0"/>
              </a:spcBef>
              <a:spcAft>
                <a:spcPct val="0"/>
              </a:spcAft>
            </a:pPr>
            <a:r>
              <a:rPr kumimoji="0" lang="en-US" altLang="en-US" sz="1800" b="0" i="0" u="none" strike="noStrike" cap="none" normalizeH="0" baseline="0" dirty="0">
                <a:ln>
                  <a:noFill/>
                </a:ln>
                <a:solidFill>
                  <a:schemeClr val="accent2">
                    <a:lumMod val="40000"/>
                    <a:lumOff val="60000"/>
                  </a:schemeClr>
                </a:solidFill>
                <a:effectLst/>
                <a:latin typeface="Arial" panose="020B0604020202020204" pitchFamily="34" charset="0"/>
              </a:rPr>
              <a:t>Determine the sequences of the 3 billion chemical </a:t>
            </a:r>
          </a:p>
          <a:p>
            <a:pPr marL="0" indent="0" eaLnBrk="0" fontAlgn="base" hangingPunct="0">
              <a:lnSpc>
                <a:spcPct val="100000"/>
              </a:lnSpc>
              <a:spcBef>
                <a:spcPct val="0"/>
              </a:spcBef>
              <a:spcAft>
                <a:spcPct val="0"/>
              </a:spcAft>
              <a:buNone/>
            </a:pPr>
            <a:r>
              <a:rPr kumimoji="0" lang="en-US" altLang="en-US" sz="1800" b="0" i="0" u="none" strike="noStrike" cap="none" normalizeH="0" baseline="0" dirty="0">
                <a:ln>
                  <a:noFill/>
                </a:ln>
                <a:solidFill>
                  <a:schemeClr val="accent2">
                    <a:lumMod val="40000"/>
                    <a:lumOff val="60000"/>
                  </a:schemeClr>
                </a:solidFill>
                <a:effectLst/>
                <a:latin typeface="Arial" panose="020B0604020202020204" pitchFamily="34" charset="0"/>
              </a:rPr>
              <a:t>base pairs that make up human DNA.</a:t>
            </a:r>
          </a:p>
          <a:p>
            <a:pPr marL="0" indent="0" eaLnBrk="0" fontAlgn="base" hangingPunct="0">
              <a:lnSpc>
                <a:spcPct val="100000"/>
              </a:lnSpc>
              <a:spcBef>
                <a:spcPct val="0"/>
              </a:spcBef>
              <a:spcAft>
                <a:spcPct val="0"/>
              </a:spcAft>
              <a:buNone/>
            </a:pPr>
            <a:endParaRPr lang="en-US" altLang="en-US" sz="1800" dirty="0">
              <a:solidFill>
                <a:srgbClr val="C00000"/>
              </a:solidFill>
              <a:latin typeface="Arial" panose="020B0604020202020204" pitchFamily="34" charset="0"/>
            </a:endParaRPr>
          </a:p>
          <a:p>
            <a:pPr marL="0" indent="0" eaLnBrk="0" fontAlgn="base" hangingPunct="0">
              <a:lnSpc>
                <a:spcPct val="100000"/>
              </a:lnSpc>
              <a:spcBef>
                <a:spcPct val="0"/>
              </a:spcBef>
              <a:spcAft>
                <a:spcPct val="0"/>
              </a:spcAft>
              <a:buNone/>
            </a:pPr>
            <a:endParaRPr kumimoji="0" lang="en-US" altLang="en-US" sz="1800" b="0" i="0" u="none" strike="noStrike" cap="none" normalizeH="0" baseline="0" dirty="0">
              <a:ln>
                <a:noFill/>
              </a:ln>
              <a:solidFill>
                <a:srgbClr val="C00000"/>
              </a:solidFill>
              <a:effectLst/>
              <a:latin typeface="Arial" panose="020B0604020202020204" pitchFamily="34" charset="0"/>
            </a:endParaRPr>
          </a:p>
          <a:p>
            <a:pPr marL="0" indent="0" eaLnBrk="0" fontAlgn="base" hangingPunct="0">
              <a:lnSpc>
                <a:spcPct val="100000"/>
              </a:lnSpc>
              <a:spcBef>
                <a:spcPct val="0"/>
              </a:spcBef>
              <a:spcAft>
                <a:spcPct val="0"/>
              </a:spcAft>
              <a:buNone/>
            </a:pPr>
            <a:endParaRPr kumimoji="0" lang="en-US" altLang="en-US" sz="1800" b="0" i="0" u="none" strike="noStrike" cap="none" normalizeH="0" baseline="0" dirty="0">
              <a:ln>
                <a:noFill/>
              </a:ln>
              <a:solidFill>
                <a:srgbClr val="C00000"/>
              </a:solidFill>
              <a:effectLst/>
              <a:latin typeface="Arial" panose="020B0604020202020204" pitchFamily="34" charset="0"/>
            </a:endParaRPr>
          </a:p>
          <a:p>
            <a:pPr marL="0" indent="0" eaLnBrk="0" fontAlgn="base" hangingPunct="0">
              <a:lnSpc>
                <a:spcPct val="100000"/>
              </a:lnSpc>
              <a:spcBef>
                <a:spcPct val="0"/>
              </a:spcBef>
              <a:spcAft>
                <a:spcPct val="0"/>
              </a:spcAft>
              <a:buNone/>
            </a:pPr>
            <a:endParaRPr kumimoji="0" lang="en-US" altLang="en-US" sz="1800" b="0" i="0" u="none" strike="noStrike" cap="none" normalizeH="0" baseline="0" dirty="0">
              <a:ln>
                <a:noFill/>
              </a:ln>
              <a:solidFill>
                <a:srgbClr val="C00000"/>
              </a:solidFill>
              <a:effectLst/>
              <a:latin typeface="Arial" panose="020B0604020202020204" pitchFamily="34" charset="0"/>
            </a:endParaRPr>
          </a:p>
          <a:p>
            <a:pPr eaLnBrk="0" fontAlgn="base" hangingPunct="0">
              <a:lnSpc>
                <a:spcPct val="100000"/>
              </a:lnSpc>
              <a:spcBef>
                <a:spcPct val="0"/>
              </a:spcBef>
              <a:spcAft>
                <a:spcPct val="0"/>
              </a:spcAft>
            </a:pPr>
            <a:r>
              <a:rPr kumimoji="0" lang="en-US" altLang="en-US" sz="1800" b="0" i="0" u="none" strike="noStrike" cap="none" normalizeH="0" baseline="0" dirty="0">
                <a:ln>
                  <a:noFill/>
                </a:ln>
                <a:solidFill>
                  <a:schemeClr val="accent1">
                    <a:lumMod val="75000"/>
                  </a:schemeClr>
                </a:solidFill>
                <a:effectLst/>
                <a:latin typeface="Arial" panose="020B0604020202020204" pitchFamily="34" charset="0"/>
              </a:rPr>
              <a:t>Store this information in databases. </a:t>
            </a:r>
          </a:p>
          <a:p>
            <a:pPr eaLnBrk="0" fontAlgn="base" hangingPunct="0">
              <a:lnSpc>
                <a:spcPct val="100000"/>
              </a:lnSpc>
              <a:spcBef>
                <a:spcPct val="0"/>
              </a:spcBef>
              <a:spcAft>
                <a:spcPct val="0"/>
              </a:spcAft>
            </a:pPr>
            <a:r>
              <a:rPr kumimoji="0" lang="en-US" altLang="en-US" sz="1800" b="0" i="0" u="none" strike="noStrike" cap="none" normalizeH="0" baseline="0" dirty="0">
                <a:ln>
                  <a:noFill/>
                </a:ln>
                <a:solidFill>
                  <a:schemeClr val="accent1">
                    <a:lumMod val="75000"/>
                  </a:schemeClr>
                </a:solidFill>
                <a:effectLst/>
                <a:latin typeface="Arial" panose="020B0604020202020204" pitchFamily="34" charset="0"/>
              </a:rPr>
              <a:t>Improve tools for data analysis. </a:t>
            </a:r>
          </a:p>
          <a:p>
            <a:pPr eaLnBrk="0" fontAlgn="base" hangingPunct="0">
              <a:lnSpc>
                <a:spcPct val="100000"/>
              </a:lnSpc>
              <a:spcBef>
                <a:spcPct val="0"/>
              </a:spcBef>
              <a:spcAft>
                <a:spcPct val="0"/>
              </a:spcAft>
            </a:pPr>
            <a:endParaRPr lang="en-US" altLang="en-US" sz="1800" dirty="0">
              <a:solidFill>
                <a:schemeClr val="accent1">
                  <a:lumMod val="75000"/>
                </a:schemeClr>
              </a:solidFill>
              <a:latin typeface="Arial" panose="020B0604020202020204" pitchFamily="34" charset="0"/>
            </a:endParaRPr>
          </a:p>
          <a:p>
            <a:pPr eaLnBrk="0" fontAlgn="base" hangingPunct="0">
              <a:lnSpc>
                <a:spcPct val="100000"/>
              </a:lnSpc>
              <a:spcBef>
                <a:spcPct val="0"/>
              </a:spcBef>
              <a:spcAft>
                <a:spcPct val="0"/>
              </a:spcAft>
            </a:pPr>
            <a:endParaRPr kumimoji="0" lang="en-US" altLang="en-US" sz="1800" b="0" i="0" u="none" strike="noStrike" cap="none" normalizeH="0" baseline="0" dirty="0">
              <a:ln>
                <a:noFill/>
              </a:ln>
              <a:solidFill>
                <a:schemeClr val="accent1">
                  <a:lumMod val="75000"/>
                </a:schemeClr>
              </a:solidFill>
              <a:effectLst/>
              <a:latin typeface="Arial" panose="020B0604020202020204" pitchFamily="34" charset="0"/>
            </a:endParaRPr>
          </a:p>
          <a:p>
            <a:pPr marL="0" indent="0" eaLnBrk="0" fontAlgn="base" hangingPunct="0">
              <a:lnSpc>
                <a:spcPct val="100000"/>
              </a:lnSpc>
              <a:spcBef>
                <a:spcPct val="0"/>
              </a:spcBef>
              <a:spcAft>
                <a:spcPct val="0"/>
              </a:spcAft>
              <a:buNone/>
            </a:pPr>
            <a:endParaRPr kumimoji="0" lang="en-US" altLang="en-US" sz="1800" b="0" i="0" u="none" strike="noStrike" cap="none" normalizeH="0" baseline="0" dirty="0">
              <a:ln>
                <a:noFill/>
              </a:ln>
              <a:solidFill>
                <a:schemeClr val="accent1">
                  <a:lumMod val="75000"/>
                </a:schemeClr>
              </a:solidFill>
              <a:effectLst/>
              <a:latin typeface="Arial" panose="020B0604020202020204" pitchFamily="34" charset="0"/>
            </a:endParaRPr>
          </a:p>
          <a:p>
            <a:pPr marL="0" indent="0" eaLnBrk="0" fontAlgn="base" hangingPunct="0">
              <a:lnSpc>
                <a:spcPct val="100000"/>
              </a:lnSpc>
              <a:spcBef>
                <a:spcPct val="0"/>
              </a:spcBef>
              <a:spcAft>
                <a:spcPct val="0"/>
              </a:spcAft>
              <a:buNone/>
            </a:pPr>
            <a:endParaRPr kumimoji="0" lang="en-US" altLang="en-US" sz="1800" b="0" i="0" u="none" strike="noStrike" cap="none" normalizeH="0" baseline="0" dirty="0">
              <a:ln>
                <a:noFill/>
              </a:ln>
              <a:solidFill>
                <a:schemeClr val="accent1">
                  <a:lumMod val="75000"/>
                </a:schemeClr>
              </a:solidFill>
              <a:effectLst/>
              <a:latin typeface="Arial" panose="020B0604020202020204" pitchFamily="34" charset="0"/>
            </a:endParaRPr>
          </a:p>
          <a:p>
            <a:pPr eaLnBrk="0" fontAlgn="base" hangingPunct="0">
              <a:lnSpc>
                <a:spcPct val="100000"/>
              </a:lnSpc>
              <a:spcBef>
                <a:spcPct val="0"/>
              </a:spcBef>
              <a:spcAft>
                <a:spcPct val="0"/>
              </a:spcAft>
            </a:pPr>
            <a:r>
              <a:rPr kumimoji="0" lang="en-US" altLang="en-US" sz="1800" b="0" i="0" u="none" strike="noStrike" cap="none" normalizeH="0" baseline="0" dirty="0">
                <a:ln>
                  <a:noFill/>
                </a:ln>
                <a:solidFill>
                  <a:schemeClr val="tx2">
                    <a:lumMod val="20000"/>
                    <a:lumOff val="80000"/>
                  </a:schemeClr>
                </a:solidFill>
                <a:effectLst/>
                <a:latin typeface="Arial" panose="020B0604020202020204" pitchFamily="34" charset="0"/>
              </a:rPr>
              <a:t>Transfer related technologies to the private sector. </a:t>
            </a:r>
          </a:p>
          <a:p>
            <a:pPr eaLnBrk="0" fontAlgn="base" hangingPunct="0">
              <a:lnSpc>
                <a:spcPct val="100000"/>
              </a:lnSpc>
              <a:spcBef>
                <a:spcPct val="0"/>
              </a:spcBef>
              <a:spcAft>
                <a:spcPct val="0"/>
              </a:spcAft>
            </a:pPr>
            <a:r>
              <a:rPr kumimoji="0" lang="en-US" altLang="en-US" sz="1800" b="0" i="0" u="none" strike="noStrike" cap="none" normalizeH="0" baseline="0" dirty="0">
                <a:ln>
                  <a:noFill/>
                </a:ln>
                <a:solidFill>
                  <a:schemeClr val="tx2">
                    <a:lumMod val="20000"/>
                    <a:lumOff val="80000"/>
                  </a:schemeClr>
                </a:solidFill>
                <a:effectLst/>
                <a:latin typeface="Arial" panose="020B0604020202020204" pitchFamily="34" charset="0"/>
              </a:rPr>
              <a:t>Address the ethical, legal, and social issues (ELSI) </a:t>
            </a:r>
          </a:p>
          <a:p>
            <a:pPr marL="0" indent="0" eaLnBrk="0" fontAlgn="base" hangingPunct="0">
              <a:lnSpc>
                <a:spcPct val="100000"/>
              </a:lnSpc>
              <a:spcBef>
                <a:spcPct val="0"/>
              </a:spcBef>
              <a:spcAft>
                <a:spcPct val="0"/>
              </a:spcAft>
              <a:buNone/>
            </a:pPr>
            <a:r>
              <a:rPr kumimoji="0" lang="en-US" altLang="en-US" sz="1800" b="0" i="0" u="none" strike="noStrike" cap="none" normalizeH="0" baseline="0" dirty="0">
                <a:ln>
                  <a:noFill/>
                </a:ln>
                <a:solidFill>
                  <a:schemeClr val="tx2">
                    <a:lumMod val="20000"/>
                    <a:lumOff val="80000"/>
                  </a:schemeClr>
                </a:solidFill>
                <a:effectLst/>
                <a:latin typeface="Arial" panose="020B0604020202020204" pitchFamily="34" charset="0"/>
              </a:rPr>
              <a:t>that may arise from the project. </a:t>
            </a:r>
          </a:p>
        </p:txBody>
      </p:sp>
      <p:sp>
        <p:nvSpPr>
          <p:cNvPr id="7" name="Oval 6">
            <a:extLst>
              <a:ext uri="{FF2B5EF4-FFF2-40B4-BE49-F238E27FC236}">
                <a16:creationId xmlns:a16="http://schemas.microsoft.com/office/drawing/2014/main" id="{5F356DEF-4048-4AF9-B781-034951A66305}"/>
              </a:ext>
            </a:extLst>
          </p:cNvPr>
          <p:cNvSpPr/>
          <p:nvPr/>
        </p:nvSpPr>
        <p:spPr>
          <a:xfrm>
            <a:off x="531241" y="3270037"/>
            <a:ext cx="4378512" cy="1044589"/>
          </a:xfrm>
          <a:prstGeom prst="ellipse">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124341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7EC2B5-BD01-4EE9-8B03-36B1ED448F7D}"/>
              </a:ext>
            </a:extLst>
          </p:cNvPr>
          <p:cNvSpPr>
            <a:spLocks noGrp="1"/>
          </p:cNvSpPr>
          <p:nvPr>
            <p:ph type="title"/>
          </p:nvPr>
        </p:nvSpPr>
        <p:spPr/>
        <p:txBody>
          <a:bodyPr/>
          <a:lstStyle/>
          <a:p>
            <a:r>
              <a:rPr lang="en-US" dirty="0"/>
              <a:t>Bioinformatics developed with genomics</a:t>
            </a:r>
          </a:p>
        </p:txBody>
      </p:sp>
      <p:pic>
        <p:nvPicPr>
          <p:cNvPr id="7" name="Picture 6">
            <a:extLst>
              <a:ext uri="{FF2B5EF4-FFF2-40B4-BE49-F238E27FC236}">
                <a16:creationId xmlns:a16="http://schemas.microsoft.com/office/drawing/2014/main" id="{9E6B96F2-E361-4216-A3FC-9C34181A03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92502" y="2448569"/>
            <a:ext cx="8096250" cy="3152775"/>
          </a:xfrm>
          <a:prstGeom prst="rect">
            <a:avLst/>
          </a:prstGeom>
        </p:spPr>
      </p:pic>
    </p:spTree>
    <p:extLst>
      <p:ext uri="{BB962C8B-B14F-4D97-AF65-F5344CB8AC3E}">
        <p14:creationId xmlns:p14="http://schemas.microsoft.com/office/powerpoint/2010/main" val="11935245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agen 13" descr="SequencingDataGrowth.jpg"/>
          <p:cNvPicPr>
            <a:picLocks noChangeAspect="1"/>
          </p:cNvPicPr>
          <p:nvPr/>
        </p:nvPicPr>
        <p:blipFill>
          <a:blip r:embed="rId2"/>
          <a:stretch>
            <a:fillRect/>
          </a:stretch>
        </p:blipFill>
        <p:spPr>
          <a:xfrm>
            <a:off x="307468" y="1706805"/>
            <a:ext cx="7433083" cy="4608512"/>
          </a:xfrm>
          <a:prstGeom prst="rect">
            <a:avLst/>
          </a:prstGeom>
          <a:effectLst>
            <a:outerShdw blurRad="50800" dist="38100" dir="2700000" algn="br">
              <a:srgbClr val="000000">
                <a:alpha val="43000"/>
              </a:srgbClr>
            </a:outerShdw>
          </a:effectLst>
        </p:spPr>
      </p:pic>
      <p:sp>
        <p:nvSpPr>
          <p:cNvPr id="2" name="1 CuadroTexto"/>
          <p:cNvSpPr txBox="1"/>
          <p:nvPr/>
        </p:nvSpPr>
        <p:spPr>
          <a:xfrm>
            <a:off x="1953103" y="395954"/>
            <a:ext cx="8675260" cy="769441"/>
          </a:xfrm>
          <a:prstGeom prst="rect">
            <a:avLst/>
          </a:prstGeom>
          <a:noFill/>
        </p:spPr>
        <p:txBody>
          <a:bodyPr wrap="none" rtlCol="0">
            <a:spAutoFit/>
          </a:bodyPr>
          <a:lstStyle/>
          <a:p>
            <a:r>
              <a:rPr lang="es-ES" sz="4400" b="1" dirty="0" err="1">
                <a:solidFill>
                  <a:srgbClr val="C00000"/>
                </a:solidFill>
                <a:latin typeface="+mj-lt"/>
              </a:rPr>
              <a:t>Sequencing</a:t>
            </a:r>
            <a:r>
              <a:rPr lang="es-ES" sz="4400" b="1" dirty="0">
                <a:solidFill>
                  <a:srgbClr val="C00000"/>
                </a:solidFill>
                <a:latin typeface="+mj-lt"/>
              </a:rPr>
              <a:t> </a:t>
            </a:r>
            <a:r>
              <a:rPr lang="es-ES" sz="4400" b="1" dirty="0" err="1">
                <a:solidFill>
                  <a:srgbClr val="C00000"/>
                </a:solidFill>
                <a:latin typeface="+mj-lt"/>
              </a:rPr>
              <a:t>storage</a:t>
            </a:r>
            <a:r>
              <a:rPr lang="es-ES" sz="4400" b="1" dirty="0">
                <a:solidFill>
                  <a:srgbClr val="C00000"/>
                </a:solidFill>
                <a:latin typeface="+mj-lt"/>
              </a:rPr>
              <a:t> </a:t>
            </a:r>
            <a:r>
              <a:rPr lang="es-ES" sz="4400" b="1" dirty="0" err="1">
                <a:solidFill>
                  <a:srgbClr val="C00000"/>
                </a:solidFill>
                <a:latin typeface="+mj-lt"/>
              </a:rPr>
              <a:t>capacity</a:t>
            </a:r>
            <a:r>
              <a:rPr lang="es-ES" sz="4400" b="1" dirty="0">
                <a:solidFill>
                  <a:srgbClr val="C00000"/>
                </a:solidFill>
                <a:latin typeface="+mj-lt"/>
              </a:rPr>
              <a:t> and </a:t>
            </a:r>
            <a:r>
              <a:rPr lang="es-ES" sz="4400" b="1" dirty="0" err="1">
                <a:solidFill>
                  <a:srgbClr val="C00000"/>
                </a:solidFill>
                <a:latin typeface="+mj-lt"/>
              </a:rPr>
              <a:t>costs</a:t>
            </a:r>
            <a:endParaRPr lang="es-ES" sz="4400" b="1" dirty="0">
              <a:solidFill>
                <a:srgbClr val="C00000"/>
              </a:solidFill>
              <a:latin typeface="+mj-lt"/>
            </a:endParaRPr>
          </a:p>
        </p:txBody>
      </p:sp>
      <p:sp>
        <p:nvSpPr>
          <p:cNvPr id="3" name="TextBox 2">
            <a:extLst>
              <a:ext uri="{FF2B5EF4-FFF2-40B4-BE49-F238E27FC236}">
                <a16:creationId xmlns:a16="http://schemas.microsoft.com/office/drawing/2014/main" id="{E46E8B14-5496-4EED-98A8-240F6AD76905}"/>
              </a:ext>
            </a:extLst>
          </p:cNvPr>
          <p:cNvSpPr txBox="1"/>
          <p:nvPr/>
        </p:nvSpPr>
        <p:spPr>
          <a:xfrm>
            <a:off x="7947498" y="1706805"/>
            <a:ext cx="3773790" cy="923330"/>
          </a:xfrm>
          <a:prstGeom prst="rect">
            <a:avLst/>
          </a:prstGeom>
          <a:noFill/>
        </p:spPr>
        <p:txBody>
          <a:bodyPr wrap="none" rtlCol="0">
            <a:spAutoFit/>
          </a:bodyPr>
          <a:lstStyle/>
          <a:p>
            <a:r>
              <a:rPr lang="en-US" dirty="0"/>
              <a:t>2022: WGS 30x -&gt; 770€</a:t>
            </a:r>
          </a:p>
          <a:p>
            <a:endParaRPr lang="en-US" dirty="0"/>
          </a:p>
          <a:p>
            <a:r>
              <a:rPr lang="en-US" dirty="0"/>
              <a:t>3.6x10^9x30/770€= 140,259,740 bp/€</a:t>
            </a:r>
          </a:p>
        </p:txBody>
      </p:sp>
    </p:spTree>
    <p:extLst>
      <p:ext uri="{BB962C8B-B14F-4D97-AF65-F5344CB8AC3E}">
        <p14:creationId xmlns:p14="http://schemas.microsoft.com/office/powerpoint/2010/main" val="2815682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50000" decel="50000"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8C8D7552-1A8B-4643-A492-EF84BA00CD3F}"/>
              </a:ext>
            </a:extLst>
          </p:cNvPr>
          <p:cNvPicPr>
            <a:picLocks noGrp="1" noChangeAspect="1"/>
          </p:cNvPicPr>
          <p:nvPr>
            <p:ph idx="1"/>
          </p:nvPr>
        </p:nvPicPr>
        <p:blipFill>
          <a:blip r:embed="rId2"/>
          <a:stretch>
            <a:fillRect/>
          </a:stretch>
        </p:blipFill>
        <p:spPr>
          <a:xfrm>
            <a:off x="838200" y="1201832"/>
            <a:ext cx="10515600" cy="4034074"/>
          </a:xfrm>
          <a:prstGeom prst="rect">
            <a:avLst/>
          </a:prstGeom>
        </p:spPr>
      </p:pic>
      <p:sp>
        <p:nvSpPr>
          <p:cNvPr id="5" name="Rectangle 4">
            <a:extLst>
              <a:ext uri="{FF2B5EF4-FFF2-40B4-BE49-F238E27FC236}">
                <a16:creationId xmlns:a16="http://schemas.microsoft.com/office/drawing/2014/main" id="{004B62BE-0E22-4B5B-BF07-7B76105C3A63}"/>
              </a:ext>
            </a:extLst>
          </p:cNvPr>
          <p:cNvSpPr/>
          <p:nvPr/>
        </p:nvSpPr>
        <p:spPr>
          <a:xfrm>
            <a:off x="5293615" y="5286836"/>
            <a:ext cx="6060185" cy="369332"/>
          </a:xfrm>
          <a:prstGeom prst="rect">
            <a:avLst/>
          </a:prstGeom>
        </p:spPr>
        <p:txBody>
          <a:bodyPr wrap="none">
            <a:spAutoFit/>
          </a:bodyPr>
          <a:lstStyle/>
          <a:p>
            <a:r>
              <a:rPr lang="en-US" dirty="0"/>
              <a:t>https://www.nature.com/articles/s41436-019-0618-7/tables/1</a:t>
            </a:r>
          </a:p>
        </p:txBody>
      </p:sp>
    </p:spTree>
    <p:extLst>
      <p:ext uri="{BB962C8B-B14F-4D97-AF65-F5344CB8AC3E}">
        <p14:creationId xmlns:p14="http://schemas.microsoft.com/office/powerpoint/2010/main" val="21257839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33665E1-6AB8-43F2-A0D5-2520FF647694}"/>
              </a:ext>
            </a:extLst>
          </p:cNvPr>
          <p:cNvPicPr>
            <a:picLocks noChangeAspect="1"/>
          </p:cNvPicPr>
          <p:nvPr/>
        </p:nvPicPr>
        <p:blipFill>
          <a:blip r:embed="rId2"/>
          <a:stretch>
            <a:fillRect/>
          </a:stretch>
        </p:blipFill>
        <p:spPr>
          <a:xfrm>
            <a:off x="0" y="0"/>
            <a:ext cx="4940905" cy="2091447"/>
          </a:xfrm>
          <a:prstGeom prst="rect">
            <a:avLst/>
          </a:prstGeom>
        </p:spPr>
      </p:pic>
      <p:pic>
        <p:nvPicPr>
          <p:cNvPr id="6" name="Picture 5">
            <a:extLst>
              <a:ext uri="{FF2B5EF4-FFF2-40B4-BE49-F238E27FC236}">
                <a16:creationId xmlns:a16="http://schemas.microsoft.com/office/drawing/2014/main" id="{91A63F61-66C7-4364-8219-C850481464DC}"/>
              </a:ext>
            </a:extLst>
          </p:cNvPr>
          <p:cNvPicPr>
            <a:picLocks noChangeAspect="1"/>
          </p:cNvPicPr>
          <p:nvPr/>
        </p:nvPicPr>
        <p:blipFill>
          <a:blip r:embed="rId3"/>
          <a:stretch>
            <a:fillRect/>
          </a:stretch>
        </p:blipFill>
        <p:spPr>
          <a:xfrm>
            <a:off x="3392420" y="2025177"/>
            <a:ext cx="8462909" cy="4750746"/>
          </a:xfrm>
          <a:prstGeom prst="rect">
            <a:avLst/>
          </a:prstGeom>
        </p:spPr>
      </p:pic>
    </p:spTree>
    <p:extLst>
      <p:ext uri="{BB962C8B-B14F-4D97-AF65-F5344CB8AC3E}">
        <p14:creationId xmlns:p14="http://schemas.microsoft.com/office/powerpoint/2010/main" val="37772634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7" name="Tabla 26"/>
          <p:cNvGraphicFramePr>
            <a:graphicFrameLocks noGrp="1"/>
          </p:cNvGraphicFramePr>
          <p:nvPr/>
        </p:nvGraphicFramePr>
        <p:xfrm>
          <a:off x="4724400" y="3124200"/>
          <a:ext cx="1143000" cy="304800"/>
        </p:xfrm>
        <a:graphic>
          <a:graphicData uri="http://schemas.openxmlformats.org/drawingml/2006/table">
            <a:tbl>
              <a:tblPr bandRow="1">
                <a:tableStyleId>{5C22544A-7EE6-4342-B048-85BDC9FD1C3A}</a:tableStyleId>
              </a:tblPr>
              <a:tblGrid>
                <a:gridCol w="1143000">
                  <a:extLst>
                    <a:ext uri="{9D8B030D-6E8A-4147-A177-3AD203B41FA5}">
                      <a16:colId xmlns:a16="http://schemas.microsoft.com/office/drawing/2014/main" val="20000"/>
                    </a:ext>
                  </a:extLst>
                </a:gridCol>
              </a:tblGrid>
              <a:tr h="228600">
                <a:tc>
                  <a:txBody>
                    <a:bodyPr/>
                    <a:lstStyle/>
                    <a:p>
                      <a:r>
                        <a:rPr lang="es-ES_tradnl" sz="1400" b="1" dirty="0">
                          <a:solidFill>
                            <a:schemeClr val="bg1"/>
                          </a:solidFill>
                        </a:rPr>
                        <a:t>50X</a:t>
                      </a:r>
                    </a:p>
                  </a:txBody>
                  <a:tcPr>
                    <a:solidFill>
                      <a:srgbClr val="5C92CD"/>
                    </a:solidFill>
                  </a:tcPr>
                </a:tc>
                <a:extLst>
                  <a:ext uri="{0D108BD9-81ED-4DB2-BD59-A6C34878D82A}">
                    <a16:rowId xmlns:a16="http://schemas.microsoft.com/office/drawing/2014/main" val="10000"/>
                  </a:ext>
                </a:extLst>
              </a:tr>
            </a:tbl>
          </a:graphicData>
        </a:graphic>
      </p:graphicFrame>
      <p:grpSp>
        <p:nvGrpSpPr>
          <p:cNvPr id="20" name="Agrupar 19"/>
          <p:cNvGrpSpPr/>
          <p:nvPr/>
        </p:nvGrpSpPr>
        <p:grpSpPr>
          <a:xfrm>
            <a:off x="3733801" y="4748702"/>
            <a:ext cx="964663" cy="661499"/>
            <a:chOff x="2209800" y="4748701"/>
            <a:chExt cx="964663" cy="661499"/>
          </a:xfrm>
        </p:grpSpPr>
        <p:pic>
          <p:nvPicPr>
            <p:cNvPr id="18" name="Imagen 17" descr="bombilla.jpg"/>
            <p:cNvPicPr>
              <a:picLocks noChangeAspect="1"/>
            </p:cNvPicPr>
            <p:nvPr/>
          </p:nvPicPr>
          <p:blipFill>
            <a:blip r:embed="rId2"/>
            <a:stretch>
              <a:fillRect/>
            </a:stretch>
          </p:blipFill>
          <p:spPr>
            <a:xfrm>
              <a:off x="2209800" y="4748701"/>
              <a:ext cx="658559" cy="661499"/>
            </a:xfrm>
            <a:prstGeom prst="rect">
              <a:avLst/>
            </a:prstGeom>
            <a:scene3d>
              <a:camera prst="orthographicFront">
                <a:rot lat="0" lon="0" rev="2700000"/>
              </a:camera>
              <a:lightRig rig="threePt" dir="t"/>
            </a:scene3d>
          </p:spPr>
        </p:pic>
        <p:sp>
          <p:nvSpPr>
            <p:cNvPr id="19" name="CuadroTexto 18"/>
            <p:cNvSpPr txBox="1"/>
            <p:nvPr/>
          </p:nvSpPr>
          <p:spPr>
            <a:xfrm>
              <a:off x="2590800" y="4800600"/>
              <a:ext cx="583663" cy="369332"/>
            </a:xfrm>
            <a:prstGeom prst="rect">
              <a:avLst/>
            </a:prstGeom>
            <a:noFill/>
          </p:spPr>
          <p:txBody>
            <a:bodyPr wrap="none" rtlCol="0">
              <a:spAutoFit/>
            </a:bodyPr>
            <a:lstStyle/>
            <a:p>
              <a:r>
                <a:rPr lang="es-ES_tradnl" dirty="0"/>
                <a:t>40w</a:t>
              </a:r>
            </a:p>
          </p:txBody>
        </p:sp>
      </p:grpSp>
      <p:graphicFrame>
        <p:nvGraphicFramePr>
          <p:cNvPr id="12" name="Tabla 11"/>
          <p:cNvGraphicFramePr>
            <a:graphicFrameLocks noGrp="1"/>
          </p:cNvGraphicFramePr>
          <p:nvPr/>
        </p:nvGraphicFramePr>
        <p:xfrm>
          <a:off x="2438400" y="3124200"/>
          <a:ext cx="2286000" cy="304800"/>
        </p:xfrm>
        <a:graphic>
          <a:graphicData uri="http://schemas.openxmlformats.org/drawingml/2006/table">
            <a:tbl>
              <a:tblPr firstRow="1" bandRow="1">
                <a:tableStyleId>{5C22544A-7EE6-4342-B048-85BDC9FD1C3A}</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tblGrid>
              <a:tr h="228600">
                <a:tc>
                  <a:txBody>
                    <a:bodyPr/>
                    <a:lstStyle/>
                    <a:p>
                      <a:r>
                        <a:rPr lang="es-ES_tradnl" sz="1400" dirty="0" err="1"/>
                        <a:t>Genome</a:t>
                      </a:r>
                      <a:endParaRPr lang="es-ES_tradnl" sz="1400" dirty="0"/>
                    </a:p>
                  </a:txBody>
                  <a:tcPr/>
                </a:tc>
                <a:tc>
                  <a:txBody>
                    <a:bodyPr/>
                    <a:lstStyle/>
                    <a:p>
                      <a:r>
                        <a:rPr lang="es-ES_tradnl" sz="1400" dirty="0"/>
                        <a:t>1X</a:t>
                      </a:r>
                    </a:p>
                  </a:txBody>
                  <a:tcPr/>
                </a:tc>
                <a:extLst>
                  <a:ext uri="{0D108BD9-81ED-4DB2-BD59-A6C34878D82A}">
                    <a16:rowId xmlns:a16="http://schemas.microsoft.com/office/drawing/2014/main" val="10000"/>
                  </a:ext>
                </a:extLst>
              </a:tr>
            </a:tbl>
          </a:graphicData>
        </a:graphic>
      </p:graphicFrame>
      <p:graphicFrame>
        <p:nvGraphicFramePr>
          <p:cNvPr id="13" name="Tabla 12"/>
          <p:cNvGraphicFramePr>
            <a:graphicFrameLocks noGrp="1"/>
          </p:cNvGraphicFramePr>
          <p:nvPr/>
        </p:nvGraphicFramePr>
        <p:xfrm>
          <a:off x="2438400" y="3429000"/>
          <a:ext cx="1143000" cy="304800"/>
        </p:xfrm>
        <a:graphic>
          <a:graphicData uri="http://schemas.openxmlformats.org/drawingml/2006/table">
            <a:tbl>
              <a:tblPr bandRow="1">
                <a:tableStyleId>{5C22544A-7EE6-4342-B048-85BDC9FD1C3A}</a:tableStyleId>
              </a:tblPr>
              <a:tblGrid>
                <a:gridCol w="1143000">
                  <a:extLst>
                    <a:ext uri="{9D8B030D-6E8A-4147-A177-3AD203B41FA5}">
                      <a16:colId xmlns:a16="http://schemas.microsoft.com/office/drawing/2014/main" val="20000"/>
                    </a:ext>
                  </a:extLst>
                </a:gridCol>
              </a:tblGrid>
              <a:tr h="228600">
                <a:tc>
                  <a:txBody>
                    <a:bodyPr/>
                    <a:lstStyle/>
                    <a:p>
                      <a:r>
                        <a:rPr lang="es-ES_tradnl" sz="1400" dirty="0"/>
                        <a:t>Bases (</a:t>
                      </a:r>
                      <a:r>
                        <a:rPr lang="es-ES_tradnl" sz="1400" dirty="0" err="1"/>
                        <a:t>Gb</a:t>
                      </a:r>
                      <a:r>
                        <a:rPr lang="es-ES_tradnl" sz="1400" dirty="0"/>
                        <a:t>)</a:t>
                      </a:r>
                    </a:p>
                  </a:txBody>
                  <a:tcPr/>
                </a:tc>
                <a:extLst>
                  <a:ext uri="{0D108BD9-81ED-4DB2-BD59-A6C34878D82A}">
                    <a16:rowId xmlns:a16="http://schemas.microsoft.com/office/drawing/2014/main" val="10000"/>
                  </a:ext>
                </a:extLst>
              </a:tr>
            </a:tbl>
          </a:graphicData>
        </a:graphic>
      </p:graphicFrame>
      <p:graphicFrame>
        <p:nvGraphicFramePr>
          <p:cNvPr id="14" name="Tabla 13"/>
          <p:cNvGraphicFramePr>
            <a:graphicFrameLocks noGrp="1"/>
          </p:cNvGraphicFramePr>
          <p:nvPr/>
        </p:nvGraphicFramePr>
        <p:xfrm>
          <a:off x="2438400" y="3733800"/>
          <a:ext cx="1143000" cy="304800"/>
        </p:xfrm>
        <a:graphic>
          <a:graphicData uri="http://schemas.openxmlformats.org/drawingml/2006/table">
            <a:tbl>
              <a:tblPr bandRow="1">
                <a:tableStyleId>{5C22544A-7EE6-4342-B048-85BDC9FD1C3A}</a:tableStyleId>
              </a:tblPr>
              <a:tblGrid>
                <a:gridCol w="1143000">
                  <a:extLst>
                    <a:ext uri="{9D8B030D-6E8A-4147-A177-3AD203B41FA5}">
                      <a16:colId xmlns:a16="http://schemas.microsoft.com/office/drawing/2014/main" val="20000"/>
                    </a:ext>
                  </a:extLst>
                </a:gridCol>
              </a:tblGrid>
              <a:tr h="228600">
                <a:tc>
                  <a:txBody>
                    <a:bodyPr/>
                    <a:lstStyle/>
                    <a:p>
                      <a:r>
                        <a:rPr lang="es-ES_tradnl" sz="1400" dirty="0"/>
                        <a:t>Bytes (GB)</a:t>
                      </a:r>
                    </a:p>
                  </a:txBody>
                  <a:tcPr/>
                </a:tc>
                <a:extLst>
                  <a:ext uri="{0D108BD9-81ED-4DB2-BD59-A6C34878D82A}">
                    <a16:rowId xmlns:a16="http://schemas.microsoft.com/office/drawing/2014/main" val="10000"/>
                  </a:ext>
                </a:extLst>
              </a:tr>
            </a:tbl>
          </a:graphicData>
        </a:graphic>
      </p:graphicFrame>
      <p:graphicFrame>
        <p:nvGraphicFramePr>
          <p:cNvPr id="15" name="Tabla 14"/>
          <p:cNvGraphicFramePr>
            <a:graphicFrameLocks noGrp="1"/>
          </p:cNvGraphicFramePr>
          <p:nvPr/>
        </p:nvGraphicFramePr>
        <p:xfrm>
          <a:off x="2438400" y="4038600"/>
          <a:ext cx="1143000" cy="304800"/>
        </p:xfrm>
        <a:graphic>
          <a:graphicData uri="http://schemas.openxmlformats.org/drawingml/2006/table">
            <a:tbl>
              <a:tblPr bandRow="1">
                <a:tableStyleId>{5C22544A-7EE6-4342-B048-85BDC9FD1C3A}</a:tableStyleId>
              </a:tblPr>
              <a:tblGrid>
                <a:gridCol w="1143000">
                  <a:extLst>
                    <a:ext uri="{9D8B030D-6E8A-4147-A177-3AD203B41FA5}">
                      <a16:colId xmlns:a16="http://schemas.microsoft.com/office/drawing/2014/main" val="20000"/>
                    </a:ext>
                  </a:extLst>
                </a:gridCol>
              </a:tblGrid>
              <a:tr h="228600">
                <a:tc>
                  <a:txBody>
                    <a:bodyPr/>
                    <a:lstStyle/>
                    <a:p>
                      <a:r>
                        <a:rPr lang="es-ES_tradnl" sz="1400" dirty="0" err="1"/>
                        <a:t>Volume</a:t>
                      </a:r>
                      <a:r>
                        <a:rPr lang="es-ES_tradnl" sz="1400" dirty="0"/>
                        <a:t> (m</a:t>
                      </a:r>
                      <a:r>
                        <a:rPr lang="es-ES_tradnl" sz="1400" baseline="30000" dirty="0"/>
                        <a:t>3</a:t>
                      </a:r>
                      <a:r>
                        <a:rPr lang="es-ES_tradnl" sz="1400" dirty="0"/>
                        <a:t>)</a:t>
                      </a:r>
                    </a:p>
                  </a:txBody>
                  <a:tcPr/>
                </a:tc>
                <a:extLst>
                  <a:ext uri="{0D108BD9-81ED-4DB2-BD59-A6C34878D82A}">
                    <a16:rowId xmlns:a16="http://schemas.microsoft.com/office/drawing/2014/main" val="10000"/>
                  </a:ext>
                </a:extLst>
              </a:tr>
            </a:tbl>
          </a:graphicData>
        </a:graphic>
      </p:graphicFrame>
      <p:graphicFrame>
        <p:nvGraphicFramePr>
          <p:cNvPr id="16" name="Tabla 15"/>
          <p:cNvGraphicFramePr>
            <a:graphicFrameLocks noGrp="1"/>
          </p:cNvGraphicFramePr>
          <p:nvPr/>
        </p:nvGraphicFramePr>
        <p:xfrm>
          <a:off x="2438400" y="4328160"/>
          <a:ext cx="1143000" cy="304800"/>
        </p:xfrm>
        <a:graphic>
          <a:graphicData uri="http://schemas.openxmlformats.org/drawingml/2006/table">
            <a:tbl>
              <a:tblPr bandRow="1">
                <a:tableStyleId>{5C22544A-7EE6-4342-B048-85BDC9FD1C3A}</a:tableStyleId>
              </a:tblPr>
              <a:tblGrid>
                <a:gridCol w="1143000">
                  <a:extLst>
                    <a:ext uri="{9D8B030D-6E8A-4147-A177-3AD203B41FA5}">
                      <a16:colId xmlns:a16="http://schemas.microsoft.com/office/drawing/2014/main" val="20000"/>
                    </a:ext>
                  </a:extLst>
                </a:gridCol>
              </a:tblGrid>
              <a:tr h="228600">
                <a:tc>
                  <a:txBody>
                    <a:bodyPr/>
                    <a:lstStyle/>
                    <a:p>
                      <a:r>
                        <a:rPr lang="es-ES_tradnl" sz="1400" dirty="0" err="1"/>
                        <a:t>Power</a:t>
                      </a:r>
                      <a:r>
                        <a:rPr lang="es-ES_tradnl" sz="1400" dirty="0"/>
                        <a:t> (</a:t>
                      </a:r>
                      <a:r>
                        <a:rPr lang="es-ES_tradnl" sz="1400" dirty="0" err="1"/>
                        <a:t>kWh</a:t>
                      </a:r>
                      <a:r>
                        <a:rPr lang="es-ES_tradnl" sz="1400" dirty="0"/>
                        <a:t>)</a:t>
                      </a:r>
                    </a:p>
                  </a:txBody>
                  <a:tcPr/>
                </a:tc>
                <a:extLst>
                  <a:ext uri="{0D108BD9-81ED-4DB2-BD59-A6C34878D82A}">
                    <a16:rowId xmlns:a16="http://schemas.microsoft.com/office/drawing/2014/main" val="10000"/>
                  </a:ext>
                </a:extLst>
              </a:tr>
            </a:tbl>
          </a:graphicData>
        </a:graphic>
      </p:graphicFrame>
      <p:graphicFrame>
        <p:nvGraphicFramePr>
          <p:cNvPr id="23" name="Tabla 22"/>
          <p:cNvGraphicFramePr>
            <a:graphicFrameLocks noGrp="1"/>
          </p:cNvGraphicFramePr>
          <p:nvPr/>
        </p:nvGraphicFramePr>
        <p:xfrm>
          <a:off x="4724400" y="3429000"/>
          <a:ext cx="1143000" cy="304800"/>
        </p:xfrm>
        <a:graphic>
          <a:graphicData uri="http://schemas.openxmlformats.org/drawingml/2006/table">
            <a:tbl>
              <a:tblPr bandRow="1">
                <a:tableStyleId>{5C22544A-7EE6-4342-B048-85BDC9FD1C3A}</a:tableStyleId>
              </a:tblPr>
              <a:tblGrid>
                <a:gridCol w="1143000">
                  <a:extLst>
                    <a:ext uri="{9D8B030D-6E8A-4147-A177-3AD203B41FA5}">
                      <a16:colId xmlns:a16="http://schemas.microsoft.com/office/drawing/2014/main" val="20000"/>
                    </a:ext>
                  </a:extLst>
                </a:gridCol>
              </a:tblGrid>
              <a:tr h="228600">
                <a:tc>
                  <a:txBody>
                    <a:bodyPr/>
                    <a:lstStyle/>
                    <a:p>
                      <a:r>
                        <a:rPr lang="es-ES_tradnl" sz="1400" dirty="0"/>
                        <a:t>160</a:t>
                      </a:r>
                    </a:p>
                  </a:txBody>
                  <a:tcPr/>
                </a:tc>
                <a:extLst>
                  <a:ext uri="{0D108BD9-81ED-4DB2-BD59-A6C34878D82A}">
                    <a16:rowId xmlns:a16="http://schemas.microsoft.com/office/drawing/2014/main" val="10000"/>
                  </a:ext>
                </a:extLst>
              </a:tr>
            </a:tbl>
          </a:graphicData>
        </a:graphic>
      </p:graphicFrame>
      <p:graphicFrame>
        <p:nvGraphicFramePr>
          <p:cNvPr id="24" name="Tabla 23"/>
          <p:cNvGraphicFramePr>
            <a:graphicFrameLocks noGrp="1"/>
          </p:cNvGraphicFramePr>
          <p:nvPr/>
        </p:nvGraphicFramePr>
        <p:xfrm>
          <a:off x="4724400" y="3733800"/>
          <a:ext cx="1143000" cy="304800"/>
        </p:xfrm>
        <a:graphic>
          <a:graphicData uri="http://schemas.openxmlformats.org/drawingml/2006/table">
            <a:tbl>
              <a:tblPr bandRow="1">
                <a:tableStyleId>{5C22544A-7EE6-4342-B048-85BDC9FD1C3A}</a:tableStyleId>
              </a:tblPr>
              <a:tblGrid>
                <a:gridCol w="1143000">
                  <a:extLst>
                    <a:ext uri="{9D8B030D-6E8A-4147-A177-3AD203B41FA5}">
                      <a16:colId xmlns:a16="http://schemas.microsoft.com/office/drawing/2014/main" val="20000"/>
                    </a:ext>
                  </a:extLst>
                </a:gridCol>
              </a:tblGrid>
              <a:tr h="228600">
                <a:tc>
                  <a:txBody>
                    <a:bodyPr/>
                    <a:lstStyle/>
                    <a:p>
                      <a:r>
                        <a:rPr lang="es-ES_tradnl" sz="1400" dirty="0"/>
                        <a:t>50</a:t>
                      </a:r>
                    </a:p>
                  </a:txBody>
                  <a:tcPr/>
                </a:tc>
                <a:extLst>
                  <a:ext uri="{0D108BD9-81ED-4DB2-BD59-A6C34878D82A}">
                    <a16:rowId xmlns:a16="http://schemas.microsoft.com/office/drawing/2014/main" val="10000"/>
                  </a:ext>
                </a:extLst>
              </a:tr>
            </a:tbl>
          </a:graphicData>
        </a:graphic>
      </p:graphicFrame>
      <p:graphicFrame>
        <p:nvGraphicFramePr>
          <p:cNvPr id="25" name="Tabla 24"/>
          <p:cNvGraphicFramePr>
            <a:graphicFrameLocks noGrp="1"/>
          </p:cNvGraphicFramePr>
          <p:nvPr/>
        </p:nvGraphicFramePr>
        <p:xfrm>
          <a:off x="4724400" y="4038600"/>
          <a:ext cx="1143000" cy="304800"/>
        </p:xfrm>
        <a:graphic>
          <a:graphicData uri="http://schemas.openxmlformats.org/drawingml/2006/table">
            <a:tbl>
              <a:tblPr bandRow="1">
                <a:tableStyleId>{5C22544A-7EE6-4342-B048-85BDC9FD1C3A}</a:tableStyleId>
              </a:tblPr>
              <a:tblGrid>
                <a:gridCol w="1143000">
                  <a:extLst>
                    <a:ext uri="{9D8B030D-6E8A-4147-A177-3AD203B41FA5}">
                      <a16:colId xmlns:a16="http://schemas.microsoft.com/office/drawing/2014/main" val="20000"/>
                    </a:ext>
                  </a:extLst>
                </a:gridCol>
              </a:tblGrid>
              <a:tr h="228600">
                <a:tc>
                  <a:txBody>
                    <a:bodyPr/>
                    <a:lstStyle/>
                    <a:p>
                      <a:r>
                        <a:rPr lang="es-ES_tradnl" sz="1400" dirty="0"/>
                        <a:t>2*10</a:t>
                      </a:r>
                      <a:r>
                        <a:rPr lang="es-ES_tradnl" sz="1400" baseline="30000" dirty="0"/>
                        <a:t>-5</a:t>
                      </a:r>
                      <a:endParaRPr lang="es-ES_tradnl" sz="1400" dirty="0"/>
                    </a:p>
                  </a:txBody>
                  <a:tcPr/>
                </a:tc>
                <a:extLst>
                  <a:ext uri="{0D108BD9-81ED-4DB2-BD59-A6C34878D82A}">
                    <a16:rowId xmlns:a16="http://schemas.microsoft.com/office/drawing/2014/main" val="10000"/>
                  </a:ext>
                </a:extLst>
              </a:tr>
            </a:tbl>
          </a:graphicData>
        </a:graphic>
      </p:graphicFrame>
      <p:graphicFrame>
        <p:nvGraphicFramePr>
          <p:cNvPr id="26" name="Tabla 25"/>
          <p:cNvGraphicFramePr>
            <a:graphicFrameLocks noGrp="1"/>
          </p:cNvGraphicFramePr>
          <p:nvPr/>
        </p:nvGraphicFramePr>
        <p:xfrm>
          <a:off x="4724400" y="4328160"/>
          <a:ext cx="1143000" cy="304800"/>
        </p:xfrm>
        <a:graphic>
          <a:graphicData uri="http://schemas.openxmlformats.org/drawingml/2006/table">
            <a:tbl>
              <a:tblPr bandRow="1">
                <a:tableStyleId>{5C22544A-7EE6-4342-B048-85BDC9FD1C3A}</a:tableStyleId>
              </a:tblPr>
              <a:tblGrid>
                <a:gridCol w="1143000">
                  <a:extLst>
                    <a:ext uri="{9D8B030D-6E8A-4147-A177-3AD203B41FA5}">
                      <a16:colId xmlns:a16="http://schemas.microsoft.com/office/drawing/2014/main" val="20000"/>
                    </a:ext>
                  </a:extLst>
                </a:gridCol>
              </a:tblGrid>
              <a:tr h="228600">
                <a:tc>
                  <a:txBody>
                    <a:bodyPr/>
                    <a:lstStyle/>
                    <a:p>
                      <a:r>
                        <a:rPr lang="es-ES_tradnl" sz="1400" dirty="0"/>
                        <a:t>2.75</a:t>
                      </a:r>
                    </a:p>
                  </a:txBody>
                  <a:tcPr/>
                </a:tc>
                <a:extLst>
                  <a:ext uri="{0D108BD9-81ED-4DB2-BD59-A6C34878D82A}">
                    <a16:rowId xmlns:a16="http://schemas.microsoft.com/office/drawing/2014/main" val="10000"/>
                  </a:ext>
                </a:extLst>
              </a:tr>
            </a:tbl>
          </a:graphicData>
        </a:graphic>
      </p:graphicFrame>
      <p:pic>
        <p:nvPicPr>
          <p:cNvPr id="28" name="Imagen 27" descr="PCTower.png"/>
          <p:cNvPicPr>
            <a:picLocks noChangeAspect="1"/>
          </p:cNvPicPr>
          <p:nvPr/>
        </p:nvPicPr>
        <p:blipFill>
          <a:blip r:embed="rId3"/>
          <a:stretch>
            <a:fillRect/>
          </a:stretch>
        </p:blipFill>
        <p:spPr>
          <a:xfrm>
            <a:off x="4991753" y="4772632"/>
            <a:ext cx="608297" cy="770769"/>
          </a:xfrm>
          <a:prstGeom prst="rect">
            <a:avLst/>
          </a:prstGeom>
        </p:spPr>
      </p:pic>
      <p:pic>
        <p:nvPicPr>
          <p:cNvPr id="29" name="Imagen 28" descr="chromatine50X.jpg"/>
          <p:cNvPicPr>
            <a:picLocks noChangeAspect="1"/>
          </p:cNvPicPr>
          <p:nvPr/>
        </p:nvPicPr>
        <p:blipFill>
          <a:blip r:embed="rId4"/>
          <a:stretch>
            <a:fillRect/>
          </a:stretch>
        </p:blipFill>
        <p:spPr>
          <a:xfrm>
            <a:off x="4845900" y="1608000"/>
            <a:ext cx="900000" cy="1440000"/>
          </a:xfrm>
          <a:prstGeom prst="rect">
            <a:avLst/>
          </a:prstGeom>
        </p:spPr>
      </p:pic>
      <p:graphicFrame>
        <p:nvGraphicFramePr>
          <p:cNvPr id="30" name="Tabla 29"/>
          <p:cNvGraphicFramePr>
            <a:graphicFrameLocks noGrp="1"/>
          </p:cNvGraphicFramePr>
          <p:nvPr/>
        </p:nvGraphicFramePr>
        <p:xfrm>
          <a:off x="5867400" y="3124200"/>
          <a:ext cx="1143000" cy="304800"/>
        </p:xfrm>
        <a:graphic>
          <a:graphicData uri="http://schemas.openxmlformats.org/drawingml/2006/table">
            <a:tbl>
              <a:tblPr bandRow="1">
                <a:tableStyleId>{5C22544A-7EE6-4342-B048-85BDC9FD1C3A}</a:tableStyleId>
              </a:tblPr>
              <a:tblGrid>
                <a:gridCol w="1143000">
                  <a:extLst>
                    <a:ext uri="{9D8B030D-6E8A-4147-A177-3AD203B41FA5}">
                      <a16:colId xmlns:a16="http://schemas.microsoft.com/office/drawing/2014/main" val="20000"/>
                    </a:ext>
                  </a:extLst>
                </a:gridCol>
              </a:tblGrid>
              <a:tr h="228600">
                <a:tc>
                  <a:txBody>
                    <a:bodyPr/>
                    <a:lstStyle/>
                    <a:p>
                      <a:r>
                        <a:rPr lang="es-ES_tradnl" sz="1400" b="1" dirty="0">
                          <a:solidFill>
                            <a:schemeClr val="bg1"/>
                          </a:solidFill>
                        </a:rPr>
                        <a:t>5000*50X</a:t>
                      </a:r>
                    </a:p>
                  </a:txBody>
                  <a:tcPr>
                    <a:solidFill>
                      <a:srgbClr val="5C92CD"/>
                    </a:solidFill>
                  </a:tcPr>
                </a:tc>
                <a:extLst>
                  <a:ext uri="{0D108BD9-81ED-4DB2-BD59-A6C34878D82A}">
                    <a16:rowId xmlns:a16="http://schemas.microsoft.com/office/drawing/2014/main" val="10000"/>
                  </a:ext>
                </a:extLst>
              </a:tr>
            </a:tbl>
          </a:graphicData>
        </a:graphic>
      </p:graphicFrame>
      <p:graphicFrame>
        <p:nvGraphicFramePr>
          <p:cNvPr id="31" name="Tabla 30"/>
          <p:cNvGraphicFramePr>
            <a:graphicFrameLocks noGrp="1"/>
          </p:cNvGraphicFramePr>
          <p:nvPr/>
        </p:nvGraphicFramePr>
        <p:xfrm>
          <a:off x="5867400" y="3429000"/>
          <a:ext cx="1143000" cy="304800"/>
        </p:xfrm>
        <a:graphic>
          <a:graphicData uri="http://schemas.openxmlformats.org/drawingml/2006/table">
            <a:tbl>
              <a:tblPr bandRow="1">
                <a:tableStyleId>{5C22544A-7EE6-4342-B048-85BDC9FD1C3A}</a:tableStyleId>
              </a:tblPr>
              <a:tblGrid>
                <a:gridCol w="1143000">
                  <a:extLst>
                    <a:ext uri="{9D8B030D-6E8A-4147-A177-3AD203B41FA5}">
                      <a16:colId xmlns:a16="http://schemas.microsoft.com/office/drawing/2014/main" val="20000"/>
                    </a:ext>
                  </a:extLst>
                </a:gridCol>
              </a:tblGrid>
              <a:tr h="228600">
                <a:tc>
                  <a:txBody>
                    <a:bodyPr/>
                    <a:lstStyle/>
                    <a:p>
                      <a:r>
                        <a:rPr lang="es-ES_tradnl" sz="1400" dirty="0"/>
                        <a:t>800,000</a:t>
                      </a:r>
                    </a:p>
                  </a:txBody>
                  <a:tcPr/>
                </a:tc>
                <a:extLst>
                  <a:ext uri="{0D108BD9-81ED-4DB2-BD59-A6C34878D82A}">
                    <a16:rowId xmlns:a16="http://schemas.microsoft.com/office/drawing/2014/main" val="10000"/>
                  </a:ext>
                </a:extLst>
              </a:tr>
            </a:tbl>
          </a:graphicData>
        </a:graphic>
      </p:graphicFrame>
      <p:graphicFrame>
        <p:nvGraphicFramePr>
          <p:cNvPr id="32" name="Tabla 31"/>
          <p:cNvGraphicFramePr>
            <a:graphicFrameLocks noGrp="1"/>
          </p:cNvGraphicFramePr>
          <p:nvPr/>
        </p:nvGraphicFramePr>
        <p:xfrm>
          <a:off x="5867400" y="3733800"/>
          <a:ext cx="1143000" cy="304800"/>
        </p:xfrm>
        <a:graphic>
          <a:graphicData uri="http://schemas.openxmlformats.org/drawingml/2006/table">
            <a:tbl>
              <a:tblPr bandRow="1">
                <a:tableStyleId>{5C22544A-7EE6-4342-B048-85BDC9FD1C3A}</a:tableStyleId>
              </a:tblPr>
              <a:tblGrid>
                <a:gridCol w="1143000">
                  <a:extLst>
                    <a:ext uri="{9D8B030D-6E8A-4147-A177-3AD203B41FA5}">
                      <a16:colId xmlns:a16="http://schemas.microsoft.com/office/drawing/2014/main" val="20000"/>
                    </a:ext>
                  </a:extLst>
                </a:gridCol>
              </a:tblGrid>
              <a:tr h="228600">
                <a:tc>
                  <a:txBody>
                    <a:bodyPr/>
                    <a:lstStyle/>
                    <a:p>
                      <a:r>
                        <a:rPr lang="es-ES_tradnl" sz="1400" dirty="0"/>
                        <a:t>250,000</a:t>
                      </a:r>
                    </a:p>
                  </a:txBody>
                  <a:tcPr/>
                </a:tc>
                <a:extLst>
                  <a:ext uri="{0D108BD9-81ED-4DB2-BD59-A6C34878D82A}">
                    <a16:rowId xmlns:a16="http://schemas.microsoft.com/office/drawing/2014/main" val="10000"/>
                  </a:ext>
                </a:extLst>
              </a:tr>
            </a:tbl>
          </a:graphicData>
        </a:graphic>
      </p:graphicFrame>
      <p:graphicFrame>
        <p:nvGraphicFramePr>
          <p:cNvPr id="33" name="Tabla 32"/>
          <p:cNvGraphicFramePr>
            <a:graphicFrameLocks noGrp="1"/>
          </p:cNvGraphicFramePr>
          <p:nvPr/>
        </p:nvGraphicFramePr>
        <p:xfrm>
          <a:off x="5867400" y="4038600"/>
          <a:ext cx="1143000" cy="304800"/>
        </p:xfrm>
        <a:graphic>
          <a:graphicData uri="http://schemas.openxmlformats.org/drawingml/2006/table">
            <a:tbl>
              <a:tblPr bandRow="1">
                <a:tableStyleId>{5C22544A-7EE6-4342-B048-85BDC9FD1C3A}</a:tableStyleId>
              </a:tblPr>
              <a:tblGrid>
                <a:gridCol w="1143000">
                  <a:extLst>
                    <a:ext uri="{9D8B030D-6E8A-4147-A177-3AD203B41FA5}">
                      <a16:colId xmlns:a16="http://schemas.microsoft.com/office/drawing/2014/main" val="20000"/>
                    </a:ext>
                  </a:extLst>
                </a:gridCol>
              </a:tblGrid>
              <a:tr h="228600">
                <a:tc>
                  <a:txBody>
                    <a:bodyPr/>
                    <a:lstStyle/>
                    <a:p>
                      <a:r>
                        <a:rPr lang="es-ES_tradnl" sz="1400" dirty="0"/>
                        <a:t>0.11</a:t>
                      </a:r>
                    </a:p>
                  </a:txBody>
                  <a:tcPr/>
                </a:tc>
                <a:extLst>
                  <a:ext uri="{0D108BD9-81ED-4DB2-BD59-A6C34878D82A}">
                    <a16:rowId xmlns:a16="http://schemas.microsoft.com/office/drawing/2014/main" val="10000"/>
                  </a:ext>
                </a:extLst>
              </a:tr>
            </a:tbl>
          </a:graphicData>
        </a:graphic>
      </p:graphicFrame>
      <p:graphicFrame>
        <p:nvGraphicFramePr>
          <p:cNvPr id="34" name="Tabla 33"/>
          <p:cNvGraphicFramePr>
            <a:graphicFrameLocks noGrp="1"/>
          </p:cNvGraphicFramePr>
          <p:nvPr/>
        </p:nvGraphicFramePr>
        <p:xfrm>
          <a:off x="5867400" y="4328160"/>
          <a:ext cx="1143000" cy="304800"/>
        </p:xfrm>
        <a:graphic>
          <a:graphicData uri="http://schemas.openxmlformats.org/drawingml/2006/table">
            <a:tbl>
              <a:tblPr bandRow="1">
                <a:tableStyleId>{5C22544A-7EE6-4342-B048-85BDC9FD1C3A}</a:tableStyleId>
              </a:tblPr>
              <a:tblGrid>
                <a:gridCol w="1143000">
                  <a:extLst>
                    <a:ext uri="{9D8B030D-6E8A-4147-A177-3AD203B41FA5}">
                      <a16:colId xmlns:a16="http://schemas.microsoft.com/office/drawing/2014/main" val="20000"/>
                    </a:ext>
                  </a:extLst>
                </a:gridCol>
              </a:tblGrid>
              <a:tr h="228600">
                <a:tc>
                  <a:txBody>
                    <a:bodyPr/>
                    <a:lstStyle/>
                    <a:p>
                      <a:r>
                        <a:rPr lang="es-ES_tradnl" sz="1400" dirty="0"/>
                        <a:t>13,750</a:t>
                      </a:r>
                    </a:p>
                  </a:txBody>
                  <a:tcPr/>
                </a:tc>
                <a:extLst>
                  <a:ext uri="{0D108BD9-81ED-4DB2-BD59-A6C34878D82A}">
                    <a16:rowId xmlns:a16="http://schemas.microsoft.com/office/drawing/2014/main" val="10000"/>
                  </a:ext>
                </a:extLst>
              </a:tr>
            </a:tbl>
          </a:graphicData>
        </a:graphic>
      </p:graphicFrame>
      <p:pic>
        <p:nvPicPr>
          <p:cNvPr id="35" name="Imagen 34" descr="house4X.jpg"/>
          <p:cNvPicPr>
            <a:picLocks noChangeAspect="1"/>
          </p:cNvPicPr>
          <p:nvPr/>
        </p:nvPicPr>
        <p:blipFill>
          <a:blip r:embed="rId5"/>
          <a:stretch>
            <a:fillRect/>
          </a:stretch>
        </p:blipFill>
        <p:spPr>
          <a:xfrm>
            <a:off x="5820222" y="4648200"/>
            <a:ext cx="1190179" cy="841772"/>
          </a:xfrm>
          <a:prstGeom prst="rect">
            <a:avLst/>
          </a:prstGeom>
        </p:spPr>
      </p:pic>
      <p:pic>
        <p:nvPicPr>
          <p:cNvPr id="36" name="Imagen 35" descr="people.jpg"/>
          <p:cNvPicPr>
            <a:picLocks noChangeAspect="1"/>
          </p:cNvPicPr>
          <p:nvPr/>
        </p:nvPicPr>
        <p:blipFill>
          <a:blip r:embed="rId6"/>
          <a:srcRect l="35435" r="17065"/>
          <a:stretch>
            <a:fillRect/>
          </a:stretch>
        </p:blipFill>
        <p:spPr>
          <a:xfrm>
            <a:off x="5988900" y="1600200"/>
            <a:ext cx="900000" cy="1440000"/>
          </a:xfrm>
          <a:prstGeom prst="rect">
            <a:avLst/>
          </a:prstGeom>
        </p:spPr>
      </p:pic>
      <p:graphicFrame>
        <p:nvGraphicFramePr>
          <p:cNvPr id="45" name="Tabla 44"/>
          <p:cNvGraphicFramePr>
            <a:graphicFrameLocks noGrp="1"/>
          </p:cNvGraphicFramePr>
          <p:nvPr/>
        </p:nvGraphicFramePr>
        <p:xfrm>
          <a:off x="3581400" y="3429000"/>
          <a:ext cx="1143000" cy="304800"/>
        </p:xfrm>
        <a:graphic>
          <a:graphicData uri="http://schemas.openxmlformats.org/drawingml/2006/table">
            <a:tbl>
              <a:tblPr bandRow="1">
                <a:tableStyleId>{5C22544A-7EE6-4342-B048-85BDC9FD1C3A}</a:tableStyleId>
              </a:tblPr>
              <a:tblGrid>
                <a:gridCol w="1143000">
                  <a:extLst>
                    <a:ext uri="{9D8B030D-6E8A-4147-A177-3AD203B41FA5}">
                      <a16:colId xmlns:a16="http://schemas.microsoft.com/office/drawing/2014/main" val="20000"/>
                    </a:ext>
                  </a:extLst>
                </a:gridCol>
              </a:tblGrid>
              <a:tr h="228600">
                <a:tc>
                  <a:txBody>
                    <a:bodyPr/>
                    <a:lstStyle/>
                    <a:p>
                      <a:r>
                        <a:rPr lang="es-ES_tradnl" sz="1400" dirty="0"/>
                        <a:t>3.20</a:t>
                      </a:r>
                    </a:p>
                  </a:txBody>
                  <a:tcPr/>
                </a:tc>
                <a:extLst>
                  <a:ext uri="{0D108BD9-81ED-4DB2-BD59-A6C34878D82A}">
                    <a16:rowId xmlns:a16="http://schemas.microsoft.com/office/drawing/2014/main" val="10000"/>
                  </a:ext>
                </a:extLst>
              </a:tr>
            </a:tbl>
          </a:graphicData>
        </a:graphic>
      </p:graphicFrame>
      <p:graphicFrame>
        <p:nvGraphicFramePr>
          <p:cNvPr id="46" name="Tabla 45"/>
          <p:cNvGraphicFramePr>
            <a:graphicFrameLocks noGrp="1"/>
          </p:cNvGraphicFramePr>
          <p:nvPr/>
        </p:nvGraphicFramePr>
        <p:xfrm>
          <a:off x="3581400" y="3733800"/>
          <a:ext cx="1143000" cy="304800"/>
        </p:xfrm>
        <a:graphic>
          <a:graphicData uri="http://schemas.openxmlformats.org/drawingml/2006/table">
            <a:tbl>
              <a:tblPr bandRow="1">
                <a:tableStyleId>{5C22544A-7EE6-4342-B048-85BDC9FD1C3A}</a:tableStyleId>
              </a:tblPr>
              <a:tblGrid>
                <a:gridCol w="1143000">
                  <a:extLst>
                    <a:ext uri="{9D8B030D-6E8A-4147-A177-3AD203B41FA5}">
                      <a16:colId xmlns:a16="http://schemas.microsoft.com/office/drawing/2014/main" val="20000"/>
                    </a:ext>
                  </a:extLst>
                </a:gridCol>
              </a:tblGrid>
              <a:tr h="228600">
                <a:tc>
                  <a:txBody>
                    <a:bodyPr/>
                    <a:lstStyle/>
                    <a:p>
                      <a:r>
                        <a:rPr lang="es-ES_tradnl" sz="1400" dirty="0"/>
                        <a:t>1</a:t>
                      </a:r>
                    </a:p>
                  </a:txBody>
                  <a:tcPr/>
                </a:tc>
                <a:extLst>
                  <a:ext uri="{0D108BD9-81ED-4DB2-BD59-A6C34878D82A}">
                    <a16:rowId xmlns:a16="http://schemas.microsoft.com/office/drawing/2014/main" val="10000"/>
                  </a:ext>
                </a:extLst>
              </a:tr>
            </a:tbl>
          </a:graphicData>
        </a:graphic>
      </p:graphicFrame>
      <p:graphicFrame>
        <p:nvGraphicFramePr>
          <p:cNvPr id="47" name="Tabla 46"/>
          <p:cNvGraphicFramePr>
            <a:graphicFrameLocks noGrp="1"/>
          </p:cNvGraphicFramePr>
          <p:nvPr/>
        </p:nvGraphicFramePr>
        <p:xfrm>
          <a:off x="3581400" y="4038600"/>
          <a:ext cx="1143000" cy="304800"/>
        </p:xfrm>
        <a:graphic>
          <a:graphicData uri="http://schemas.openxmlformats.org/drawingml/2006/table">
            <a:tbl>
              <a:tblPr bandRow="1">
                <a:tableStyleId>{5C22544A-7EE6-4342-B048-85BDC9FD1C3A}</a:tableStyleId>
              </a:tblPr>
              <a:tblGrid>
                <a:gridCol w="1143000">
                  <a:extLst>
                    <a:ext uri="{9D8B030D-6E8A-4147-A177-3AD203B41FA5}">
                      <a16:colId xmlns:a16="http://schemas.microsoft.com/office/drawing/2014/main" val="20000"/>
                    </a:ext>
                  </a:extLst>
                </a:gridCol>
              </a:tblGrid>
              <a:tr h="228600">
                <a:tc>
                  <a:txBody>
                    <a:bodyPr/>
                    <a:lstStyle/>
                    <a:p>
                      <a:r>
                        <a:rPr lang="es-ES_tradnl" sz="1400" dirty="0"/>
                        <a:t>4*10</a:t>
                      </a:r>
                      <a:r>
                        <a:rPr lang="es-ES_tradnl" sz="1400" baseline="30000" dirty="0"/>
                        <a:t>-7</a:t>
                      </a:r>
                      <a:endParaRPr lang="es-ES_tradnl" sz="1400" dirty="0"/>
                    </a:p>
                  </a:txBody>
                  <a:tcPr/>
                </a:tc>
                <a:extLst>
                  <a:ext uri="{0D108BD9-81ED-4DB2-BD59-A6C34878D82A}">
                    <a16:rowId xmlns:a16="http://schemas.microsoft.com/office/drawing/2014/main" val="10000"/>
                  </a:ext>
                </a:extLst>
              </a:tr>
            </a:tbl>
          </a:graphicData>
        </a:graphic>
      </p:graphicFrame>
      <p:graphicFrame>
        <p:nvGraphicFramePr>
          <p:cNvPr id="48" name="Tabla 47"/>
          <p:cNvGraphicFramePr>
            <a:graphicFrameLocks noGrp="1"/>
          </p:cNvGraphicFramePr>
          <p:nvPr/>
        </p:nvGraphicFramePr>
        <p:xfrm>
          <a:off x="3581400" y="4328160"/>
          <a:ext cx="1143000" cy="304800"/>
        </p:xfrm>
        <a:graphic>
          <a:graphicData uri="http://schemas.openxmlformats.org/drawingml/2006/table">
            <a:tbl>
              <a:tblPr bandRow="1">
                <a:tableStyleId>{5C22544A-7EE6-4342-B048-85BDC9FD1C3A}</a:tableStyleId>
              </a:tblPr>
              <a:tblGrid>
                <a:gridCol w="1143000">
                  <a:extLst>
                    <a:ext uri="{9D8B030D-6E8A-4147-A177-3AD203B41FA5}">
                      <a16:colId xmlns:a16="http://schemas.microsoft.com/office/drawing/2014/main" val="20000"/>
                    </a:ext>
                  </a:extLst>
                </a:gridCol>
              </a:tblGrid>
              <a:tr h="228600">
                <a:tc>
                  <a:txBody>
                    <a:bodyPr/>
                    <a:lstStyle/>
                    <a:p>
                      <a:r>
                        <a:rPr lang="es-ES_tradnl" sz="1400" dirty="0"/>
                        <a:t>0.06</a:t>
                      </a:r>
                    </a:p>
                  </a:txBody>
                  <a:tcPr/>
                </a:tc>
                <a:extLst>
                  <a:ext uri="{0D108BD9-81ED-4DB2-BD59-A6C34878D82A}">
                    <a16:rowId xmlns:a16="http://schemas.microsoft.com/office/drawing/2014/main" val="10000"/>
                  </a:ext>
                </a:extLst>
              </a:tr>
            </a:tbl>
          </a:graphicData>
        </a:graphic>
      </p:graphicFrame>
      <p:graphicFrame>
        <p:nvGraphicFramePr>
          <p:cNvPr id="57" name="Tabla 56"/>
          <p:cNvGraphicFramePr>
            <a:graphicFrameLocks noGrp="1"/>
          </p:cNvGraphicFramePr>
          <p:nvPr/>
        </p:nvGraphicFramePr>
        <p:xfrm>
          <a:off x="4724400" y="3429000"/>
          <a:ext cx="1143000" cy="304800"/>
        </p:xfrm>
        <a:graphic>
          <a:graphicData uri="http://schemas.openxmlformats.org/drawingml/2006/table">
            <a:tbl>
              <a:tblPr bandRow="1">
                <a:tableStyleId>{5C22544A-7EE6-4342-B048-85BDC9FD1C3A}</a:tableStyleId>
              </a:tblPr>
              <a:tblGrid>
                <a:gridCol w="1143000">
                  <a:extLst>
                    <a:ext uri="{9D8B030D-6E8A-4147-A177-3AD203B41FA5}">
                      <a16:colId xmlns:a16="http://schemas.microsoft.com/office/drawing/2014/main" val="20000"/>
                    </a:ext>
                  </a:extLst>
                </a:gridCol>
              </a:tblGrid>
              <a:tr h="228600">
                <a:tc>
                  <a:txBody>
                    <a:bodyPr/>
                    <a:lstStyle/>
                    <a:p>
                      <a:r>
                        <a:rPr lang="es-ES_tradnl" sz="1400" dirty="0"/>
                        <a:t>320</a:t>
                      </a:r>
                    </a:p>
                  </a:txBody>
                  <a:tcPr/>
                </a:tc>
                <a:extLst>
                  <a:ext uri="{0D108BD9-81ED-4DB2-BD59-A6C34878D82A}">
                    <a16:rowId xmlns:a16="http://schemas.microsoft.com/office/drawing/2014/main" val="10000"/>
                  </a:ext>
                </a:extLst>
              </a:tr>
            </a:tbl>
          </a:graphicData>
        </a:graphic>
      </p:graphicFrame>
      <p:graphicFrame>
        <p:nvGraphicFramePr>
          <p:cNvPr id="58" name="Tabla 57"/>
          <p:cNvGraphicFramePr>
            <a:graphicFrameLocks noGrp="1"/>
          </p:cNvGraphicFramePr>
          <p:nvPr/>
        </p:nvGraphicFramePr>
        <p:xfrm>
          <a:off x="4724400" y="3733800"/>
          <a:ext cx="1143000" cy="304800"/>
        </p:xfrm>
        <a:graphic>
          <a:graphicData uri="http://schemas.openxmlformats.org/drawingml/2006/table">
            <a:tbl>
              <a:tblPr bandRow="1">
                <a:tableStyleId>{5C22544A-7EE6-4342-B048-85BDC9FD1C3A}</a:tableStyleId>
              </a:tblPr>
              <a:tblGrid>
                <a:gridCol w="1143000">
                  <a:extLst>
                    <a:ext uri="{9D8B030D-6E8A-4147-A177-3AD203B41FA5}">
                      <a16:colId xmlns:a16="http://schemas.microsoft.com/office/drawing/2014/main" val="20000"/>
                    </a:ext>
                  </a:extLst>
                </a:gridCol>
              </a:tblGrid>
              <a:tr h="228600">
                <a:tc>
                  <a:txBody>
                    <a:bodyPr/>
                    <a:lstStyle/>
                    <a:p>
                      <a:r>
                        <a:rPr lang="es-ES_tradnl" sz="1400" dirty="0"/>
                        <a:t>100</a:t>
                      </a:r>
                    </a:p>
                  </a:txBody>
                  <a:tcPr/>
                </a:tc>
                <a:extLst>
                  <a:ext uri="{0D108BD9-81ED-4DB2-BD59-A6C34878D82A}">
                    <a16:rowId xmlns:a16="http://schemas.microsoft.com/office/drawing/2014/main" val="10000"/>
                  </a:ext>
                </a:extLst>
              </a:tr>
            </a:tbl>
          </a:graphicData>
        </a:graphic>
      </p:graphicFrame>
      <p:graphicFrame>
        <p:nvGraphicFramePr>
          <p:cNvPr id="59" name="Tabla 58"/>
          <p:cNvGraphicFramePr>
            <a:graphicFrameLocks noGrp="1"/>
          </p:cNvGraphicFramePr>
          <p:nvPr/>
        </p:nvGraphicFramePr>
        <p:xfrm>
          <a:off x="4724400" y="4038600"/>
          <a:ext cx="1143000" cy="304800"/>
        </p:xfrm>
        <a:graphic>
          <a:graphicData uri="http://schemas.openxmlformats.org/drawingml/2006/table">
            <a:tbl>
              <a:tblPr bandRow="1">
                <a:tableStyleId>{5C22544A-7EE6-4342-B048-85BDC9FD1C3A}</a:tableStyleId>
              </a:tblPr>
              <a:tblGrid>
                <a:gridCol w="1143000">
                  <a:extLst>
                    <a:ext uri="{9D8B030D-6E8A-4147-A177-3AD203B41FA5}">
                      <a16:colId xmlns:a16="http://schemas.microsoft.com/office/drawing/2014/main" val="20000"/>
                    </a:ext>
                  </a:extLst>
                </a:gridCol>
              </a:tblGrid>
              <a:tr h="228600">
                <a:tc>
                  <a:txBody>
                    <a:bodyPr/>
                    <a:lstStyle/>
                    <a:p>
                      <a:r>
                        <a:rPr lang="es-ES_tradnl" sz="1400" dirty="0"/>
                        <a:t>4*10</a:t>
                      </a:r>
                      <a:r>
                        <a:rPr lang="es-ES_tradnl" sz="1400" baseline="30000" dirty="0"/>
                        <a:t>-5</a:t>
                      </a:r>
                      <a:endParaRPr lang="es-ES_tradnl" sz="1400" dirty="0"/>
                    </a:p>
                  </a:txBody>
                  <a:tcPr/>
                </a:tc>
                <a:extLst>
                  <a:ext uri="{0D108BD9-81ED-4DB2-BD59-A6C34878D82A}">
                    <a16:rowId xmlns:a16="http://schemas.microsoft.com/office/drawing/2014/main" val="10000"/>
                  </a:ext>
                </a:extLst>
              </a:tr>
            </a:tbl>
          </a:graphicData>
        </a:graphic>
      </p:graphicFrame>
      <p:graphicFrame>
        <p:nvGraphicFramePr>
          <p:cNvPr id="60" name="Tabla 59"/>
          <p:cNvGraphicFramePr>
            <a:graphicFrameLocks noGrp="1"/>
          </p:cNvGraphicFramePr>
          <p:nvPr/>
        </p:nvGraphicFramePr>
        <p:xfrm>
          <a:off x="4724400" y="4328160"/>
          <a:ext cx="1143000" cy="304800"/>
        </p:xfrm>
        <a:graphic>
          <a:graphicData uri="http://schemas.openxmlformats.org/drawingml/2006/table">
            <a:tbl>
              <a:tblPr bandRow="1">
                <a:tableStyleId>{5C22544A-7EE6-4342-B048-85BDC9FD1C3A}</a:tableStyleId>
              </a:tblPr>
              <a:tblGrid>
                <a:gridCol w="1143000">
                  <a:extLst>
                    <a:ext uri="{9D8B030D-6E8A-4147-A177-3AD203B41FA5}">
                      <a16:colId xmlns:a16="http://schemas.microsoft.com/office/drawing/2014/main" val="20000"/>
                    </a:ext>
                  </a:extLst>
                </a:gridCol>
              </a:tblGrid>
              <a:tr h="228600">
                <a:tc>
                  <a:txBody>
                    <a:bodyPr/>
                    <a:lstStyle/>
                    <a:p>
                      <a:r>
                        <a:rPr lang="es-ES_tradnl" sz="1400" dirty="0"/>
                        <a:t>5.50</a:t>
                      </a:r>
                    </a:p>
                  </a:txBody>
                  <a:tcPr/>
                </a:tc>
                <a:extLst>
                  <a:ext uri="{0D108BD9-81ED-4DB2-BD59-A6C34878D82A}">
                    <a16:rowId xmlns:a16="http://schemas.microsoft.com/office/drawing/2014/main" val="10000"/>
                  </a:ext>
                </a:extLst>
              </a:tr>
            </a:tbl>
          </a:graphicData>
        </a:graphic>
      </p:graphicFrame>
      <p:graphicFrame>
        <p:nvGraphicFramePr>
          <p:cNvPr id="62" name="Tabla 61"/>
          <p:cNvGraphicFramePr>
            <a:graphicFrameLocks noGrp="1"/>
          </p:cNvGraphicFramePr>
          <p:nvPr/>
        </p:nvGraphicFramePr>
        <p:xfrm>
          <a:off x="5867400" y="3429000"/>
          <a:ext cx="1143000" cy="304800"/>
        </p:xfrm>
        <a:graphic>
          <a:graphicData uri="http://schemas.openxmlformats.org/drawingml/2006/table">
            <a:tbl>
              <a:tblPr bandRow="1">
                <a:tableStyleId>{5C22544A-7EE6-4342-B048-85BDC9FD1C3A}</a:tableStyleId>
              </a:tblPr>
              <a:tblGrid>
                <a:gridCol w="1143000">
                  <a:extLst>
                    <a:ext uri="{9D8B030D-6E8A-4147-A177-3AD203B41FA5}">
                      <a16:colId xmlns:a16="http://schemas.microsoft.com/office/drawing/2014/main" val="20000"/>
                    </a:ext>
                  </a:extLst>
                </a:gridCol>
              </a:tblGrid>
              <a:tr h="228600">
                <a:tc>
                  <a:txBody>
                    <a:bodyPr/>
                    <a:lstStyle/>
                    <a:p>
                      <a:r>
                        <a:rPr lang="es-ES_tradnl" sz="1400" dirty="0"/>
                        <a:t>1,600,000</a:t>
                      </a:r>
                    </a:p>
                  </a:txBody>
                  <a:tcPr/>
                </a:tc>
                <a:extLst>
                  <a:ext uri="{0D108BD9-81ED-4DB2-BD59-A6C34878D82A}">
                    <a16:rowId xmlns:a16="http://schemas.microsoft.com/office/drawing/2014/main" val="10000"/>
                  </a:ext>
                </a:extLst>
              </a:tr>
            </a:tbl>
          </a:graphicData>
        </a:graphic>
      </p:graphicFrame>
      <p:graphicFrame>
        <p:nvGraphicFramePr>
          <p:cNvPr id="63" name="Tabla 62"/>
          <p:cNvGraphicFramePr>
            <a:graphicFrameLocks noGrp="1"/>
          </p:cNvGraphicFramePr>
          <p:nvPr/>
        </p:nvGraphicFramePr>
        <p:xfrm>
          <a:off x="5867400" y="3733800"/>
          <a:ext cx="1143000" cy="304800"/>
        </p:xfrm>
        <a:graphic>
          <a:graphicData uri="http://schemas.openxmlformats.org/drawingml/2006/table">
            <a:tbl>
              <a:tblPr bandRow="1">
                <a:tableStyleId>{5C22544A-7EE6-4342-B048-85BDC9FD1C3A}</a:tableStyleId>
              </a:tblPr>
              <a:tblGrid>
                <a:gridCol w="1143000">
                  <a:extLst>
                    <a:ext uri="{9D8B030D-6E8A-4147-A177-3AD203B41FA5}">
                      <a16:colId xmlns:a16="http://schemas.microsoft.com/office/drawing/2014/main" val="20000"/>
                    </a:ext>
                  </a:extLst>
                </a:gridCol>
              </a:tblGrid>
              <a:tr h="228600">
                <a:tc>
                  <a:txBody>
                    <a:bodyPr/>
                    <a:lstStyle/>
                    <a:p>
                      <a:r>
                        <a:rPr lang="es-ES_tradnl" sz="1400" dirty="0"/>
                        <a:t>500,000</a:t>
                      </a:r>
                    </a:p>
                  </a:txBody>
                  <a:tcPr/>
                </a:tc>
                <a:extLst>
                  <a:ext uri="{0D108BD9-81ED-4DB2-BD59-A6C34878D82A}">
                    <a16:rowId xmlns:a16="http://schemas.microsoft.com/office/drawing/2014/main" val="10000"/>
                  </a:ext>
                </a:extLst>
              </a:tr>
            </a:tbl>
          </a:graphicData>
        </a:graphic>
      </p:graphicFrame>
      <p:graphicFrame>
        <p:nvGraphicFramePr>
          <p:cNvPr id="64" name="Tabla 63"/>
          <p:cNvGraphicFramePr>
            <a:graphicFrameLocks noGrp="1"/>
          </p:cNvGraphicFramePr>
          <p:nvPr/>
        </p:nvGraphicFramePr>
        <p:xfrm>
          <a:off x="5867400" y="4038600"/>
          <a:ext cx="1143000" cy="304800"/>
        </p:xfrm>
        <a:graphic>
          <a:graphicData uri="http://schemas.openxmlformats.org/drawingml/2006/table">
            <a:tbl>
              <a:tblPr bandRow="1">
                <a:tableStyleId>{5C22544A-7EE6-4342-B048-85BDC9FD1C3A}</a:tableStyleId>
              </a:tblPr>
              <a:tblGrid>
                <a:gridCol w="1143000">
                  <a:extLst>
                    <a:ext uri="{9D8B030D-6E8A-4147-A177-3AD203B41FA5}">
                      <a16:colId xmlns:a16="http://schemas.microsoft.com/office/drawing/2014/main" val="20000"/>
                    </a:ext>
                  </a:extLst>
                </a:gridCol>
              </a:tblGrid>
              <a:tr h="228600">
                <a:tc>
                  <a:txBody>
                    <a:bodyPr/>
                    <a:lstStyle/>
                    <a:p>
                      <a:r>
                        <a:rPr lang="es-ES_tradnl" sz="1400" dirty="0"/>
                        <a:t>0.22</a:t>
                      </a:r>
                    </a:p>
                  </a:txBody>
                  <a:tcPr/>
                </a:tc>
                <a:extLst>
                  <a:ext uri="{0D108BD9-81ED-4DB2-BD59-A6C34878D82A}">
                    <a16:rowId xmlns:a16="http://schemas.microsoft.com/office/drawing/2014/main" val="10000"/>
                  </a:ext>
                </a:extLst>
              </a:tr>
            </a:tbl>
          </a:graphicData>
        </a:graphic>
      </p:graphicFrame>
      <p:graphicFrame>
        <p:nvGraphicFramePr>
          <p:cNvPr id="65" name="Tabla 64"/>
          <p:cNvGraphicFramePr>
            <a:graphicFrameLocks noGrp="1"/>
          </p:cNvGraphicFramePr>
          <p:nvPr/>
        </p:nvGraphicFramePr>
        <p:xfrm>
          <a:off x="5867400" y="4328160"/>
          <a:ext cx="1143000" cy="304800"/>
        </p:xfrm>
        <a:graphic>
          <a:graphicData uri="http://schemas.openxmlformats.org/drawingml/2006/table">
            <a:tbl>
              <a:tblPr bandRow="1">
                <a:tableStyleId>{5C22544A-7EE6-4342-B048-85BDC9FD1C3A}</a:tableStyleId>
              </a:tblPr>
              <a:tblGrid>
                <a:gridCol w="1143000">
                  <a:extLst>
                    <a:ext uri="{9D8B030D-6E8A-4147-A177-3AD203B41FA5}">
                      <a16:colId xmlns:a16="http://schemas.microsoft.com/office/drawing/2014/main" val="20000"/>
                    </a:ext>
                  </a:extLst>
                </a:gridCol>
              </a:tblGrid>
              <a:tr h="228600">
                <a:tc>
                  <a:txBody>
                    <a:bodyPr/>
                    <a:lstStyle/>
                    <a:p>
                      <a:r>
                        <a:rPr lang="es-ES_tradnl" sz="1400" dirty="0"/>
                        <a:t>27,500</a:t>
                      </a:r>
                    </a:p>
                  </a:txBody>
                  <a:tcPr/>
                </a:tc>
                <a:extLst>
                  <a:ext uri="{0D108BD9-81ED-4DB2-BD59-A6C34878D82A}">
                    <a16:rowId xmlns:a16="http://schemas.microsoft.com/office/drawing/2014/main" val="10000"/>
                  </a:ext>
                </a:extLst>
              </a:tr>
            </a:tbl>
          </a:graphicData>
        </a:graphic>
      </p:graphicFrame>
      <p:grpSp>
        <p:nvGrpSpPr>
          <p:cNvPr id="72" name="Agrupar 71"/>
          <p:cNvGrpSpPr/>
          <p:nvPr/>
        </p:nvGrpSpPr>
        <p:grpSpPr>
          <a:xfrm>
            <a:off x="4109331" y="4873228"/>
            <a:ext cx="3103733" cy="841772"/>
            <a:chOff x="2585330" y="4873228"/>
            <a:chExt cx="3103733" cy="841772"/>
          </a:xfrm>
        </p:grpSpPr>
        <p:pic>
          <p:nvPicPr>
            <p:cNvPr id="55" name="Imagen 54" descr="bombilla.jpg"/>
            <p:cNvPicPr>
              <a:picLocks noChangeAspect="1"/>
            </p:cNvPicPr>
            <p:nvPr/>
          </p:nvPicPr>
          <p:blipFill>
            <a:blip r:embed="rId7">
              <a:extLst>
                <a:ext uri="{BEBA8EAE-BF5A-486C-A8C5-ECC9F3942E4B}">
                  <a14:imgProps xmlns:a14="http://schemas.microsoft.com/office/drawing/2010/main">
                    <a14:imgLayer r:embed="rId8">
                      <a14:imgEffect>
                        <a14:backgroundRemoval t="10000" b="90000" l="10000" r="90000">
                          <a14:backgroundMark x1="76339" y1="68889" x2="76339" y2="68889"/>
                        </a14:backgroundRemoval>
                      </a14:imgEffect>
                    </a14:imgLayer>
                  </a14:imgProps>
                </a:ext>
              </a:extLst>
            </a:blip>
            <a:stretch>
              <a:fillRect/>
            </a:stretch>
          </p:blipFill>
          <p:spPr>
            <a:xfrm>
              <a:off x="2585330" y="4881901"/>
              <a:ext cx="658559" cy="661499"/>
            </a:xfrm>
            <a:prstGeom prst="rect">
              <a:avLst/>
            </a:prstGeom>
            <a:scene3d>
              <a:camera prst="orthographicFront">
                <a:rot lat="0" lon="0" rev="2700000"/>
              </a:camera>
              <a:lightRig rig="threePt" dir="t"/>
            </a:scene3d>
          </p:spPr>
        </p:pic>
        <p:pic>
          <p:nvPicPr>
            <p:cNvPr id="61" name="Imagen 60" descr="PCTower.png"/>
            <p:cNvPicPr>
              <a:picLocks noChangeAspect="1"/>
            </p:cNvPicPr>
            <p:nvPr/>
          </p:nvPicPr>
          <p:blipFill>
            <a:blip r:embed="rId3"/>
            <a:stretch>
              <a:fillRect/>
            </a:stretch>
          </p:blipFill>
          <p:spPr>
            <a:xfrm>
              <a:off x="3632966" y="4944231"/>
              <a:ext cx="608297" cy="770769"/>
            </a:xfrm>
            <a:prstGeom prst="rect">
              <a:avLst/>
            </a:prstGeom>
          </p:spPr>
        </p:pic>
        <p:pic>
          <p:nvPicPr>
            <p:cNvPr id="66" name="Imagen 65" descr="house4X.jpg"/>
            <p:cNvPicPr>
              <a:picLocks noChangeAspect="1"/>
            </p:cNvPicPr>
            <p:nvPr/>
          </p:nvPicPr>
          <p:blipFill>
            <a:blip r:embed="rId9">
              <a:extLst>
                <a:ext uri="{BEBA8EAE-BF5A-486C-A8C5-ECC9F3942E4B}">
                  <a14:imgProps xmlns:a14="http://schemas.microsoft.com/office/drawing/2010/main">
                    <a14:imgLayer r:embed="rId10">
                      <a14:imgEffect>
                        <a14:backgroundRemoval t="10000" b="90000" l="10000" r="90000">
                          <a14:backgroundMark x1="84188" y1="24471" x2="84188" y2="24471"/>
                        </a14:backgroundRemoval>
                      </a14:imgEffect>
                    </a14:imgLayer>
                  </a14:imgProps>
                </a:ext>
              </a:extLst>
            </a:blip>
            <a:stretch>
              <a:fillRect/>
            </a:stretch>
          </p:blipFill>
          <p:spPr>
            <a:xfrm>
              <a:off x="4498884" y="4873228"/>
              <a:ext cx="1190179" cy="841772"/>
            </a:xfrm>
            <a:prstGeom prst="rect">
              <a:avLst/>
            </a:prstGeom>
          </p:spPr>
        </p:pic>
      </p:grpSp>
      <p:graphicFrame>
        <p:nvGraphicFramePr>
          <p:cNvPr id="67" name="Tabla 66"/>
          <p:cNvGraphicFramePr>
            <a:graphicFrameLocks noGrp="1"/>
          </p:cNvGraphicFramePr>
          <p:nvPr/>
        </p:nvGraphicFramePr>
        <p:xfrm>
          <a:off x="3581400" y="3429000"/>
          <a:ext cx="1143000" cy="304800"/>
        </p:xfrm>
        <a:graphic>
          <a:graphicData uri="http://schemas.openxmlformats.org/drawingml/2006/table">
            <a:tbl>
              <a:tblPr bandRow="1">
                <a:tableStyleId>{5C22544A-7EE6-4342-B048-85BDC9FD1C3A}</a:tableStyleId>
              </a:tblPr>
              <a:tblGrid>
                <a:gridCol w="1143000">
                  <a:extLst>
                    <a:ext uri="{9D8B030D-6E8A-4147-A177-3AD203B41FA5}">
                      <a16:colId xmlns:a16="http://schemas.microsoft.com/office/drawing/2014/main" val="20000"/>
                    </a:ext>
                  </a:extLst>
                </a:gridCol>
              </a:tblGrid>
              <a:tr h="228600">
                <a:tc>
                  <a:txBody>
                    <a:bodyPr/>
                    <a:lstStyle/>
                    <a:p>
                      <a:r>
                        <a:rPr lang="es-ES_tradnl" sz="1400" dirty="0"/>
                        <a:t>6.40</a:t>
                      </a:r>
                    </a:p>
                  </a:txBody>
                  <a:tcPr/>
                </a:tc>
                <a:extLst>
                  <a:ext uri="{0D108BD9-81ED-4DB2-BD59-A6C34878D82A}">
                    <a16:rowId xmlns:a16="http://schemas.microsoft.com/office/drawing/2014/main" val="10000"/>
                  </a:ext>
                </a:extLst>
              </a:tr>
            </a:tbl>
          </a:graphicData>
        </a:graphic>
      </p:graphicFrame>
      <p:graphicFrame>
        <p:nvGraphicFramePr>
          <p:cNvPr id="68" name="Tabla 67"/>
          <p:cNvGraphicFramePr>
            <a:graphicFrameLocks noGrp="1"/>
          </p:cNvGraphicFramePr>
          <p:nvPr/>
        </p:nvGraphicFramePr>
        <p:xfrm>
          <a:off x="3581400" y="3733800"/>
          <a:ext cx="1143000" cy="304800"/>
        </p:xfrm>
        <a:graphic>
          <a:graphicData uri="http://schemas.openxmlformats.org/drawingml/2006/table">
            <a:tbl>
              <a:tblPr bandRow="1">
                <a:tableStyleId>{5C22544A-7EE6-4342-B048-85BDC9FD1C3A}</a:tableStyleId>
              </a:tblPr>
              <a:tblGrid>
                <a:gridCol w="1143000">
                  <a:extLst>
                    <a:ext uri="{9D8B030D-6E8A-4147-A177-3AD203B41FA5}">
                      <a16:colId xmlns:a16="http://schemas.microsoft.com/office/drawing/2014/main" val="20000"/>
                    </a:ext>
                  </a:extLst>
                </a:gridCol>
              </a:tblGrid>
              <a:tr h="228600">
                <a:tc>
                  <a:txBody>
                    <a:bodyPr/>
                    <a:lstStyle/>
                    <a:p>
                      <a:r>
                        <a:rPr lang="es-ES_tradnl" sz="1400" dirty="0"/>
                        <a:t>2</a:t>
                      </a:r>
                    </a:p>
                  </a:txBody>
                  <a:tcPr/>
                </a:tc>
                <a:extLst>
                  <a:ext uri="{0D108BD9-81ED-4DB2-BD59-A6C34878D82A}">
                    <a16:rowId xmlns:a16="http://schemas.microsoft.com/office/drawing/2014/main" val="10000"/>
                  </a:ext>
                </a:extLst>
              </a:tr>
            </a:tbl>
          </a:graphicData>
        </a:graphic>
      </p:graphicFrame>
      <p:graphicFrame>
        <p:nvGraphicFramePr>
          <p:cNvPr id="69" name="Tabla 68"/>
          <p:cNvGraphicFramePr>
            <a:graphicFrameLocks noGrp="1"/>
          </p:cNvGraphicFramePr>
          <p:nvPr/>
        </p:nvGraphicFramePr>
        <p:xfrm>
          <a:off x="3581400" y="4038600"/>
          <a:ext cx="1143000" cy="304800"/>
        </p:xfrm>
        <a:graphic>
          <a:graphicData uri="http://schemas.openxmlformats.org/drawingml/2006/table">
            <a:tbl>
              <a:tblPr bandRow="1">
                <a:tableStyleId>{5C22544A-7EE6-4342-B048-85BDC9FD1C3A}</a:tableStyleId>
              </a:tblPr>
              <a:tblGrid>
                <a:gridCol w="1143000">
                  <a:extLst>
                    <a:ext uri="{9D8B030D-6E8A-4147-A177-3AD203B41FA5}">
                      <a16:colId xmlns:a16="http://schemas.microsoft.com/office/drawing/2014/main" val="20000"/>
                    </a:ext>
                  </a:extLst>
                </a:gridCol>
              </a:tblGrid>
              <a:tr h="228600">
                <a:tc>
                  <a:txBody>
                    <a:bodyPr/>
                    <a:lstStyle/>
                    <a:p>
                      <a:r>
                        <a:rPr lang="es-ES_tradnl" sz="1400" dirty="0"/>
                        <a:t>8*10</a:t>
                      </a:r>
                      <a:r>
                        <a:rPr lang="es-ES_tradnl" sz="1400" baseline="30000" dirty="0"/>
                        <a:t>-7</a:t>
                      </a:r>
                      <a:endParaRPr lang="es-ES_tradnl" sz="1400" dirty="0"/>
                    </a:p>
                  </a:txBody>
                  <a:tcPr/>
                </a:tc>
                <a:extLst>
                  <a:ext uri="{0D108BD9-81ED-4DB2-BD59-A6C34878D82A}">
                    <a16:rowId xmlns:a16="http://schemas.microsoft.com/office/drawing/2014/main" val="10000"/>
                  </a:ext>
                </a:extLst>
              </a:tr>
            </a:tbl>
          </a:graphicData>
        </a:graphic>
      </p:graphicFrame>
      <p:graphicFrame>
        <p:nvGraphicFramePr>
          <p:cNvPr id="70" name="Tabla 69"/>
          <p:cNvGraphicFramePr>
            <a:graphicFrameLocks noGrp="1"/>
          </p:cNvGraphicFramePr>
          <p:nvPr/>
        </p:nvGraphicFramePr>
        <p:xfrm>
          <a:off x="3581400" y="4328160"/>
          <a:ext cx="1143000" cy="304800"/>
        </p:xfrm>
        <a:graphic>
          <a:graphicData uri="http://schemas.openxmlformats.org/drawingml/2006/table">
            <a:tbl>
              <a:tblPr bandRow="1">
                <a:tableStyleId>{5C22544A-7EE6-4342-B048-85BDC9FD1C3A}</a:tableStyleId>
              </a:tblPr>
              <a:tblGrid>
                <a:gridCol w="1143000">
                  <a:extLst>
                    <a:ext uri="{9D8B030D-6E8A-4147-A177-3AD203B41FA5}">
                      <a16:colId xmlns:a16="http://schemas.microsoft.com/office/drawing/2014/main" val="20000"/>
                    </a:ext>
                  </a:extLst>
                </a:gridCol>
              </a:tblGrid>
              <a:tr h="228600">
                <a:tc>
                  <a:txBody>
                    <a:bodyPr/>
                    <a:lstStyle/>
                    <a:p>
                      <a:r>
                        <a:rPr lang="es-ES_tradnl" sz="1400" dirty="0"/>
                        <a:t>0.12</a:t>
                      </a:r>
                    </a:p>
                  </a:txBody>
                  <a:tcPr/>
                </a:tc>
                <a:extLst>
                  <a:ext uri="{0D108BD9-81ED-4DB2-BD59-A6C34878D82A}">
                    <a16:rowId xmlns:a16="http://schemas.microsoft.com/office/drawing/2014/main" val="10000"/>
                  </a:ext>
                </a:extLst>
              </a:tr>
            </a:tbl>
          </a:graphicData>
        </a:graphic>
      </p:graphicFrame>
      <p:graphicFrame>
        <p:nvGraphicFramePr>
          <p:cNvPr id="73" name="Tabla 72"/>
          <p:cNvGraphicFramePr>
            <a:graphicFrameLocks noGrp="1"/>
          </p:cNvGraphicFramePr>
          <p:nvPr/>
        </p:nvGraphicFramePr>
        <p:xfrm>
          <a:off x="8077200" y="3124200"/>
          <a:ext cx="1371600" cy="304800"/>
        </p:xfrm>
        <a:graphic>
          <a:graphicData uri="http://schemas.openxmlformats.org/drawingml/2006/table">
            <a:tbl>
              <a:tblPr bandRow="1">
                <a:tableStyleId>{5C22544A-7EE6-4342-B048-85BDC9FD1C3A}</a:tableStyleId>
              </a:tblPr>
              <a:tblGrid>
                <a:gridCol w="1371600">
                  <a:extLst>
                    <a:ext uri="{9D8B030D-6E8A-4147-A177-3AD203B41FA5}">
                      <a16:colId xmlns:a16="http://schemas.microsoft.com/office/drawing/2014/main" val="20000"/>
                    </a:ext>
                  </a:extLst>
                </a:gridCol>
              </a:tblGrid>
              <a:tr h="228600">
                <a:tc>
                  <a:txBody>
                    <a:bodyPr/>
                    <a:lstStyle/>
                    <a:p>
                      <a:r>
                        <a:rPr lang="es-ES_tradnl" sz="1400" b="1" dirty="0">
                          <a:solidFill>
                            <a:schemeClr val="bg1"/>
                          </a:solidFill>
                        </a:rPr>
                        <a:t>50M</a:t>
                      </a:r>
                    </a:p>
                  </a:txBody>
                  <a:tcPr>
                    <a:solidFill>
                      <a:srgbClr val="5C92CD"/>
                    </a:solidFill>
                  </a:tcPr>
                </a:tc>
                <a:extLst>
                  <a:ext uri="{0D108BD9-81ED-4DB2-BD59-A6C34878D82A}">
                    <a16:rowId xmlns:a16="http://schemas.microsoft.com/office/drawing/2014/main" val="10000"/>
                  </a:ext>
                </a:extLst>
              </a:tr>
            </a:tbl>
          </a:graphicData>
        </a:graphic>
      </p:graphicFrame>
      <p:graphicFrame>
        <p:nvGraphicFramePr>
          <p:cNvPr id="74" name="Tabla 73"/>
          <p:cNvGraphicFramePr>
            <a:graphicFrameLocks noGrp="1"/>
          </p:cNvGraphicFramePr>
          <p:nvPr/>
        </p:nvGraphicFramePr>
        <p:xfrm>
          <a:off x="8077200" y="3429000"/>
          <a:ext cx="1371600" cy="304800"/>
        </p:xfrm>
        <a:graphic>
          <a:graphicData uri="http://schemas.openxmlformats.org/drawingml/2006/table">
            <a:tbl>
              <a:tblPr bandRow="1">
                <a:tableStyleId>{5C22544A-7EE6-4342-B048-85BDC9FD1C3A}</a:tableStyleId>
              </a:tblPr>
              <a:tblGrid>
                <a:gridCol w="1371600">
                  <a:extLst>
                    <a:ext uri="{9D8B030D-6E8A-4147-A177-3AD203B41FA5}">
                      <a16:colId xmlns:a16="http://schemas.microsoft.com/office/drawing/2014/main" val="20000"/>
                    </a:ext>
                  </a:extLst>
                </a:gridCol>
              </a:tblGrid>
              <a:tr h="228600">
                <a:tc>
                  <a:txBody>
                    <a:bodyPr/>
                    <a:lstStyle/>
                    <a:p>
                      <a:r>
                        <a:rPr lang="es-ES_tradnl" sz="1400" dirty="0"/>
                        <a:t>48,960,000,000</a:t>
                      </a:r>
                    </a:p>
                  </a:txBody>
                  <a:tcPr/>
                </a:tc>
                <a:extLst>
                  <a:ext uri="{0D108BD9-81ED-4DB2-BD59-A6C34878D82A}">
                    <a16:rowId xmlns:a16="http://schemas.microsoft.com/office/drawing/2014/main" val="10000"/>
                  </a:ext>
                </a:extLst>
              </a:tr>
            </a:tbl>
          </a:graphicData>
        </a:graphic>
      </p:graphicFrame>
      <p:graphicFrame>
        <p:nvGraphicFramePr>
          <p:cNvPr id="75" name="Tabla 74"/>
          <p:cNvGraphicFramePr>
            <a:graphicFrameLocks noGrp="1"/>
          </p:cNvGraphicFramePr>
          <p:nvPr/>
        </p:nvGraphicFramePr>
        <p:xfrm>
          <a:off x="8077200" y="3733800"/>
          <a:ext cx="1371600" cy="304800"/>
        </p:xfrm>
        <a:graphic>
          <a:graphicData uri="http://schemas.openxmlformats.org/drawingml/2006/table">
            <a:tbl>
              <a:tblPr bandRow="1">
                <a:tableStyleId>{5C22544A-7EE6-4342-B048-85BDC9FD1C3A}</a:tableStyleId>
              </a:tblPr>
              <a:tblGrid>
                <a:gridCol w="1371600">
                  <a:extLst>
                    <a:ext uri="{9D8B030D-6E8A-4147-A177-3AD203B41FA5}">
                      <a16:colId xmlns:a16="http://schemas.microsoft.com/office/drawing/2014/main" val="20000"/>
                    </a:ext>
                  </a:extLst>
                </a:gridCol>
              </a:tblGrid>
              <a:tr h="228600">
                <a:tc>
                  <a:txBody>
                    <a:bodyPr/>
                    <a:lstStyle/>
                    <a:p>
                      <a:r>
                        <a:rPr lang="es-ES_tradnl" sz="1400" dirty="0"/>
                        <a:t>15,300,000,000</a:t>
                      </a:r>
                    </a:p>
                  </a:txBody>
                  <a:tcPr/>
                </a:tc>
                <a:extLst>
                  <a:ext uri="{0D108BD9-81ED-4DB2-BD59-A6C34878D82A}">
                    <a16:rowId xmlns:a16="http://schemas.microsoft.com/office/drawing/2014/main" val="10000"/>
                  </a:ext>
                </a:extLst>
              </a:tr>
            </a:tbl>
          </a:graphicData>
        </a:graphic>
      </p:graphicFrame>
      <p:graphicFrame>
        <p:nvGraphicFramePr>
          <p:cNvPr id="76" name="Tabla 75"/>
          <p:cNvGraphicFramePr>
            <a:graphicFrameLocks noGrp="1"/>
          </p:cNvGraphicFramePr>
          <p:nvPr/>
        </p:nvGraphicFramePr>
        <p:xfrm>
          <a:off x="8077200" y="4038600"/>
          <a:ext cx="1371600" cy="304800"/>
        </p:xfrm>
        <a:graphic>
          <a:graphicData uri="http://schemas.openxmlformats.org/drawingml/2006/table">
            <a:tbl>
              <a:tblPr bandRow="1">
                <a:tableStyleId>{5C22544A-7EE6-4342-B048-85BDC9FD1C3A}</a:tableStyleId>
              </a:tblPr>
              <a:tblGrid>
                <a:gridCol w="1371600">
                  <a:extLst>
                    <a:ext uri="{9D8B030D-6E8A-4147-A177-3AD203B41FA5}">
                      <a16:colId xmlns:a16="http://schemas.microsoft.com/office/drawing/2014/main" val="20000"/>
                    </a:ext>
                  </a:extLst>
                </a:gridCol>
              </a:tblGrid>
              <a:tr h="228600">
                <a:tc>
                  <a:txBody>
                    <a:bodyPr/>
                    <a:lstStyle/>
                    <a:p>
                      <a:r>
                        <a:rPr lang="es-ES_tradnl" sz="1400" dirty="0"/>
                        <a:t>6,809</a:t>
                      </a:r>
                    </a:p>
                  </a:txBody>
                  <a:tcPr/>
                </a:tc>
                <a:extLst>
                  <a:ext uri="{0D108BD9-81ED-4DB2-BD59-A6C34878D82A}">
                    <a16:rowId xmlns:a16="http://schemas.microsoft.com/office/drawing/2014/main" val="10000"/>
                  </a:ext>
                </a:extLst>
              </a:tr>
            </a:tbl>
          </a:graphicData>
        </a:graphic>
      </p:graphicFrame>
      <p:graphicFrame>
        <p:nvGraphicFramePr>
          <p:cNvPr id="77" name="Tabla 76"/>
          <p:cNvGraphicFramePr>
            <a:graphicFrameLocks noGrp="1"/>
          </p:cNvGraphicFramePr>
          <p:nvPr/>
        </p:nvGraphicFramePr>
        <p:xfrm>
          <a:off x="8077200" y="4328160"/>
          <a:ext cx="1371600" cy="304800"/>
        </p:xfrm>
        <a:graphic>
          <a:graphicData uri="http://schemas.openxmlformats.org/drawingml/2006/table">
            <a:tbl>
              <a:tblPr bandRow="1">
                <a:tableStyleId>{5C22544A-7EE6-4342-B048-85BDC9FD1C3A}</a:tableStyleId>
              </a:tblPr>
              <a:tblGrid>
                <a:gridCol w="1371600">
                  <a:extLst>
                    <a:ext uri="{9D8B030D-6E8A-4147-A177-3AD203B41FA5}">
                      <a16:colId xmlns:a16="http://schemas.microsoft.com/office/drawing/2014/main" val="20000"/>
                    </a:ext>
                  </a:extLst>
                </a:gridCol>
              </a:tblGrid>
              <a:tr h="228600">
                <a:tc>
                  <a:txBody>
                    <a:bodyPr/>
                    <a:lstStyle/>
                    <a:p>
                      <a:r>
                        <a:rPr lang="es-ES_tradnl" sz="1400" dirty="0"/>
                        <a:t>841,500,000</a:t>
                      </a:r>
                    </a:p>
                  </a:txBody>
                  <a:tcPr/>
                </a:tc>
                <a:extLst>
                  <a:ext uri="{0D108BD9-81ED-4DB2-BD59-A6C34878D82A}">
                    <a16:rowId xmlns:a16="http://schemas.microsoft.com/office/drawing/2014/main" val="10000"/>
                  </a:ext>
                </a:extLst>
              </a:tr>
            </a:tbl>
          </a:graphicData>
        </a:graphic>
      </p:graphicFrame>
      <p:pic>
        <p:nvPicPr>
          <p:cNvPr id="78" name="Imagen 77" descr="people.jpg"/>
          <p:cNvPicPr>
            <a:picLocks noChangeAspect="1"/>
          </p:cNvPicPr>
          <p:nvPr/>
        </p:nvPicPr>
        <p:blipFill>
          <a:blip r:embed="rId11"/>
          <a:stretch>
            <a:fillRect/>
          </a:stretch>
        </p:blipFill>
        <p:spPr>
          <a:xfrm>
            <a:off x="8229600" y="1608001"/>
            <a:ext cx="1097700" cy="1432199"/>
          </a:xfrm>
          <a:prstGeom prst="rect">
            <a:avLst/>
          </a:prstGeom>
        </p:spPr>
      </p:pic>
      <p:graphicFrame>
        <p:nvGraphicFramePr>
          <p:cNvPr id="83" name="Tabla 82"/>
          <p:cNvGraphicFramePr>
            <a:graphicFrameLocks noGrp="1"/>
          </p:cNvGraphicFramePr>
          <p:nvPr/>
        </p:nvGraphicFramePr>
        <p:xfrm>
          <a:off x="6934200" y="3124200"/>
          <a:ext cx="1143000" cy="304800"/>
        </p:xfrm>
        <a:graphic>
          <a:graphicData uri="http://schemas.openxmlformats.org/drawingml/2006/table">
            <a:tbl>
              <a:tblPr bandRow="1">
                <a:tableStyleId>{5C22544A-7EE6-4342-B048-85BDC9FD1C3A}</a:tableStyleId>
              </a:tblPr>
              <a:tblGrid>
                <a:gridCol w="1143000">
                  <a:extLst>
                    <a:ext uri="{9D8B030D-6E8A-4147-A177-3AD203B41FA5}">
                      <a16:colId xmlns:a16="http://schemas.microsoft.com/office/drawing/2014/main" val="20000"/>
                    </a:ext>
                  </a:extLst>
                </a:gridCol>
              </a:tblGrid>
              <a:tr h="228600">
                <a:tc>
                  <a:txBody>
                    <a:bodyPr/>
                    <a:lstStyle/>
                    <a:p>
                      <a:r>
                        <a:rPr lang="es-ES_tradnl" sz="1400" b="1" dirty="0" err="1">
                          <a:solidFill>
                            <a:schemeClr val="bg1"/>
                          </a:solidFill>
                        </a:rPr>
                        <a:t>Analysis</a:t>
                      </a:r>
                      <a:r>
                        <a:rPr lang="es-ES_tradnl" sz="1400" b="1" baseline="0" dirty="0">
                          <a:solidFill>
                            <a:schemeClr val="bg1"/>
                          </a:solidFill>
                        </a:rPr>
                        <a:t> *3</a:t>
                      </a:r>
                      <a:endParaRPr lang="es-ES_tradnl" sz="1400" b="1" dirty="0">
                        <a:solidFill>
                          <a:schemeClr val="bg1"/>
                        </a:solidFill>
                      </a:endParaRPr>
                    </a:p>
                  </a:txBody>
                  <a:tcPr>
                    <a:solidFill>
                      <a:srgbClr val="5C92CD"/>
                    </a:solidFill>
                  </a:tcPr>
                </a:tc>
                <a:extLst>
                  <a:ext uri="{0D108BD9-81ED-4DB2-BD59-A6C34878D82A}">
                    <a16:rowId xmlns:a16="http://schemas.microsoft.com/office/drawing/2014/main" val="10000"/>
                  </a:ext>
                </a:extLst>
              </a:tr>
            </a:tbl>
          </a:graphicData>
        </a:graphic>
      </p:graphicFrame>
      <p:graphicFrame>
        <p:nvGraphicFramePr>
          <p:cNvPr id="84" name="Tabla 83"/>
          <p:cNvGraphicFramePr>
            <a:graphicFrameLocks noGrp="1"/>
          </p:cNvGraphicFramePr>
          <p:nvPr/>
        </p:nvGraphicFramePr>
        <p:xfrm>
          <a:off x="6934200" y="3429000"/>
          <a:ext cx="1143000" cy="304800"/>
        </p:xfrm>
        <a:graphic>
          <a:graphicData uri="http://schemas.openxmlformats.org/drawingml/2006/table">
            <a:tbl>
              <a:tblPr bandRow="1">
                <a:tableStyleId>{5C22544A-7EE6-4342-B048-85BDC9FD1C3A}</a:tableStyleId>
              </a:tblPr>
              <a:tblGrid>
                <a:gridCol w="1143000">
                  <a:extLst>
                    <a:ext uri="{9D8B030D-6E8A-4147-A177-3AD203B41FA5}">
                      <a16:colId xmlns:a16="http://schemas.microsoft.com/office/drawing/2014/main" val="20000"/>
                    </a:ext>
                  </a:extLst>
                </a:gridCol>
              </a:tblGrid>
              <a:tr h="228600">
                <a:tc>
                  <a:txBody>
                    <a:bodyPr/>
                    <a:lstStyle/>
                    <a:p>
                      <a:r>
                        <a:rPr lang="es-ES_tradnl" sz="1400" dirty="0"/>
                        <a:t>4,800,000</a:t>
                      </a:r>
                    </a:p>
                  </a:txBody>
                  <a:tcPr/>
                </a:tc>
                <a:extLst>
                  <a:ext uri="{0D108BD9-81ED-4DB2-BD59-A6C34878D82A}">
                    <a16:rowId xmlns:a16="http://schemas.microsoft.com/office/drawing/2014/main" val="10000"/>
                  </a:ext>
                </a:extLst>
              </a:tr>
            </a:tbl>
          </a:graphicData>
        </a:graphic>
      </p:graphicFrame>
      <p:graphicFrame>
        <p:nvGraphicFramePr>
          <p:cNvPr id="85" name="Tabla 84"/>
          <p:cNvGraphicFramePr>
            <a:graphicFrameLocks noGrp="1"/>
          </p:cNvGraphicFramePr>
          <p:nvPr/>
        </p:nvGraphicFramePr>
        <p:xfrm>
          <a:off x="6934200" y="3733800"/>
          <a:ext cx="1143000" cy="304800"/>
        </p:xfrm>
        <a:graphic>
          <a:graphicData uri="http://schemas.openxmlformats.org/drawingml/2006/table">
            <a:tbl>
              <a:tblPr bandRow="1">
                <a:tableStyleId>{5C22544A-7EE6-4342-B048-85BDC9FD1C3A}</a:tableStyleId>
              </a:tblPr>
              <a:tblGrid>
                <a:gridCol w="1143000">
                  <a:extLst>
                    <a:ext uri="{9D8B030D-6E8A-4147-A177-3AD203B41FA5}">
                      <a16:colId xmlns:a16="http://schemas.microsoft.com/office/drawing/2014/main" val="20000"/>
                    </a:ext>
                  </a:extLst>
                </a:gridCol>
              </a:tblGrid>
              <a:tr h="228600">
                <a:tc>
                  <a:txBody>
                    <a:bodyPr/>
                    <a:lstStyle/>
                    <a:p>
                      <a:r>
                        <a:rPr lang="es-ES_tradnl" sz="1400" dirty="0"/>
                        <a:t>1,500,000</a:t>
                      </a:r>
                    </a:p>
                  </a:txBody>
                  <a:tcPr/>
                </a:tc>
                <a:extLst>
                  <a:ext uri="{0D108BD9-81ED-4DB2-BD59-A6C34878D82A}">
                    <a16:rowId xmlns:a16="http://schemas.microsoft.com/office/drawing/2014/main" val="10000"/>
                  </a:ext>
                </a:extLst>
              </a:tr>
            </a:tbl>
          </a:graphicData>
        </a:graphic>
      </p:graphicFrame>
      <p:graphicFrame>
        <p:nvGraphicFramePr>
          <p:cNvPr id="86" name="Tabla 85"/>
          <p:cNvGraphicFramePr>
            <a:graphicFrameLocks noGrp="1"/>
          </p:cNvGraphicFramePr>
          <p:nvPr/>
        </p:nvGraphicFramePr>
        <p:xfrm>
          <a:off x="6934200" y="4038600"/>
          <a:ext cx="1143000" cy="304800"/>
        </p:xfrm>
        <a:graphic>
          <a:graphicData uri="http://schemas.openxmlformats.org/drawingml/2006/table">
            <a:tbl>
              <a:tblPr bandRow="1">
                <a:tableStyleId>{5C22544A-7EE6-4342-B048-85BDC9FD1C3A}</a:tableStyleId>
              </a:tblPr>
              <a:tblGrid>
                <a:gridCol w="1143000">
                  <a:extLst>
                    <a:ext uri="{9D8B030D-6E8A-4147-A177-3AD203B41FA5}">
                      <a16:colId xmlns:a16="http://schemas.microsoft.com/office/drawing/2014/main" val="20000"/>
                    </a:ext>
                  </a:extLst>
                </a:gridCol>
              </a:tblGrid>
              <a:tr h="228600">
                <a:tc>
                  <a:txBody>
                    <a:bodyPr/>
                    <a:lstStyle/>
                    <a:p>
                      <a:r>
                        <a:rPr lang="es-ES_tradnl" sz="1400" dirty="0"/>
                        <a:t>0.66</a:t>
                      </a:r>
                    </a:p>
                  </a:txBody>
                  <a:tcPr/>
                </a:tc>
                <a:extLst>
                  <a:ext uri="{0D108BD9-81ED-4DB2-BD59-A6C34878D82A}">
                    <a16:rowId xmlns:a16="http://schemas.microsoft.com/office/drawing/2014/main" val="10000"/>
                  </a:ext>
                </a:extLst>
              </a:tr>
            </a:tbl>
          </a:graphicData>
        </a:graphic>
      </p:graphicFrame>
      <p:graphicFrame>
        <p:nvGraphicFramePr>
          <p:cNvPr id="87" name="Tabla 86"/>
          <p:cNvGraphicFramePr>
            <a:graphicFrameLocks noGrp="1"/>
          </p:cNvGraphicFramePr>
          <p:nvPr/>
        </p:nvGraphicFramePr>
        <p:xfrm>
          <a:off x="6934200" y="4328160"/>
          <a:ext cx="1143000" cy="304800"/>
        </p:xfrm>
        <a:graphic>
          <a:graphicData uri="http://schemas.openxmlformats.org/drawingml/2006/table">
            <a:tbl>
              <a:tblPr bandRow="1">
                <a:tableStyleId>{5C22544A-7EE6-4342-B048-85BDC9FD1C3A}</a:tableStyleId>
              </a:tblPr>
              <a:tblGrid>
                <a:gridCol w="1143000">
                  <a:extLst>
                    <a:ext uri="{9D8B030D-6E8A-4147-A177-3AD203B41FA5}">
                      <a16:colId xmlns:a16="http://schemas.microsoft.com/office/drawing/2014/main" val="20000"/>
                    </a:ext>
                  </a:extLst>
                </a:gridCol>
              </a:tblGrid>
              <a:tr h="228600">
                <a:tc>
                  <a:txBody>
                    <a:bodyPr/>
                    <a:lstStyle/>
                    <a:p>
                      <a:r>
                        <a:rPr lang="es-ES_tradnl" sz="1400" dirty="0"/>
                        <a:t>82,500</a:t>
                      </a:r>
                    </a:p>
                  </a:txBody>
                  <a:tcPr/>
                </a:tc>
                <a:extLst>
                  <a:ext uri="{0D108BD9-81ED-4DB2-BD59-A6C34878D82A}">
                    <a16:rowId xmlns:a16="http://schemas.microsoft.com/office/drawing/2014/main" val="10000"/>
                  </a:ext>
                </a:extLst>
              </a:tr>
            </a:tbl>
          </a:graphicData>
        </a:graphic>
      </p:graphicFrame>
      <p:pic>
        <p:nvPicPr>
          <p:cNvPr id="88" name="Imagen 87" descr="people.jpg"/>
          <p:cNvPicPr>
            <a:picLocks noChangeAspect="1"/>
          </p:cNvPicPr>
          <p:nvPr/>
        </p:nvPicPr>
        <p:blipFill>
          <a:blip r:embed="rId12"/>
          <a:stretch>
            <a:fillRect/>
          </a:stretch>
        </p:blipFill>
        <p:spPr>
          <a:xfrm>
            <a:off x="7055700" y="1880074"/>
            <a:ext cx="900000" cy="888053"/>
          </a:xfrm>
          <a:prstGeom prst="rect">
            <a:avLst/>
          </a:prstGeom>
        </p:spPr>
      </p:pic>
      <p:pic>
        <p:nvPicPr>
          <p:cNvPr id="89" name="Imagen 88" descr="house4X.jpg"/>
          <p:cNvPicPr>
            <a:picLocks noChangeAspect="1"/>
          </p:cNvPicPr>
          <p:nvPr/>
        </p:nvPicPr>
        <p:blipFill>
          <a:blip r:embed="rId9">
            <a:extLst>
              <a:ext uri="{BEBA8EAE-BF5A-486C-A8C5-ECC9F3942E4B}">
                <a14:imgProps xmlns:a14="http://schemas.microsoft.com/office/drawing/2010/main">
                  <a14:imgLayer r:embed="rId10">
                    <a14:imgEffect>
                      <a14:backgroundRemoval t="10000" b="90000" l="10000" r="90000">
                        <a14:backgroundMark x1="77350" y1="26284" x2="77350" y2="26284"/>
                      </a14:backgroundRemoval>
                    </a14:imgEffect>
                  </a14:imgLayer>
                </a14:imgProps>
              </a:ext>
            </a:extLst>
          </a:blip>
          <a:stretch>
            <a:fillRect/>
          </a:stretch>
        </p:blipFill>
        <p:spPr>
          <a:xfrm>
            <a:off x="6887022" y="4989314"/>
            <a:ext cx="1190179" cy="841772"/>
          </a:xfrm>
          <a:prstGeom prst="rect">
            <a:avLst/>
          </a:prstGeom>
        </p:spPr>
      </p:pic>
      <p:pic>
        <p:nvPicPr>
          <p:cNvPr id="90" name="Imagen 89" descr="house4X.jpg"/>
          <p:cNvPicPr>
            <a:picLocks noChangeAspect="1"/>
          </p:cNvPicPr>
          <p:nvPr/>
        </p:nvPicPr>
        <p:blipFill>
          <a:blip r:embed="rId9">
            <a:extLst>
              <a:ext uri="{BEBA8EAE-BF5A-486C-A8C5-ECC9F3942E4B}">
                <a14:imgProps xmlns:a14="http://schemas.microsoft.com/office/drawing/2010/main">
                  <a14:imgLayer r:embed="rId10">
                    <a14:imgEffect>
                      <a14:backgroundRemoval t="10000" b="90000" l="10000" r="90000">
                        <a14:backgroundMark x1="81624" y1="20242" x2="81624" y2="20242"/>
                      </a14:backgroundRemoval>
                    </a14:imgEffect>
                  </a14:imgLayer>
                </a14:imgProps>
              </a:ext>
            </a:extLst>
          </a:blip>
          <a:stretch>
            <a:fillRect/>
          </a:stretch>
        </p:blipFill>
        <p:spPr>
          <a:xfrm>
            <a:off x="6765522" y="4748701"/>
            <a:ext cx="1190179" cy="841772"/>
          </a:xfrm>
          <a:prstGeom prst="rect">
            <a:avLst/>
          </a:prstGeom>
        </p:spPr>
      </p:pic>
      <p:grpSp>
        <p:nvGrpSpPr>
          <p:cNvPr id="93" name="Agrupar 92"/>
          <p:cNvGrpSpPr/>
          <p:nvPr/>
        </p:nvGrpSpPr>
        <p:grpSpPr>
          <a:xfrm>
            <a:off x="8286750" y="4724400"/>
            <a:ext cx="1003300" cy="1131332"/>
            <a:chOff x="6762750" y="4724400"/>
            <a:chExt cx="1003300" cy="1131332"/>
          </a:xfrm>
        </p:grpSpPr>
        <p:pic>
          <p:nvPicPr>
            <p:cNvPr id="91" name="Imagen 90" descr="madrid.jpg"/>
            <p:cNvPicPr>
              <a:picLocks noChangeAspect="1"/>
            </p:cNvPicPr>
            <p:nvPr/>
          </p:nvPicPr>
          <p:blipFill>
            <a:blip r:embed="rId13"/>
            <a:srcRect l="3653" t="7056" r="3449" b="9454"/>
            <a:stretch>
              <a:fillRect/>
            </a:stretch>
          </p:blipFill>
          <p:spPr>
            <a:xfrm>
              <a:off x="6762750" y="4724400"/>
              <a:ext cx="1003300" cy="901700"/>
            </a:xfrm>
            <a:prstGeom prst="rect">
              <a:avLst/>
            </a:prstGeom>
          </p:spPr>
        </p:pic>
        <p:sp>
          <p:nvSpPr>
            <p:cNvPr id="92" name="CuadroTexto 91"/>
            <p:cNvSpPr txBox="1"/>
            <p:nvPr/>
          </p:nvSpPr>
          <p:spPr>
            <a:xfrm>
              <a:off x="6934200" y="5486400"/>
              <a:ext cx="646331" cy="369332"/>
            </a:xfrm>
            <a:prstGeom prst="rect">
              <a:avLst/>
            </a:prstGeom>
            <a:noFill/>
          </p:spPr>
          <p:txBody>
            <a:bodyPr wrap="none" rtlCol="0">
              <a:spAutoFit/>
            </a:bodyPr>
            <a:lstStyle/>
            <a:p>
              <a:r>
                <a:rPr lang="es-ES_tradnl" dirty="0"/>
                <a:t>0.2%</a:t>
              </a:r>
            </a:p>
          </p:txBody>
        </p:sp>
      </p:grpSp>
      <p:pic>
        <p:nvPicPr>
          <p:cNvPr id="71" name="Imagen 20" descr="chromatine.jpg"/>
          <p:cNvPicPr>
            <a:picLocks noChangeAspect="1"/>
          </p:cNvPicPr>
          <p:nvPr/>
        </p:nvPicPr>
        <p:blipFill>
          <a:blip r:embed="rId14"/>
          <a:stretch>
            <a:fillRect/>
          </a:stretch>
        </p:blipFill>
        <p:spPr>
          <a:xfrm rot="10800000">
            <a:off x="3718248" y="2374352"/>
            <a:ext cx="4739952" cy="2253659"/>
          </a:xfrm>
          <a:prstGeom prst="rect">
            <a:avLst/>
          </a:prstGeom>
        </p:spPr>
      </p:pic>
      <p:grpSp>
        <p:nvGrpSpPr>
          <p:cNvPr id="53" name="Agrupar 52"/>
          <p:cNvGrpSpPr/>
          <p:nvPr/>
        </p:nvGrpSpPr>
        <p:grpSpPr>
          <a:xfrm>
            <a:off x="3733799" y="1528203"/>
            <a:ext cx="3162304" cy="1511999"/>
            <a:chOff x="2209799" y="1528202"/>
            <a:chExt cx="3162304" cy="1511999"/>
          </a:xfrm>
        </p:grpSpPr>
        <p:pic>
          <p:nvPicPr>
            <p:cNvPr id="49" name="Imagen 48" descr="chromatine.jpg"/>
            <p:cNvPicPr>
              <a:picLocks noChangeAspect="1"/>
            </p:cNvPicPr>
            <p:nvPr/>
          </p:nvPicPr>
          <p:blipFill>
            <a:blip r:embed="rId15"/>
            <a:stretch>
              <a:fillRect/>
            </a:stretch>
          </p:blipFill>
          <p:spPr>
            <a:xfrm rot="16200000">
              <a:off x="1813247" y="1924754"/>
              <a:ext cx="1511998" cy="718894"/>
            </a:xfrm>
            <a:prstGeom prst="rect">
              <a:avLst/>
            </a:prstGeom>
          </p:spPr>
        </p:pic>
        <p:pic>
          <p:nvPicPr>
            <p:cNvPr id="50" name="Imagen 49" descr="chromatine50X.jpg"/>
            <p:cNvPicPr>
              <a:picLocks noChangeAspect="1"/>
            </p:cNvPicPr>
            <p:nvPr/>
          </p:nvPicPr>
          <p:blipFill>
            <a:blip r:embed="rId16"/>
            <a:stretch>
              <a:fillRect/>
            </a:stretch>
          </p:blipFill>
          <p:spPr>
            <a:xfrm>
              <a:off x="3321899" y="1600201"/>
              <a:ext cx="900000" cy="1440000"/>
            </a:xfrm>
            <a:prstGeom prst="rect">
              <a:avLst/>
            </a:prstGeom>
          </p:spPr>
        </p:pic>
        <p:pic>
          <p:nvPicPr>
            <p:cNvPr id="51" name="Imagen 50" descr="people.jpg"/>
            <p:cNvPicPr>
              <a:picLocks noChangeAspect="1"/>
            </p:cNvPicPr>
            <p:nvPr/>
          </p:nvPicPr>
          <p:blipFill>
            <a:blip r:embed="rId17"/>
            <a:srcRect l="35653" r="16377"/>
            <a:stretch>
              <a:fillRect/>
            </a:stretch>
          </p:blipFill>
          <p:spPr>
            <a:xfrm>
              <a:off x="4463203" y="1600200"/>
              <a:ext cx="908900" cy="1440000"/>
            </a:xfrm>
            <a:prstGeom prst="rect">
              <a:avLst/>
            </a:prstGeom>
          </p:spPr>
        </p:pic>
      </p:grpSp>
      <p:sp>
        <p:nvSpPr>
          <p:cNvPr id="79" name="78 CuadroTexto"/>
          <p:cNvSpPr txBox="1"/>
          <p:nvPr/>
        </p:nvSpPr>
        <p:spPr>
          <a:xfrm>
            <a:off x="1796361" y="395954"/>
            <a:ext cx="8599277" cy="769441"/>
          </a:xfrm>
          <a:prstGeom prst="rect">
            <a:avLst/>
          </a:prstGeom>
          <a:noFill/>
        </p:spPr>
        <p:txBody>
          <a:bodyPr wrap="none" rtlCol="0">
            <a:spAutoFit/>
          </a:bodyPr>
          <a:lstStyle/>
          <a:p>
            <a:pPr algn="ctr"/>
            <a:r>
              <a:rPr lang="es-ES" sz="4400" b="1" dirty="0" err="1">
                <a:solidFill>
                  <a:srgbClr val="C00000"/>
                </a:solidFill>
                <a:latin typeface="+mj-lt"/>
              </a:rPr>
              <a:t>How</a:t>
            </a:r>
            <a:r>
              <a:rPr lang="es-ES" sz="4400" b="1" dirty="0">
                <a:solidFill>
                  <a:srgbClr val="C00000"/>
                </a:solidFill>
                <a:latin typeface="+mj-lt"/>
              </a:rPr>
              <a:t> </a:t>
            </a:r>
            <a:r>
              <a:rPr lang="es-ES" sz="4400" b="1" dirty="0" err="1">
                <a:solidFill>
                  <a:srgbClr val="C00000"/>
                </a:solidFill>
                <a:latin typeface="+mj-lt"/>
              </a:rPr>
              <a:t>Much</a:t>
            </a:r>
            <a:r>
              <a:rPr lang="es-ES" sz="4400" b="1" dirty="0">
                <a:solidFill>
                  <a:srgbClr val="C00000"/>
                </a:solidFill>
                <a:latin typeface="+mj-lt"/>
              </a:rPr>
              <a:t> A Human </a:t>
            </a:r>
            <a:r>
              <a:rPr lang="es-ES" sz="4400" b="1" dirty="0" err="1">
                <a:solidFill>
                  <a:srgbClr val="C00000"/>
                </a:solidFill>
                <a:latin typeface="+mj-lt"/>
              </a:rPr>
              <a:t>Genome</a:t>
            </a:r>
            <a:r>
              <a:rPr lang="es-ES" sz="4400" b="1" dirty="0">
                <a:solidFill>
                  <a:srgbClr val="C00000"/>
                </a:solidFill>
                <a:latin typeface="+mj-lt"/>
              </a:rPr>
              <a:t> </a:t>
            </a:r>
            <a:r>
              <a:rPr lang="es-ES" sz="4400" b="1" dirty="0" err="1">
                <a:solidFill>
                  <a:srgbClr val="C00000"/>
                </a:solidFill>
                <a:latin typeface="+mj-lt"/>
              </a:rPr>
              <a:t>Needs</a:t>
            </a:r>
            <a:r>
              <a:rPr lang="es-ES" sz="4400" b="1" dirty="0">
                <a:solidFill>
                  <a:srgbClr val="C00000"/>
                </a:solidFill>
                <a:latin typeface="+mj-lt"/>
              </a:rPr>
              <a:t>?</a:t>
            </a:r>
          </a:p>
        </p:txBody>
      </p:sp>
    </p:spTree>
    <p:extLst>
      <p:ext uri="{BB962C8B-B14F-4D97-AF65-F5344CB8AC3E}">
        <p14:creationId xmlns:p14="http://schemas.microsoft.com/office/powerpoint/2010/main" val="1591676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nodeType="clickEffect">
                                  <p:stCondLst>
                                    <p:cond delay="0"/>
                                  </p:stCondLst>
                                  <p:childTnLst>
                                    <p:animRot by="5400000">
                                      <p:cBhvr>
                                        <p:cTn id="6" dur="1000" fill="hold"/>
                                        <p:tgtEl>
                                          <p:spTgt spid="71"/>
                                        </p:tgtEl>
                                        <p:attrNameLst>
                                          <p:attrName>r</p:attrName>
                                        </p:attrNameLst>
                                      </p:cBhvr>
                                    </p:animRot>
                                  </p:childTnLst>
                                </p:cTn>
                              </p:par>
                              <p:par>
                                <p:cTn id="7" presetID="42" presetClass="path" presetSubtype="0" accel="50000" decel="50000" fill="hold" nodeType="withEffect">
                                  <p:stCondLst>
                                    <p:cond delay="0"/>
                                  </p:stCondLst>
                                  <p:childTnLst>
                                    <p:animMotion origin="layout" path="M -1.94444E-6 3.33333E-6 L -0.21788 -0.17848 " pathEditMode="relative" rAng="0" ptsTypes="AA">
                                      <p:cBhvr>
                                        <p:cTn id="8" dur="1000" fill="hold"/>
                                        <p:tgtEl>
                                          <p:spTgt spid="71"/>
                                        </p:tgtEl>
                                        <p:attrNameLst>
                                          <p:attrName>ppt_x</p:attrName>
                                          <p:attrName>ppt_y</p:attrName>
                                        </p:attrNameLst>
                                      </p:cBhvr>
                                      <p:rCtr x="-10903" y="-8935"/>
                                    </p:animMotion>
                                  </p:childTnLst>
                                </p:cTn>
                              </p:par>
                              <p:par>
                                <p:cTn id="9" presetID="6" presetClass="emph" presetSubtype="0" fill="hold" nodeType="withEffect">
                                  <p:stCondLst>
                                    <p:cond delay="0"/>
                                  </p:stCondLst>
                                  <p:childTnLst>
                                    <p:animScale>
                                      <p:cBhvr>
                                        <p:cTn id="10" dur="1000" fill="hold"/>
                                        <p:tgtEl>
                                          <p:spTgt spid="71"/>
                                        </p:tgtEl>
                                      </p:cBhvr>
                                      <p:by x="32000" y="32000"/>
                                    </p:animScale>
                                  </p:childTnLst>
                                </p:cTn>
                              </p:par>
                            </p:childTnLst>
                          </p:cTn>
                        </p:par>
                        <p:par>
                          <p:cTn id="11" fill="hold">
                            <p:stCondLst>
                              <p:cond delay="1000"/>
                            </p:stCondLst>
                            <p:childTnLst>
                              <p:par>
                                <p:cTn id="12" presetID="2" presetClass="entr" presetSubtype="4" accel="50000" decel="50000" fill="hold" nodeType="afterEffect">
                                  <p:stCondLst>
                                    <p:cond delay="0"/>
                                  </p:stCondLst>
                                  <p:childTnLst>
                                    <p:set>
                                      <p:cBhvr>
                                        <p:cTn id="13" dur="1" fill="hold">
                                          <p:stCondLst>
                                            <p:cond delay="0"/>
                                          </p:stCondLst>
                                        </p:cTn>
                                        <p:tgtEl>
                                          <p:spTgt spid="12"/>
                                        </p:tgtEl>
                                        <p:attrNameLst>
                                          <p:attrName>style.visibility</p:attrName>
                                        </p:attrNameLst>
                                      </p:cBhvr>
                                      <p:to>
                                        <p:strVal val="visible"/>
                                      </p:to>
                                    </p:set>
                                    <p:anim calcmode="lin" valueType="num">
                                      <p:cBhvr additive="base">
                                        <p:cTn id="14" dur="500" fill="hold"/>
                                        <p:tgtEl>
                                          <p:spTgt spid="12"/>
                                        </p:tgtEl>
                                        <p:attrNameLst>
                                          <p:attrName>ppt_x</p:attrName>
                                        </p:attrNameLst>
                                      </p:cBhvr>
                                      <p:tavLst>
                                        <p:tav tm="0">
                                          <p:val>
                                            <p:strVal val="#ppt_x"/>
                                          </p:val>
                                        </p:tav>
                                        <p:tav tm="100000">
                                          <p:val>
                                            <p:strVal val="#ppt_x"/>
                                          </p:val>
                                        </p:tav>
                                      </p:tavLst>
                                    </p:anim>
                                    <p:anim calcmode="lin" valueType="num">
                                      <p:cBhvr additive="base">
                                        <p:cTn id="15" dur="500" fill="hold"/>
                                        <p:tgtEl>
                                          <p:spTgt spid="12"/>
                                        </p:tgtEl>
                                        <p:attrNameLst>
                                          <p:attrName>ppt_y</p:attrName>
                                        </p:attrNameLst>
                                      </p:cBhvr>
                                      <p:tavLst>
                                        <p:tav tm="0">
                                          <p:val>
                                            <p:strVal val="1+#ppt_h/2"/>
                                          </p:val>
                                        </p:tav>
                                        <p:tav tm="100000">
                                          <p:val>
                                            <p:strVal val="#ppt_y"/>
                                          </p:val>
                                        </p:tav>
                                      </p:tavLst>
                                    </p:anim>
                                  </p:childTnLst>
                                </p:cTn>
                              </p:par>
                              <p:par>
                                <p:cTn id="16" presetID="2" presetClass="entr" presetSubtype="8" accel="50000" decel="50000" fill="hold" nodeType="withEffect">
                                  <p:stCondLst>
                                    <p:cond delay="0"/>
                                  </p:stCondLst>
                                  <p:childTnLst>
                                    <p:set>
                                      <p:cBhvr>
                                        <p:cTn id="17" dur="1" fill="hold">
                                          <p:stCondLst>
                                            <p:cond delay="0"/>
                                          </p:stCondLst>
                                        </p:cTn>
                                        <p:tgtEl>
                                          <p:spTgt spid="13"/>
                                        </p:tgtEl>
                                        <p:attrNameLst>
                                          <p:attrName>style.visibility</p:attrName>
                                        </p:attrNameLst>
                                      </p:cBhvr>
                                      <p:to>
                                        <p:strVal val="visible"/>
                                      </p:to>
                                    </p:set>
                                    <p:anim calcmode="lin" valueType="num">
                                      <p:cBhvr additive="base">
                                        <p:cTn id="18" dur="500" fill="hold"/>
                                        <p:tgtEl>
                                          <p:spTgt spid="13"/>
                                        </p:tgtEl>
                                        <p:attrNameLst>
                                          <p:attrName>ppt_x</p:attrName>
                                        </p:attrNameLst>
                                      </p:cBhvr>
                                      <p:tavLst>
                                        <p:tav tm="0">
                                          <p:val>
                                            <p:strVal val="0-#ppt_w/2"/>
                                          </p:val>
                                        </p:tav>
                                        <p:tav tm="100000">
                                          <p:val>
                                            <p:strVal val="#ppt_x"/>
                                          </p:val>
                                        </p:tav>
                                      </p:tavLst>
                                    </p:anim>
                                    <p:anim calcmode="lin" valueType="num">
                                      <p:cBhvr additive="base">
                                        <p:cTn id="19" dur="500" fill="hold"/>
                                        <p:tgtEl>
                                          <p:spTgt spid="13"/>
                                        </p:tgtEl>
                                        <p:attrNameLst>
                                          <p:attrName>ppt_y</p:attrName>
                                        </p:attrNameLst>
                                      </p:cBhvr>
                                      <p:tavLst>
                                        <p:tav tm="0">
                                          <p:val>
                                            <p:strVal val="#ppt_y"/>
                                          </p:val>
                                        </p:tav>
                                        <p:tav tm="100000">
                                          <p:val>
                                            <p:strVal val="#ppt_y"/>
                                          </p:val>
                                        </p:tav>
                                      </p:tavLst>
                                    </p:anim>
                                  </p:childTnLst>
                                </p:cTn>
                              </p:par>
                              <p:par>
                                <p:cTn id="20" presetID="2" presetClass="entr" presetSubtype="8" accel="50000" decel="50000" fill="hold" nodeType="withEffect">
                                  <p:stCondLst>
                                    <p:cond delay="0"/>
                                  </p:stCondLst>
                                  <p:childTnLst>
                                    <p:set>
                                      <p:cBhvr>
                                        <p:cTn id="21" dur="1" fill="hold">
                                          <p:stCondLst>
                                            <p:cond delay="0"/>
                                          </p:stCondLst>
                                        </p:cTn>
                                        <p:tgtEl>
                                          <p:spTgt spid="45"/>
                                        </p:tgtEl>
                                        <p:attrNameLst>
                                          <p:attrName>style.visibility</p:attrName>
                                        </p:attrNameLst>
                                      </p:cBhvr>
                                      <p:to>
                                        <p:strVal val="visible"/>
                                      </p:to>
                                    </p:set>
                                    <p:anim calcmode="lin" valueType="num">
                                      <p:cBhvr additive="base">
                                        <p:cTn id="22" dur="500" fill="hold"/>
                                        <p:tgtEl>
                                          <p:spTgt spid="45"/>
                                        </p:tgtEl>
                                        <p:attrNameLst>
                                          <p:attrName>ppt_x</p:attrName>
                                        </p:attrNameLst>
                                      </p:cBhvr>
                                      <p:tavLst>
                                        <p:tav tm="0">
                                          <p:val>
                                            <p:strVal val="0-#ppt_w/2"/>
                                          </p:val>
                                        </p:tav>
                                        <p:tav tm="100000">
                                          <p:val>
                                            <p:strVal val="#ppt_x"/>
                                          </p:val>
                                        </p:tav>
                                      </p:tavLst>
                                    </p:anim>
                                    <p:anim calcmode="lin" valueType="num">
                                      <p:cBhvr additive="base">
                                        <p:cTn id="23" dur="500" fill="hold"/>
                                        <p:tgtEl>
                                          <p:spTgt spid="45"/>
                                        </p:tgtEl>
                                        <p:attrNameLst>
                                          <p:attrName>ppt_y</p:attrName>
                                        </p:attrNameLst>
                                      </p:cBhvr>
                                      <p:tavLst>
                                        <p:tav tm="0">
                                          <p:val>
                                            <p:strVal val="#ppt_y"/>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8" accel="50000" decel="50000" fill="hold" nodeType="clickEffect">
                                  <p:stCondLst>
                                    <p:cond delay="0"/>
                                  </p:stCondLst>
                                  <p:childTnLst>
                                    <p:set>
                                      <p:cBhvr>
                                        <p:cTn id="27" dur="1" fill="hold">
                                          <p:stCondLst>
                                            <p:cond delay="0"/>
                                          </p:stCondLst>
                                        </p:cTn>
                                        <p:tgtEl>
                                          <p:spTgt spid="14"/>
                                        </p:tgtEl>
                                        <p:attrNameLst>
                                          <p:attrName>style.visibility</p:attrName>
                                        </p:attrNameLst>
                                      </p:cBhvr>
                                      <p:to>
                                        <p:strVal val="visible"/>
                                      </p:to>
                                    </p:set>
                                    <p:anim calcmode="lin" valueType="num">
                                      <p:cBhvr additive="base">
                                        <p:cTn id="28" dur="500" fill="hold"/>
                                        <p:tgtEl>
                                          <p:spTgt spid="14"/>
                                        </p:tgtEl>
                                        <p:attrNameLst>
                                          <p:attrName>ppt_x</p:attrName>
                                        </p:attrNameLst>
                                      </p:cBhvr>
                                      <p:tavLst>
                                        <p:tav tm="0">
                                          <p:val>
                                            <p:strVal val="0-#ppt_w/2"/>
                                          </p:val>
                                        </p:tav>
                                        <p:tav tm="100000">
                                          <p:val>
                                            <p:strVal val="#ppt_x"/>
                                          </p:val>
                                        </p:tav>
                                      </p:tavLst>
                                    </p:anim>
                                    <p:anim calcmode="lin" valueType="num">
                                      <p:cBhvr additive="base">
                                        <p:cTn id="29" dur="500" fill="hold"/>
                                        <p:tgtEl>
                                          <p:spTgt spid="14"/>
                                        </p:tgtEl>
                                        <p:attrNameLst>
                                          <p:attrName>ppt_y</p:attrName>
                                        </p:attrNameLst>
                                      </p:cBhvr>
                                      <p:tavLst>
                                        <p:tav tm="0">
                                          <p:val>
                                            <p:strVal val="#ppt_y"/>
                                          </p:val>
                                        </p:tav>
                                        <p:tav tm="100000">
                                          <p:val>
                                            <p:strVal val="#ppt_y"/>
                                          </p:val>
                                        </p:tav>
                                      </p:tavLst>
                                    </p:anim>
                                  </p:childTnLst>
                                </p:cTn>
                              </p:par>
                              <p:par>
                                <p:cTn id="30" presetID="2" presetClass="entr" presetSubtype="8" accel="50000" decel="50000" fill="hold" nodeType="withEffect">
                                  <p:stCondLst>
                                    <p:cond delay="0"/>
                                  </p:stCondLst>
                                  <p:childTnLst>
                                    <p:set>
                                      <p:cBhvr>
                                        <p:cTn id="31" dur="1" fill="hold">
                                          <p:stCondLst>
                                            <p:cond delay="0"/>
                                          </p:stCondLst>
                                        </p:cTn>
                                        <p:tgtEl>
                                          <p:spTgt spid="46"/>
                                        </p:tgtEl>
                                        <p:attrNameLst>
                                          <p:attrName>style.visibility</p:attrName>
                                        </p:attrNameLst>
                                      </p:cBhvr>
                                      <p:to>
                                        <p:strVal val="visible"/>
                                      </p:to>
                                    </p:set>
                                    <p:anim calcmode="lin" valueType="num">
                                      <p:cBhvr additive="base">
                                        <p:cTn id="32" dur="500" fill="hold"/>
                                        <p:tgtEl>
                                          <p:spTgt spid="46"/>
                                        </p:tgtEl>
                                        <p:attrNameLst>
                                          <p:attrName>ppt_x</p:attrName>
                                        </p:attrNameLst>
                                      </p:cBhvr>
                                      <p:tavLst>
                                        <p:tav tm="0">
                                          <p:val>
                                            <p:strVal val="0-#ppt_w/2"/>
                                          </p:val>
                                        </p:tav>
                                        <p:tav tm="100000">
                                          <p:val>
                                            <p:strVal val="#ppt_x"/>
                                          </p:val>
                                        </p:tav>
                                      </p:tavLst>
                                    </p:anim>
                                    <p:anim calcmode="lin" valueType="num">
                                      <p:cBhvr additive="base">
                                        <p:cTn id="33" dur="500" fill="hold"/>
                                        <p:tgtEl>
                                          <p:spTgt spid="46"/>
                                        </p:tgtEl>
                                        <p:attrNameLst>
                                          <p:attrName>ppt_y</p:attrName>
                                        </p:attrNameLst>
                                      </p:cBhvr>
                                      <p:tavLst>
                                        <p:tav tm="0">
                                          <p:val>
                                            <p:strVal val="#ppt_y"/>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 presetClass="entr" presetSubtype="8" accel="50000" decel="50000" fill="hold" nodeType="clickEffect">
                                  <p:stCondLst>
                                    <p:cond delay="0"/>
                                  </p:stCondLst>
                                  <p:childTnLst>
                                    <p:set>
                                      <p:cBhvr>
                                        <p:cTn id="37" dur="1" fill="hold">
                                          <p:stCondLst>
                                            <p:cond delay="0"/>
                                          </p:stCondLst>
                                        </p:cTn>
                                        <p:tgtEl>
                                          <p:spTgt spid="15"/>
                                        </p:tgtEl>
                                        <p:attrNameLst>
                                          <p:attrName>style.visibility</p:attrName>
                                        </p:attrNameLst>
                                      </p:cBhvr>
                                      <p:to>
                                        <p:strVal val="visible"/>
                                      </p:to>
                                    </p:set>
                                    <p:anim calcmode="lin" valueType="num">
                                      <p:cBhvr additive="base">
                                        <p:cTn id="38" dur="500" fill="hold"/>
                                        <p:tgtEl>
                                          <p:spTgt spid="15"/>
                                        </p:tgtEl>
                                        <p:attrNameLst>
                                          <p:attrName>ppt_x</p:attrName>
                                        </p:attrNameLst>
                                      </p:cBhvr>
                                      <p:tavLst>
                                        <p:tav tm="0">
                                          <p:val>
                                            <p:strVal val="0-#ppt_w/2"/>
                                          </p:val>
                                        </p:tav>
                                        <p:tav tm="100000">
                                          <p:val>
                                            <p:strVal val="#ppt_x"/>
                                          </p:val>
                                        </p:tav>
                                      </p:tavLst>
                                    </p:anim>
                                    <p:anim calcmode="lin" valueType="num">
                                      <p:cBhvr additive="base">
                                        <p:cTn id="39" dur="500" fill="hold"/>
                                        <p:tgtEl>
                                          <p:spTgt spid="15"/>
                                        </p:tgtEl>
                                        <p:attrNameLst>
                                          <p:attrName>ppt_y</p:attrName>
                                        </p:attrNameLst>
                                      </p:cBhvr>
                                      <p:tavLst>
                                        <p:tav tm="0">
                                          <p:val>
                                            <p:strVal val="#ppt_y"/>
                                          </p:val>
                                        </p:tav>
                                        <p:tav tm="100000">
                                          <p:val>
                                            <p:strVal val="#ppt_y"/>
                                          </p:val>
                                        </p:tav>
                                      </p:tavLst>
                                    </p:anim>
                                  </p:childTnLst>
                                </p:cTn>
                              </p:par>
                              <p:par>
                                <p:cTn id="40" presetID="2" presetClass="entr" presetSubtype="8" accel="50000" decel="50000" fill="hold" nodeType="withEffect">
                                  <p:stCondLst>
                                    <p:cond delay="0"/>
                                  </p:stCondLst>
                                  <p:childTnLst>
                                    <p:set>
                                      <p:cBhvr>
                                        <p:cTn id="41" dur="1" fill="hold">
                                          <p:stCondLst>
                                            <p:cond delay="0"/>
                                          </p:stCondLst>
                                        </p:cTn>
                                        <p:tgtEl>
                                          <p:spTgt spid="47"/>
                                        </p:tgtEl>
                                        <p:attrNameLst>
                                          <p:attrName>style.visibility</p:attrName>
                                        </p:attrNameLst>
                                      </p:cBhvr>
                                      <p:to>
                                        <p:strVal val="visible"/>
                                      </p:to>
                                    </p:set>
                                    <p:anim calcmode="lin" valueType="num">
                                      <p:cBhvr additive="base">
                                        <p:cTn id="42" dur="500" fill="hold"/>
                                        <p:tgtEl>
                                          <p:spTgt spid="47"/>
                                        </p:tgtEl>
                                        <p:attrNameLst>
                                          <p:attrName>ppt_x</p:attrName>
                                        </p:attrNameLst>
                                      </p:cBhvr>
                                      <p:tavLst>
                                        <p:tav tm="0">
                                          <p:val>
                                            <p:strVal val="0-#ppt_w/2"/>
                                          </p:val>
                                        </p:tav>
                                        <p:tav tm="100000">
                                          <p:val>
                                            <p:strVal val="#ppt_x"/>
                                          </p:val>
                                        </p:tav>
                                      </p:tavLst>
                                    </p:anim>
                                    <p:anim calcmode="lin" valueType="num">
                                      <p:cBhvr additive="base">
                                        <p:cTn id="43" dur="500" fill="hold"/>
                                        <p:tgtEl>
                                          <p:spTgt spid="47"/>
                                        </p:tgtEl>
                                        <p:attrNameLst>
                                          <p:attrName>ppt_y</p:attrName>
                                        </p:attrNameLst>
                                      </p:cBhvr>
                                      <p:tavLst>
                                        <p:tav tm="0">
                                          <p:val>
                                            <p:strVal val="#ppt_y"/>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 presetClass="entr" presetSubtype="8" accel="50000" decel="50000" fill="hold" nodeType="clickEffect">
                                  <p:stCondLst>
                                    <p:cond delay="0"/>
                                  </p:stCondLst>
                                  <p:childTnLst>
                                    <p:set>
                                      <p:cBhvr>
                                        <p:cTn id="47" dur="1" fill="hold">
                                          <p:stCondLst>
                                            <p:cond delay="0"/>
                                          </p:stCondLst>
                                        </p:cTn>
                                        <p:tgtEl>
                                          <p:spTgt spid="16"/>
                                        </p:tgtEl>
                                        <p:attrNameLst>
                                          <p:attrName>style.visibility</p:attrName>
                                        </p:attrNameLst>
                                      </p:cBhvr>
                                      <p:to>
                                        <p:strVal val="visible"/>
                                      </p:to>
                                    </p:set>
                                    <p:anim calcmode="lin" valueType="num">
                                      <p:cBhvr additive="base">
                                        <p:cTn id="48" dur="500" fill="hold"/>
                                        <p:tgtEl>
                                          <p:spTgt spid="16"/>
                                        </p:tgtEl>
                                        <p:attrNameLst>
                                          <p:attrName>ppt_x</p:attrName>
                                        </p:attrNameLst>
                                      </p:cBhvr>
                                      <p:tavLst>
                                        <p:tav tm="0">
                                          <p:val>
                                            <p:strVal val="0-#ppt_w/2"/>
                                          </p:val>
                                        </p:tav>
                                        <p:tav tm="100000">
                                          <p:val>
                                            <p:strVal val="#ppt_x"/>
                                          </p:val>
                                        </p:tav>
                                      </p:tavLst>
                                    </p:anim>
                                    <p:anim calcmode="lin" valueType="num">
                                      <p:cBhvr additive="base">
                                        <p:cTn id="49" dur="500" fill="hold"/>
                                        <p:tgtEl>
                                          <p:spTgt spid="16"/>
                                        </p:tgtEl>
                                        <p:attrNameLst>
                                          <p:attrName>ppt_y</p:attrName>
                                        </p:attrNameLst>
                                      </p:cBhvr>
                                      <p:tavLst>
                                        <p:tav tm="0">
                                          <p:val>
                                            <p:strVal val="#ppt_y"/>
                                          </p:val>
                                        </p:tav>
                                        <p:tav tm="100000">
                                          <p:val>
                                            <p:strVal val="#ppt_y"/>
                                          </p:val>
                                        </p:tav>
                                      </p:tavLst>
                                    </p:anim>
                                  </p:childTnLst>
                                </p:cTn>
                              </p:par>
                              <p:par>
                                <p:cTn id="50" presetID="2" presetClass="entr" presetSubtype="8" accel="50000" decel="50000" fill="hold" nodeType="withEffect">
                                  <p:stCondLst>
                                    <p:cond delay="0"/>
                                  </p:stCondLst>
                                  <p:childTnLst>
                                    <p:set>
                                      <p:cBhvr>
                                        <p:cTn id="51" dur="1" fill="hold">
                                          <p:stCondLst>
                                            <p:cond delay="0"/>
                                          </p:stCondLst>
                                        </p:cTn>
                                        <p:tgtEl>
                                          <p:spTgt spid="48"/>
                                        </p:tgtEl>
                                        <p:attrNameLst>
                                          <p:attrName>style.visibility</p:attrName>
                                        </p:attrNameLst>
                                      </p:cBhvr>
                                      <p:to>
                                        <p:strVal val="visible"/>
                                      </p:to>
                                    </p:set>
                                    <p:anim calcmode="lin" valueType="num">
                                      <p:cBhvr additive="base">
                                        <p:cTn id="52" dur="500" fill="hold"/>
                                        <p:tgtEl>
                                          <p:spTgt spid="48"/>
                                        </p:tgtEl>
                                        <p:attrNameLst>
                                          <p:attrName>ppt_x</p:attrName>
                                        </p:attrNameLst>
                                      </p:cBhvr>
                                      <p:tavLst>
                                        <p:tav tm="0">
                                          <p:val>
                                            <p:strVal val="0-#ppt_w/2"/>
                                          </p:val>
                                        </p:tav>
                                        <p:tav tm="100000">
                                          <p:val>
                                            <p:strVal val="#ppt_x"/>
                                          </p:val>
                                        </p:tav>
                                      </p:tavLst>
                                    </p:anim>
                                    <p:anim calcmode="lin" valueType="num">
                                      <p:cBhvr additive="base">
                                        <p:cTn id="53" dur="500" fill="hold"/>
                                        <p:tgtEl>
                                          <p:spTgt spid="48"/>
                                        </p:tgtEl>
                                        <p:attrNameLst>
                                          <p:attrName>ppt_y</p:attrName>
                                        </p:attrNameLst>
                                      </p:cBhvr>
                                      <p:tavLst>
                                        <p:tav tm="0">
                                          <p:val>
                                            <p:strVal val="#ppt_y"/>
                                          </p:val>
                                        </p:tav>
                                        <p:tav tm="100000">
                                          <p:val>
                                            <p:strVal val="#ppt_y"/>
                                          </p:val>
                                        </p:tav>
                                      </p:tavLst>
                                    </p:anim>
                                  </p:childTnLst>
                                </p:cTn>
                              </p:par>
                            </p:childTnLst>
                          </p:cTn>
                        </p:par>
                        <p:par>
                          <p:cTn id="54" fill="hold">
                            <p:stCondLst>
                              <p:cond delay="500"/>
                            </p:stCondLst>
                            <p:childTnLst>
                              <p:par>
                                <p:cTn id="55" presetID="2" presetClass="entr" presetSubtype="4" accel="50000" decel="50000" fill="hold" nodeType="afterEffect">
                                  <p:stCondLst>
                                    <p:cond delay="0"/>
                                  </p:stCondLst>
                                  <p:childTnLst>
                                    <p:set>
                                      <p:cBhvr>
                                        <p:cTn id="56" dur="1" fill="hold">
                                          <p:stCondLst>
                                            <p:cond delay="0"/>
                                          </p:stCondLst>
                                        </p:cTn>
                                        <p:tgtEl>
                                          <p:spTgt spid="20"/>
                                        </p:tgtEl>
                                        <p:attrNameLst>
                                          <p:attrName>style.visibility</p:attrName>
                                        </p:attrNameLst>
                                      </p:cBhvr>
                                      <p:to>
                                        <p:strVal val="visible"/>
                                      </p:to>
                                    </p:set>
                                    <p:anim calcmode="lin" valueType="num">
                                      <p:cBhvr additive="base">
                                        <p:cTn id="57" dur="500" fill="hold"/>
                                        <p:tgtEl>
                                          <p:spTgt spid="20"/>
                                        </p:tgtEl>
                                        <p:attrNameLst>
                                          <p:attrName>ppt_x</p:attrName>
                                        </p:attrNameLst>
                                      </p:cBhvr>
                                      <p:tavLst>
                                        <p:tav tm="0">
                                          <p:val>
                                            <p:strVal val="#ppt_x"/>
                                          </p:val>
                                        </p:tav>
                                        <p:tav tm="100000">
                                          <p:val>
                                            <p:strVal val="#ppt_x"/>
                                          </p:val>
                                        </p:tav>
                                      </p:tavLst>
                                    </p:anim>
                                    <p:anim calcmode="lin" valueType="num">
                                      <p:cBhvr additive="base">
                                        <p:cTn id="58"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2" accel="50000" decel="50000" fill="hold" nodeType="clickEffect">
                                  <p:stCondLst>
                                    <p:cond delay="0"/>
                                  </p:stCondLst>
                                  <p:childTnLst>
                                    <p:set>
                                      <p:cBhvr>
                                        <p:cTn id="62" dur="1" fill="hold">
                                          <p:stCondLst>
                                            <p:cond delay="0"/>
                                          </p:stCondLst>
                                        </p:cTn>
                                        <p:tgtEl>
                                          <p:spTgt spid="29"/>
                                        </p:tgtEl>
                                        <p:attrNameLst>
                                          <p:attrName>style.visibility</p:attrName>
                                        </p:attrNameLst>
                                      </p:cBhvr>
                                      <p:to>
                                        <p:strVal val="visible"/>
                                      </p:to>
                                    </p:set>
                                    <p:anim calcmode="lin" valueType="num">
                                      <p:cBhvr additive="base">
                                        <p:cTn id="63" dur="500" fill="hold"/>
                                        <p:tgtEl>
                                          <p:spTgt spid="29"/>
                                        </p:tgtEl>
                                        <p:attrNameLst>
                                          <p:attrName>ppt_x</p:attrName>
                                        </p:attrNameLst>
                                      </p:cBhvr>
                                      <p:tavLst>
                                        <p:tav tm="0">
                                          <p:val>
                                            <p:strVal val="1+#ppt_w/2"/>
                                          </p:val>
                                        </p:tav>
                                        <p:tav tm="100000">
                                          <p:val>
                                            <p:strVal val="#ppt_x"/>
                                          </p:val>
                                        </p:tav>
                                      </p:tavLst>
                                    </p:anim>
                                    <p:anim calcmode="lin" valueType="num">
                                      <p:cBhvr additive="base">
                                        <p:cTn id="64" dur="500" fill="hold"/>
                                        <p:tgtEl>
                                          <p:spTgt spid="29"/>
                                        </p:tgtEl>
                                        <p:attrNameLst>
                                          <p:attrName>ppt_y</p:attrName>
                                        </p:attrNameLst>
                                      </p:cBhvr>
                                      <p:tavLst>
                                        <p:tav tm="0">
                                          <p:val>
                                            <p:strVal val="#ppt_y"/>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2" presetClass="entr" presetSubtype="2" accel="50000" decel="50000" fill="hold" nodeType="clickEffect">
                                  <p:stCondLst>
                                    <p:cond delay="0"/>
                                  </p:stCondLst>
                                  <p:childTnLst>
                                    <p:set>
                                      <p:cBhvr>
                                        <p:cTn id="68" dur="1" fill="hold">
                                          <p:stCondLst>
                                            <p:cond delay="0"/>
                                          </p:stCondLst>
                                        </p:cTn>
                                        <p:tgtEl>
                                          <p:spTgt spid="27"/>
                                        </p:tgtEl>
                                        <p:attrNameLst>
                                          <p:attrName>style.visibility</p:attrName>
                                        </p:attrNameLst>
                                      </p:cBhvr>
                                      <p:to>
                                        <p:strVal val="visible"/>
                                      </p:to>
                                    </p:set>
                                    <p:anim calcmode="lin" valueType="num">
                                      <p:cBhvr additive="base">
                                        <p:cTn id="69" dur="500" fill="hold"/>
                                        <p:tgtEl>
                                          <p:spTgt spid="27"/>
                                        </p:tgtEl>
                                        <p:attrNameLst>
                                          <p:attrName>ppt_x</p:attrName>
                                        </p:attrNameLst>
                                      </p:cBhvr>
                                      <p:tavLst>
                                        <p:tav tm="0">
                                          <p:val>
                                            <p:strVal val="1+#ppt_w/2"/>
                                          </p:val>
                                        </p:tav>
                                        <p:tav tm="100000">
                                          <p:val>
                                            <p:strVal val="#ppt_x"/>
                                          </p:val>
                                        </p:tav>
                                      </p:tavLst>
                                    </p:anim>
                                    <p:anim calcmode="lin" valueType="num">
                                      <p:cBhvr additive="base">
                                        <p:cTn id="70" dur="500" fill="hold"/>
                                        <p:tgtEl>
                                          <p:spTgt spid="27"/>
                                        </p:tgtEl>
                                        <p:attrNameLst>
                                          <p:attrName>ppt_y</p:attrName>
                                        </p:attrNameLst>
                                      </p:cBhvr>
                                      <p:tavLst>
                                        <p:tav tm="0">
                                          <p:val>
                                            <p:strVal val="#ppt_y"/>
                                          </p:val>
                                        </p:tav>
                                        <p:tav tm="100000">
                                          <p:val>
                                            <p:strVal val="#ppt_y"/>
                                          </p:val>
                                        </p:tav>
                                      </p:tavLst>
                                    </p:anim>
                                  </p:childTnLst>
                                </p:cTn>
                              </p:par>
                              <p:par>
                                <p:cTn id="71" presetID="2" presetClass="entr" presetSubtype="2" accel="50000" decel="50000" fill="hold" nodeType="withEffect">
                                  <p:stCondLst>
                                    <p:cond delay="0"/>
                                  </p:stCondLst>
                                  <p:childTnLst>
                                    <p:set>
                                      <p:cBhvr>
                                        <p:cTn id="72" dur="1" fill="hold">
                                          <p:stCondLst>
                                            <p:cond delay="0"/>
                                          </p:stCondLst>
                                        </p:cTn>
                                        <p:tgtEl>
                                          <p:spTgt spid="26"/>
                                        </p:tgtEl>
                                        <p:attrNameLst>
                                          <p:attrName>style.visibility</p:attrName>
                                        </p:attrNameLst>
                                      </p:cBhvr>
                                      <p:to>
                                        <p:strVal val="visible"/>
                                      </p:to>
                                    </p:set>
                                    <p:anim calcmode="lin" valueType="num">
                                      <p:cBhvr additive="base">
                                        <p:cTn id="73" dur="500" fill="hold"/>
                                        <p:tgtEl>
                                          <p:spTgt spid="26"/>
                                        </p:tgtEl>
                                        <p:attrNameLst>
                                          <p:attrName>ppt_x</p:attrName>
                                        </p:attrNameLst>
                                      </p:cBhvr>
                                      <p:tavLst>
                                        <p:tav tm="0">
                                          <p:val>
                                            <p:strVal val="1+#ppt_w/2"/>
                                          </p:val>
                                        </p:tav>
                                        <p:tav tm="100000">
                                          <p:val>
                                            <p:strVal val="#ppt_x"/>
                                          </p:val>
                                        </p:tav>
                                      </p:tavLst>
                                    </p:anim>
                                    <p:anim calcmode="lin" valueType="num">
                                      <p:cBhvr additive="base">
                                        <p:cTn id="74" dur="500" fill="hold"/>
                                        <p:tgtEl>
                                          <p:spTgt spid="26"/>
                                        </p:tgtEl>
                                        <p:attrNameLst>
                                          <p:attrName>ppt_y</p:attrName>
                                        </p:attrNameLst>
                                      </p:cBhvr>
                                      <p:tavLst>
                                        <p:tav tm="0">
                                          <p:val>
                                            <p:strVal val="#ppt_y"/>
                                          </p:val>
                                        </p:tav>
                                        <p:tav tm="100000">
                                          <p:val>
                                            <p:strVal val="#ppt_y"/>
                                          </p:val>
                                        </p:tav>
                                      </p:tavLst>
                                    </p:anim>
                                  </p:childTnLst>
                                </p:cTn>
                              </p:par>
                              <p:par>
                                <p:cTn id="75" presetID="2" presetClass="entr" presetSubtype="2" accel="50000" decel="50000" fill="hold" nodeType="withEffect">
                                  <p:stCondLst>
                                    <p:cond delay="0"/>
                                  </p:stCondLst>
                                  <p:childTnLst>
                                    <p:set>
                                      <p:cBhvr>
                                        <p:cTn id="76" dur="1" fill="hold">
                                          <p:stCondLst>
                                            <p:cond delay="0"/>
                                          </p:stCondLst>
                                        </p:cTn>
                                        <p:tgtEl>
                                          <p:spTgt spid="23"/>
                                        </p:tgtEl>
                                        <p:attrNameLst>
                                          <p:attrName>style.visibility</p:attrName>
                                        </p:attrNameLst>
                                      </p:cBhvr>
                                      <p:to>
                                        <p:strVal val="visible"/>
                                      </p:to>
                                    </p:set>
                                    <p:anim calcmode="lin" valueType="num">
                                      <p:cBhvr additive="base">
                                        <p:cTn id="77" dur="500" fill="hold"/>
                                        <p:tgtEl>
                                          <p:spTgt spid="23"/>
                                        </p:tgtEl>
                                        <p:attrNameLst>
                                          <p:attrName>ppt_x</p:attrName>
                                        </p:attrNameLst>
                                      </p:cBhvr>
                                      <p:tavLst>
                                        <p:tav tm="0">
                                          <p:val>
                                            <p:strVal val="1+#ppt_w/2"/>
                                          </p:val>
                                        </p:tav>
                                        <p:tav tm="100000">
                                          <p:val>
                                            <p:strVal val="#ppt_x"/>
                                          </p:val>
                                        </p:tav>
                                      </p:tavLst>
                                    </p:anim>
                                    <p:anim calcmode="lin" valueType="num">
                                      <p:cBhvr additive="base">
                                        <p:cTn id="78" dur="500" fill="hold"/>
                                        <p:tgtEl>
                                          <p:spTgt spid="23"/>
                                        </p:tgtEl>
                                        <p:attrNameLst>
                                          <p:attrName>ppt_y</p:attrName>
                                        </p:attrNameLst>
                                      </p:cBhvr>
                                      <p:tavLst>
                                        <p:tav tm="0">
                                          <p:val>
                                            <p:strVal val="#ppt_y"/>
                                          </p:val>
                                        </p:tav>
                                        <p:tav tm="100000">
                                          <p:val>
                                            <p:strVal val="#ppt_y"/>
                                          </p:val>
                                        </p:tav>
                                      </p:tavLst>
                                    </p:anim>
                                  </p:childTnLst>
                                </p:cTn>
                              </p:par>
                              <p:par>
                                <p:cTn id="79" presetID="2" presetClass="entr" presetSubtype="2" accel="50000" decel="50000" fill="hold" nodeType="withEffect">
                                  <p:stCondLst>
                                    <p:cond delay="0"/>
                                  </p:stCondLst>
                                  <p:childTnLst>
                                    <p:set>
                                      <p:cBhvr>
                                        <p:cTn id="80" dur="1" fill="hold">
                                          <p:stCondLst>
                                            <p:cond delay="0"/>
                                          </p:stCondLst>
                                        </p:cTn>
                                        <p:tgtEl>
                                          <p:spTgt spid="25"/>
                                        </p:tgtEl>
                                        <p:attrNameLst>
                                          <p:attrName>style.visibility</p:attrName>
                                        </p:attrNameLst>
                                      </p:cBhvr>
                                      <p:to>
                                        <p:strVal val="visible"/>
                                      </p:to>
                                    </p:set>
                                    <p:anim calcmode="lin" valueType="num">
                                      <p:cBhvr additive="base">
                                        <p:cTn id="81" dur="500" fill="hold"/>
                                        <p:tgtEl>
                                          <p:spTgt spid="25"/>
                                        </p:tgtEl>
                                        <p:attrNameLst>
                                          <p:attrName>ppt_x</p:attrName>
                                        </p:attrNameLst>
                                      </p:cBhvr>
                                      <p:tavLst>
                                        <p:tav tm="0">
                                          <p:val>
                                            <p:strVal val="1+#ppt_w/2"/>
                                          </p:val>
                                        </p:tav>
                                        <p:tav tm="100000">
                                          <p:val>
                                            <p:strVal val="#ppt_x"/>
                                          </p:val>
                                        </p:tav>
                                      </p:tavLst>
                                    </p:anim>
                                    <p:anim calcmode="lin" valueType="num">
                                      <p:cBhvr additive="base">
                                        <p:cTn id="82" dur="500" fill="hold"/>
                                        <p:tgtEl>
                                          <p:spTgt spid="25"/>
                                        </p:tgtEl>
                                        <p:attrNameLst>
                                          <p:attrName>ppt_y</p:attrName>
                                        </p:attrNameLst>
                                      </p:cBhvr>
                                      <p:tavLst>
                                        <p:tav tm="0">
                                          <p:val>
                                            <p:strVal val="#ppt_y"/>
                                          </p:val>
                                        </p:tav>
                                        <p:tav tm="100000">
                                          <p:val>
                                            <p:strVal val="#ppt_y"/>
                                          </p:val>
                                        </p:tav>
                                      </p:tavLst>
                                    </p:anim>
                                  </p:childTnLst>
                                </p:cTn>
                              </p:par>
                              <p:par>
                                <p:cTn id="83" presetID="2" presetClass="entr" presetSubtype="2" accel="50000" decel="50000" fill="hold" nodeType="withEffect">
                                  <p:stCondLst>
                                    <p:cond delay="0"/>
                                  </p:stCondLst>
                                  <p:childTnLst>
                                    <p:set>
                                      <p:cBhvr>
                                        <p:cTn id="84" dur="1" fill="hold">
                                          <p:stCondLst>
                                            <p:cond delay="0"/>
                                          </p:stCondLst>
                                        </p:cTn>
                                        <p:tgtEl>
                                          <p:spTgt spid="24"/>
                                        </p:tgtEl>
                                        <p:attrNameLst>
                                          <p:attrName>style.visibility</p:attrName>
                                        </p:attrNameLst>
                                      </p:cBhvr>
                                      <p:to>
                                        <p:strVal val="visible"/>
                                      </p:to>
                                    </p:set>
                                    <p:anim calcmode="lin" valueType="num">
                                      <p:cBhvr additive="base">
                                        <p:cTn id="85" dur="500" fill="hold"/>
                                        <p:tgtEl>
                                          <p:spTgt spid="24"/>
                                        </p:tgtEl>
                                        <p:attrNameLst>
                                          <p:attrName>ppt_x</p:attrName>
                                        </p:attrNameLst>
                                      </p:cBhvr>
                                      <p:tavLst>
                                        <p:tav tm="0">
                                          <p:val>
                                            <p:strVal val="1+#ppt_w/2"/>
                                          </p:val>
                                        </p:tav>
                                        <p:tav tm="100000">
                                          <p:val>
                                            <p:strVal val="#ppt_x"/>
                                          </p:val>
                                        </p:tav>
                                      </p:tavLst>
                                    </p:anim>
                                    <p:anim calcmode="lin" valueType="num">
                                      <p:cBhvr additive="base">
                                        <p:cTn id="86" dur="500" fill="hold"/>
                                        <p:tgtEl>
                                          <p:spTgt spid="24"/>
                                        </p:tgtEl>
                                        <p:attrNameLst>
                                          <p:attrName>ppt_y</p:attrName>
                                        </p:attrNameLst>
                                      </p:cBhvr>
                                      <p:tavLst>
                                        <p:tav tm="0">
                                          <p:val>
                                            <p:strVal val="#ppt_y"/>
                                          </p:val>
                                        </p:tav>
                                        <p:tav tm="100000">
                                          <p:val>
                                            <p:strVal val="#ppt_y"/>
                                          </p:val>
                                        </p:tav>
                                      </p:tavLst>
                                    </p:anim>
                                  </p:childTnLst>
                                </p:cTn>
                              </p:par>
                              <p:par>
                                <p:cTn id="87" presetID="2" presetClass="entr" presetSubtype="4" accel="50000" decel="50000" fill="hold" nodeType="withEffect">
                                  <p:stCondLst>
                                    <p:cond delay="0"/>
                                  </p:stCondLst>
                                  <p:childTnLst>
                                    <p:set>
                                      <p:cBhvr>
                                        <p:cTn id="88" dur="1" fill="hold">
                                          <p:stCondLst>
                                            <p:cond delay="0"/>
                                          </p:stCondLst>
                                        </p:cTn>
                                        <p:tgtEl>
                                          <p:spTgt spid="28"/>
                                        </p:tgtEl>
                                        <p:attrNameLst>
                                          <p:attrName>style.visibility</p:attrName>
                                        </p:attrNameLst>
                                      </p:cBhvr>
                                      <p:to>
                                        <p:strVal val="visible"/>
                                      </p:to>
                                    </p:set>
                                    <p:anim calcmode="lin" valueType="num">
                                      <p:cBhvr additive="base">
                                        <p:cTn id="89" dur="500" fill="hold"/>
                                        <p:tgtEl>
                                          <p:spTgt spid="28"/>
                                        </p:tgtEl>
                                        <p:attrNameLst>
                                          <p:attrName>ppt_x</p:attrName>
                                        </p:attrNameLst>
                                      </p:cBhvr>
                                      <p:tavLst>
                                        <p:tav tm="0">
                                          <p:val>
                                            <p:strVal val="#ppt_x"/>
                                          </p:val>
                                        </p:tav>
                                        <p:tav tm="100000">
                                          <p:val>
                                            <p:strVal val="#ppt_x"/>
                                          </p:val>
                                        </p:tav>
                                      </p:tavLst>
                                    </p:anim>
                                    <p:anim calcmode="lin" valueType="num">
                                      <p:cBhvr additive="base">
                                        <p:cTn id="90"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91" fill="hold">
                      <p:stCondLst>
                        <p:cond delay="indefinite"/>
                      </p:stCondLst>
                      <p:childTnLst>
                        <p:par>
                          <p:cTn id="92" fill="hold">
                            <p:stCondLst>
                              <p:cond delay="0"/>
                            </p:stCondLst>
                            <p:childTnLst>
                              <p:par>
                                <p:cTn id="93" presetID="2" presetClass="entr" presetSubtype="2" accel="50000" decel="50000" fill="hold" nodeType="clickEffect">
                                  <p:stCondLst>
                                    <p:cond delay="0"/>
                                  </p:stCondLst>
                                  <p:childTnLst>
                                    <p:set>
                                      <p:cBhvr>
                                        <p:cTn id="94" dur="1" fill="hold">
                                          <p:stCondLst>
                                            <p:cond delay="0"/>
                                          </p:stCondLst>
                                        </p:cTn>
                                        <p:tgtEl>
                                          <p:spTgt spid="36"/>
                                        </p:tgtEl>
                                        <p:attrNameLst>
                                          <p:attrName>style.visibility</p:attrName>
                                        </p:attrNameLst>
                                      </p:cBhvr>
                                      <p:to>
                                        <p:strVal val="visible"/>
                                      </p:to>
                                    </p:set>
                                    <p:anim calcmode="lin" valueType="num">
                                      <p:cBhvr additive="base">
                                        <p:cTn id="95" dur="500" fill="hold"/>
                                        <p:tgtEl>
                                          <p:spTgt spid="36"/>
                                        </p:tgtEl>
                                        <p:attrNameLst>
                                          <p:attrName>ppt_x</p:attrName>
                                        </p:attrNameLst>
                                      </p:cBhvr>
                                      <p:tavLst>
                                        <p:tav tm="0">
                                          <p:val>
                                            <p:strVal val="1+#ppt_w/2"/>
                                          </p:val>
                                        </p:tav>
                                        <p:tav tm="100000">
                                          <p:val>
                                            <p:strVal val="#ppt_x"/>
                                          </p:val>
                                        </p:tav>
                                      </p:tavLst>
                                    </p:anim>
                                    <p:anim calcmode="lin" valueType="num">
                                      <p:cBhvr additive="base">
                                        <p:cTn id="96" dur="500" fill="hold"/>
                                        <p:tgtEl>
                                          <p:spTgt spid="36"/>
                                        </p:tgtEl>
                                        <p:attrNameLst>
                                          <p:attrName>ppt_y</p:attrName>
                                        </p:attrNameLst>
                                      </p:cBhvr>
                                      <p:tavLst>
                                        <p:tav tm="0">
                                          <p:val>
                                            <p:strVal val="#ppt_y"/>
                                          </p:val>
                                        </p:tav>
                                        <p:tav tm="100000">
                                          <p:val>
                                            <p:strVal val="#ppt_y"/>
                                          </p:val>
                                        </p:tav>
                                      </p:tavLst>
                                    </p:anim>
                                  </p:childTnLst>
                                </p:cTn>
                              </p:par>
                            </p:childTnLst>
                          </p:cTn>
                        </p:par>
                      </p:childTnLst>
                    </p:cTn>
                  </p:par>
                  <p:par>
                    <p:cTn id="97" fill="hold">
                      <p:stCondLst>
                        <p:cond delay="indefinite"/>
                      </p:stCondLst>
                      <p:childTnLst>
                        <p:par>
                          <p:cTn id="98" fill="hold">
                            <p:stCondLst>
                              <p:cond delay="0"/>
                            </p:stCondLst>
                            <p:childTnLst>
                              <p:par>
                                <p:cTn id="99" presetID="2" presetClass="entr" presetSubtype="2" accel="50000" decel="50000" fill="hold" nodeType="clickEffect">
                                  <p:stCondLst>
                                    <p:cond delay="0"/>
                                  </p:stCondLst>
                                  <p:childTnLst>
                                    <p:set>
                                      <p:cBhvr>
                                        <p:cTn id="100" dur="1" fill="hold">
                                          <p:stCondLst>
                                            <p:cond delay="0"/>
                                          </p:stCondLst>
                                        </p:cTn>
                                        <p:tgtEl>
                                          <p:spTgt spid="30"/>
                                        </p:tgtEl>
                                        <p:attrNameLst>
                                          <p:attrName>style.visibility</p:attrName>
                                        </p:attrNameLst>
                                      </p:cBhvr>
                                      <p:to>
                                        <p:strVal val="visible"/>
                                      </p:to>
                                    </p:set>
                                    <p:anim calcmode="lin" valueType="num">
                                      <p:cBhvr additive="base">
                                        <p:cTn id="101" dur="500" fill="hold"/>
                                        <p:tgtEl>
                                          <p:spTgt spid="30"/>
                                        </p:tgtEl>
                                        <p:attrNameLst>
                                          <p:attrName>ppt_x</p:attrName>
                                        </p:attrNameLst>
                                      </p:cBhvr>
                                      <p:tavLst>
                                        <p:tav tm="0">
                                          <p:val>
                                            <p:strVal val="1+#ppt_w/2"/>
                                          </p:val>
                                        </p:tav>
                                        <p:tav tm="100000">
                                          <p:val>
                                            <p:strVal val="#ppt_x"/>
                                          </p:val>
                                        </p:tav>
                                      </p:tavLst>
                                    </p:anim>
                                    <p:anim calcmode="lin" valueType="num">
                                      <p:cBhvr additive="base">
                                        <p:cTn id="102" dur="500" fill="hold"/>
                                        <p:tgtEl>
                                          <p:spTgt spid="30"/>
                                        </p:tgtEl>
                                        <p:attrNameLst>
                                          <p:attrName>ppt_y</p:attrName>
                                        </p:attrNameLst>
                                      </p:cBhvr>
                                      <p:tavLst>
                                        <p:tav tm="0">
                                          <p:val>
                                            <p:strVal val="#ppt_y"/>
                                          </p:val>
                                        </p:tav>
                                        <p:tav tm="100000">
                                          <p:val>
                                            <p:strVal val="#ppt_y"/>
                                          </p:val>
                                        </p:tav>
                                      </p:tavLst>
                                    </p:anim>
                                  </p:childTnLst>
                                </p:cTn>
                              </p:par>
                              <p:par>
                                <p:cTn id="103" presetID="2" presetClass="entr" presetSubtype="2" accel="50000" decel="50000" fill="hold" nodeType="withEffect">
                                  <p:stCondLst>
                                    <p:cond delay="0"/>
                                  </p:stCondLst>
                                  <p:childTnLst>
                                    <p:set>
                                      <p:cBhvr>
                                        <p:cTn id="104" dur="1" fill="hold">
                                          <p:stCondLst>
                                            <p:cond delay="0"/>
                                          </p:stCondLst>
                                        </p:cTn>
                                        <p:tgtEl>
                                          <p:spTgt spid="34"/>
                                        </p:tgtEl>
                                        <p:attrNameLst>
                                          <p:attrName>style.visibility</p:attrName>
                                        </p:attrNameLst>
                                      </p:cBhvr>
                                      <p:to>
                                        <p:strVal val="visible"/>
                                      </p:to>
                                    </p:set>
                                    <p:anim calcmode="lin" valueType="num">
                                      <p:cBhvr additive="base">
                                        <p:cTn id="105" dur="500" fill="hold"/>
                                        <p:tgtEl>
                                          <p:spTgt spid="34"/>
                                        </p:tgtEl>
                                        <p:attrNameLst>
                                          <p:attrName>ppt_x</p:attrName>
                                        </p:attrNameLst>
                                      </p:cBhvr>
                                      <p:tavLst>
                                        <p:tav tm="0">
                                          <p:val>
                                            <p:strVal val="1+#ppt_w/2"/>
                                          </p:val>
                                        </p:tav>
                                        <p:tav tm="100000">
                                          <p:val>
                                            <p:strVal val="#ppt_x"/>
                                          </p:val>
                                        </p:tav>
                                      </p:tavLst>
                                    </p:anim>
                                    <p:anim calcmode="lin" valueType="num">
                                      <p:cBhvr additive="base">
                                        <p:cTn id="106" dur="500" fill="hold"/>
                                        <p:tgtEl>
                                          <p:spTgt spid="34"/>
                                        </p:tgtEl>
                                        <p:attrNameLst>
                                          <p:attrName>ppt_y</p:attrName>
                                        </p:attrNameLst>
                                      </p:cBhvr>
                                      <p:tavLst>
                                        <p:tav tm="0">
                                          <p:val>
                                            <p:strVal val="#ppt_y"/>
                                          </p:val>
                                        </p:tav>
                                        <p:tav tm="100000">
                                          <p:val>
                                            <p:strVal val="#ppt_y"/>
                                          </p:val>
                                        </p:tav>
                                      </p:tavLst>
                                    </p:anim>
                                  </p:childTnLst>
                                </p:cTn>
                              </p:par>
                              <p:par>
                                <p:cTn id="107" presetID="2" presetClass="entr" presetSubtype="2" accel="50000" decel="50000" fill="hold" nodeType="withEffect">
                                  <p:stCondLst>
                                    <p:cond delay="0"/>
                                  </p:stCondLst>
                                  <p:childTnLst>
                                    <p:set>
                                      <p:cBhvr>
                                        <p:cTn id="108" dur="1" fill="hold">
                                          <p:stCondLst>
                                            <p:cond delay="0"/>
                                          </p:stCondLst>
                                        </p:cTn>
                                        <p:tgtEl>
                                          <p:spTgt spid="31"/>
                                        </p:tgtEl>
                                        <p:attrNameLst>
                                          <p:attrName>style.visibility</p:attrName>
                                        </p:attrNameLst>
                                      </p:cBhvr>
                                      <p:to>
                                        <p:strVal val="visible"/>
                                      </p:to>
                                    </p:set>
                                    <p:anim calcmode="lin" valueType="num">
                                      <p:cBhvr additive="base">
                                        <p:cTn id="109" dur="500" fill="hold"/>
                                        <p:tgtEl>
                                          <p:spTgt spid="31"/>
                                        </p:tgtEl>
                                        <p:attrNameLst>
                                          <p:attrName>ppt_x</p:attrName>
                                        </p:attrNameLst>
                                      </p:cBhvr>
                                      <p:tavLst>
                                        <p:tav tm="0">
                                          <p:val>
                                            <p:strVal val="1+#ppt_w/2"/>
                                          </p:val>
                                        </p:tav>
                                        <p:tav tm="100000">
                                          <p:val>
                                            <p:strVal val="#ppt_x"/>
                                          </p:val>
                                        </p:tav>
                                      </p:tavLst>
                                    </p:anim>
                                    <p:anim calcmode="lin" valueType="num">
                                      <p:cBhvr additive="base">
                                        <p:cTn id="110" dur="500" fill="hold"/>
                                        <p:tgtEl>
                                          <p:spTgt spid="31"/>
                                        </p:tgtEl>
                                        <p:attrNameLst>
                                          <p:attrName>ppt_y</p:attrName>
                                        </p:attrNameLst>
                                      </p:cBhvr>
                                      <p:tavLst>
                                        <p:tav tm="0">
                                          <p:val>
                                            <p:strVal val="#ppt_y"/>
                                          </p:val>
                                        </p:tav>
                                        <p:tav tm="100000">
                                          <p:val>
                                            <p:strVal val="#ppt_y"/>
                                          </p:val>
                                        </p:tav>
                                      </p:tavLst>
                                    </p:anim>
                                  </p:childTnLst>
                                </p:cTn>
                              </p:par>
                              <p:par>
                                <p:cTn id="111" presetID="2" presetClass="entr" presetSubtype="2" accel="50000" decel="50000" fill="hold" nodeType="withEffect">
                                  <p:stCondLst>
                                    <p:cond delay="0"/>
                                  </p:stCondLst>
                                  <p:childTnLst>
                                    <p:set>
                                      <p:cBhvr>
                                        <p:cTn id="112" dur="1" fill="hold">
                                          <p:stCondLst>
                                            <p:cond delay="0"/>
                                          </p:stCondLst>
                                        </p:cTn>
                                        <p:tgtEl>
                                          <p:spTgt spid="33"/>
                                        </p:tgtEl>
                                        <p:attrNameLst>
                                          <p:attrName>style.visibility</p:attrName>
                                        </p:attrNameLst>
                                      </p:cBhvr>
                                      <p:to>
                                        <p:strVal val="visible"/>
                                      </p:to>
                                    </p:set>
                                    <p:anim calcmode="lin" valueType="num">
                                      <p:cBhvr additive="base">
                                        <p:cTn id="113" dur="500" fill="hold"/>
                                        <p:tgtEl>
                                          <p:spTgt spid="33"/>
                                        </p:tgtEl>
                                        <p:attrNameLst>
                                          <p:attrName>ppt_x</p:attrName>
                                        </p:attrNameLst>
                                      </p:cBhvr>
                                      <p:tavLst>
                                        <p:tav tm="0">
                                          <p:val>
                                            <p:strVal val="1+#ppt_w/2"/>
                                          </p:val>
                                        </p:tav>
                                        <p:tav tm="100000">
                                          <p:val>
                                            <p:strVal val="#ppt_x"/>
                                          </p:val>
                                        </p:tav>
                                      </p:tavLst>
                                    </p:anim>
                                    <p:anim calcmode="lin" valueType="num">
                                      <p:cBhvr additive="base">
                                        <p:cTn id="114" dur="500" fill="hold"/>
                                        <p:tgtEl>
                                          <p:spTgt spid="33"/>
                                        </p:tgtEl>
                                        <p:attrNameLst>
                                          <p:attrName>ppt_y</p:attrName>
                                        </p:attrNameLst>
                                      </p:cBhvr>
                                      <p:tavLst>
                                        <p:tav tm="0">
                                          <p:val>
                                            <p:strVal val="#ppt_y"/>
                                          </p:val>
                                        </p:tav>
                                        <p:tav tm="100000">
                                          <p:val>
                                            <p:strVal val="#ppt_y"/>
                                          </p:val>
                                        </p:tav>
                                      </p:tavLst>
                                    </p:anim>
                                  </p:childTnLst>
                                </p:cTn>
                              </p:par>
                              <p:par>
                                <p:cTn id="115" presetID="2" presetClass="entr" presetSubtype="2" accel="50000" decel="50000" fill="hold" nodeType="withEffect">
                                  <p:stCondLst>
                                    <p:cond delay="0"/>
                                  </p:stCondLst>
                                  <p:childTnLst>
                                    <p:set>
                                      <p:cBhvr>
                                        <p:cTn id="116" dur="1" fill="hold">
                                          <p:stCondLst>
                                            <p:cond delay="0"/>
                                          </p:stCondLst>
                                        </p:cTn>
                                        <p:tgtEl>
                                          <p:spTgt spid="32"/>
                                        </p:tgtEl>
                                        <p:attrNameLst>
                                          <p:attrName>style.visibility</p:attrName>
                                        </p:attrNameLst>
                                      </p:cBhvr>
                                      <p:to>
                                        <p:strVal val="visible"/>
                                      </p:to>
                                    </p:set>
                                    <p:anim calcmode="lin" valueType="num">
                                      <p:cBhvr additive="base">
                                        <p:cTn id="117" dur="500" fill="hold"/>
                                        <p:tgtEl>
                                          <p:spTgt spid="32"/>
                                        </p:tgtEl>
                                        <p:attrNameLst>
                                          <p:attrName>ppt_x</p:attrName>
                                        </p:attrNameLst>
                                      </p:cBhvr>
                                      <p:tavLst>
                                        <p:tav tm="0">
                                          <p:val>
                                            <p:strVal val="1+#ppt_w/2"/>
                                          </p:val>
                                        </p:tav>
                                        <p:tav tm="100000">
                                          <p:val>
                                            <p:strVal val="#ppt_x"/>
                                          </p:val>
                                        </p:tav>
                                      </p:tavLst>
                                    </p:anim>
                                    <p:anim calcmode="lin" valueType="num">
                                      <p:cBhvr additive="base">
                                        <p:cTn id="118" dur="500" fill="hold"/>
                                        <p:tgtEl>
                                          <p:spTgt spid="32"/>
                                        </p:tgtEl>
                                        <p:attrNameLst>
                                          <p:attrName>ppt_y</p:attrName>
                                        </p:attrNameLst>
                                      </p:cBhvr>
                                      <p:tavLst>
                                        <p:tav tm="0">
                                          <p:val>
                                            <p:strVal val="#ppt_y"/>
                                          </p:val>
                                        </p:tav>
                                        <p:tav tm="100000">
                                          <p:val>
                                            <p:strVal val="#ppt_y"/>
                                          </p:val>
                                        </p:tav>
                                      </p:tavLst>
                                    </p:anim>
                                  </p:childTnLst>
                                </p:cTn>
                              </p:par>
                              <p:par>
                                <p:cTn id="119" presetID="2" presetClass="entr" presetSubtype="4" accel="50000" decel="50000" fill="hold" nodeType="withEffect">
                                  <p:stCondLst>
                                    <p:cond delay="0"/>
                                  </p:stCondLst>
                                  <p:childTnLst>
                                    <p:set>
                                      <p:cBhvr>
                                        <p:cTn id="120" dur="1" fill="hold">
                                          <p:stCondLst>
                                            <p:cond delay="0"/>
                                          </p:stCondLst>
                                        </p:cTn>
                                        <p:tgtEl>
                                          <p:spTgt spid="35"/>
                                        </p:tgtEl>
                                        <p:attrNameLst>
                                          <p:attrName>style.visibility</p:attrName>
                                        </p:attrNameLst>
                                      </p:cBhvr>
                                      <p:to>
                                        <p:strVal val="visible"/>
                                      </p:to>
                                    </p:set>
                                    <p:anim calcmode="lin" valueType="num">
                                      <p:cBhvr additive="base">
                                        <p:cTn id="121" dur="500" fill="hold"/>
                                        <p:tgtEl>
                                          <p:spTgt spid="35"/>
                                        </p:tgtEl>
                                        <p:attrNameLst>
                                          <p:attrName>ppt_x</p:attrName>
                                        </p:attrNameLst>
                                      </p:cBhvr>
                                      <p:tavLst>
                                        <p:tav tm="0">
                                          <p:val>
                                            <p:strVal val="#ppt_x"/>
                                          </p:val>
                                        </p:tav>
                                        <p:tav tm="100000">
                                          <p:val>
                                            <p:strVal val="#ppt_x"/>
                                          </p:val>
                                        </p:tav>
                                      </p:tavLst>
                                    </p:anim>
                                    <p:anim calcmode="lin" valueType="num">
                                      <p:cBhvr additive="base">
                                        <p:cTn id="122"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par>
                    <p:cTn id="123" fill="hold">
                      <p:stCondLst>
                        <p:cond delay="indefinite"/>
                      </p:stCondLst>
                      <p:childTnLst>
                        <p:par>
                          <p:cTn id="124" fill="hold">
                            <p:stCondLst>
                              <p:cond delay="0"/>
                            </p:stCondLst>
                            <p:childTnLst>
                              <p:par>
                                <p:cTn id="125" presetID="1" presetClass="entr" presetSubtype="0" fill="hold" nodeType="clickEffect">
                                  <p:stCondLst>
                                    <p:cond delay="0"/>
                                  </p:stCondLst>
                                  <p:childTnLst>
                                    <p:set>
                                      <p:cBhvr>
                                        <p:cTn id="126" dur="1" fill="hold">
                                          <p:stCondLst>
                                            <p:cond delay="0"/>
                                          </p:stCondLst>
                                        </p:cTn>
                                        <p:tgtEl>
                                          <p:spTgt spid="53"/>
                                        </p:tgtEl>
                                        <p:attrNameLst>
                                          <p:attrName>style.visibility</p:attrName>
                                        </p:attrNameLst>
                                      </p:cBhvr>
                                      <p:to>
                                        <p:strVal val="visible"/>
                                      </p:to>
                                    </p:set>
                                  </p:childTnLst>
                                </p:cTn>
                              </p:par>
                            </p:childTnLst>
                          </p:cTn>
                        </p:par>
                      </p:childTnLst>
                    </p:cTn>
                  </p:par>
                  <p:par>
                    <p:cTn id="127" fill="hold">
                      <p:stCondLst>
                        <p:cond delay="indefinite"/>
                      </p:stCondLst>
                      <p:childTnLst>
                        <p:par>
                          <p:cTn id="128" fill="hold">
                            <p:stCondLst>
                              <p:cond delay="0"/>
                            </p:stCondLst>
                            <p:childTnLst>
                              <p:par>
                                <p:cTn id="129" presetID="3" presetClass="entr" presetSubtype="10" fill="hold" nodeType="clickEffect">
                                  <p:stCondLst>
                                    <p:cond delay="0"/>
                                  </p:stCondLst>
                                  <p:childTnLst>
                                    <p:set>
                                      <p:cBhvr>
                                        <p:cTn id="130" dur="1" fill="hold">
                                          <p:stCondLst>
                                            <p:cond delay="0"/>
                                          </p:stCondLst>
                                        </p:cTn>
                                        <p:tgtEl>
                                          <p:spTgt spid="59"/>
                                        </p:tgtEl>
                                        <p:attrNameLst>
                                          <p:attrName>style.visibility</p:attrName>
                                        </p:attrNameLst>
                                      </p:cBhvr>
                                      <p:to>
                                        <p:strVal val="visible"/>
                                      </p:to>
                                    </p:set>
                                    <p:animEffect transition="in" filter="blinds(horizontal)">
                                      <p:cBhvr>
                                        <p:cTn id="131" dur="500"/>
                                        <p:tgtEl>
                                          <p:spTgt spid="59"/>
                                        </p:tgtEl>
                                      </p:cBhvr>
                                    </p:animEffect>
                                  </p:childTnLst>
                                </p:cTn>
                              </p:par>
                              <p:par>
                                <p:cTn id="132" presetID="3" presetClass="entr" presetSubtype="10" fill="hold" nodeType="withEffect">
                                  <p:stCondLst>
                                    <p:cond delay="0"/>
                                  </p:stCondLst>
                                  <p:childTnLst>
                                    <p:set>
                                      <p:cBhvr>
                                        <p:cTn id="133" dur="1" fill="hold">
                                          <p:stCondLst>
                                            <p:cond delay="0"/>
                                          </p:stCondLst>
                                        </p:cTn>
                                        <p:tgtEl>
                                          <p:spTgt spid="69"/>
                                        </p:tgtEl>
                                        <p:attrNameLst>
                                          <p:attrName>style.visibility</p:attrName>
                                        </p:attrNameLst>
                                      </p:cBhvr>
                                      <p:to>
                                        <p:strVal val="visible"/>
                                      </p:to>
                                    </p:set>
                                    <p:animEffect transition="in" filter="blinds(horizontal)">
                                      <p:cBhvr>
                                        <p:cTn id="134" dur="500"/>
                                        <p:tgtEl>
                                          <p:spTgt spid="69"/>
                                        </p:tgtEl>
                                      </p:cBhvr>
                                    </p:animEffect>
                                  </p:childTnLst>
                                </p:cTn>
                              </p:par>
                              <p:par>
                                <p:cTn id="135" presetID="3" presetClass="entr" presetSubtype="10" fill="hold" nodeType="withEffect">
                                  <p:stCondLst>
                                    <p:cond delay="0"/>
                                  </p:stCondLst>
                                  <p:childTnLst>
                                    <p:set>
                                      <p:cBhvr>
                                        <p:cTn id="136" dur="1" fill="hold">
                                          <p:stCondLst>
                                            <p:cond delay="0"/>
                                          </p:stCondLst>
                                        </p:cTn>
                                        <p:tgtEl>
                                          <p:spTgt spid="63"/>
                                        </p:tgtEl>
                                        <p:attrNameLst>
                                          <p:attrName>style.visibility</p:attrName>
                                        </p:attrNameLst>
                                      </p:cBhvr>
                                      <p:to>
                                        <p:strVal val="visible"/>
                                      </p:to>
                                    </p:set>
                                    <p:animEffect transition="in" filter="blinds(horizontal)">
                                      <p:cBhvr>
                                        <p:cTn id="137" dur="500"/>
                                        <p:tgtEl>
                                          <p:spTgt spid="63"/>
                                        </p:tgtEl>
                                      </p:cBhvr>
                                    </p:animEffect>
                                  </p:childTnLst>
                                </p:cTn>
                              </p:par>
                              <p:par>
                                <p:cTn id="138" presetID="3" presetClass="entr" presetSubtype="10" fill="hold" nodeType="withEffect">
                                  <p:stCondLst>
                                    <p:cond delay="0"/>
                                  </p:stCondLst>
                                  <p:childTnLst>
                                    <p:set>
                                      <p:cBhvr>
                                        <p:cTn id="139" dur="1" fill="hold">
                                          <p:stCondLst>
                                            <p:cond delay="0"/>
                                          </p:stCondLst>
                                        </p:cTn>
                                        <p:tgtEl>
                                          <p:spTgt spid="67"/>
                                        </p:tgtEl>
                                        <p:attrNameLst>
                                          <p:attrName>style.visibility</p:attrName>
                                        </p:attrNameLst>
                                      </p:cBhvr>
                                      <p:to>
                                        <p:strVal val="visible"/>
                                      </p:to>
                                    </p:set>
                                    <p:animEffect transition="in" filter="blinds(horizontal)">
                                      <p:cBhvr>
                                        <p:cTn id="140" dur="500"/>
                                        <p:tgtEl>
                                          <p:spTgt spid="67"/>
                                        </p:tgtEl>
                                      </p:cBhvr>
                                    </p:animEffect>
                                  </p:childTnLst>
                                </p:cTn>
                              </p:par>
                              <p:par>
                                <p:cTn id="141" presetID="3" presetClass="entr" presetSubtype="10" fill="hold" nodeType="withEffect">
                                  <p:stCondLst>
                                    <p:cond delay="0"/>
                                  </p:stCondLst>
                                  <p:childTnLst>
                                    <p:set>
                                      <p:cBhvr>
                                        <p:cTn id="142" dur="1" fill="hold">
                                          <p:stCondLst>
                                            <p:cond delay="0"/>
                                          </p:stCondLst>
                                        </p:cTn>
                                        <p:tgtEl>
                                          <p:spTgt spid="60"/>
                                        </p:tgtEl>
                                        <p:attrNameLst>
                                          <p:attrName>style.visibility</p:attrName>
                                        </p:attrNameLst>
                                      </p:cBhvr>
                                      <p:to>
                                        <p:strVal val="visible"/>
                                      </p:to>
                                    </p:set>
                                    <p:animEffect transition="in" filter="blinds(horizontal)">
                                      <p:cBhvr>
                                        <p:cTn id="143" dur="500"/>
                                        <p:tgtEl>
                                          <p:spTgt spid="60"/>
                                        </p:tgtEl>
                                      </p:cBhvr>
                                    </p:animEffect>
                                  </p:childTnLst>
                                </p:cTn>
                              </p:par>
                              <p:par>
                                <p:cTn id="144" presetID="3" presetClass="entr" presetSubtype="10" fill="hold" nodeType="withEffect">
                                  <p:stCondLst>
                                    <p:cond delay="0"/>
                                  </p:stCondLst>
                                  <p:childTnLst>
                                    <p:set>
                                      <p:cBhvr>
                                        <p:cTn id="145" dur="1" fill="hold">
                                          <p:stCondLst>
                                            <p:cond delay="0"/>
                                          </p:stCondLst>
                                        </p:cTn>
                                        <p:tgtEl>
                                          <p:spTgt spid="64"/>
                                        </p:tgtEl>
                                        <p:attrNameLst>
                                          <p:attrName>style.visibility</p:attrName>
                                        </p:attrNameLst>
                                      </p:cBhvr>
                                      <p:to>
                                        <p:strVal val="visible"/>
                                      </p:to>
                                    </p:set>
                                    <p:animEffect transition="in" filter="blinds(horizontal)">
                                      <p:cBhvr>
                                        <p:cTn id="146" dur="500"/>
                                        <p:tgtEl>
                                          <p:spTgt spid="64"/>
                                        </p:tgtEl>
                                      </p:cBhvr>
                                    </p:animEffect>
                                  </p:childTnLst>
                                </p:cTn>
                              </p:par>
                              <p:par>
                                <p:cTn id="147" presetID="3" presetClass="entr" presetSubtype="10" fill="hold" nodeType="withEffect">
                                  <p:stCondLst>
                                    <p:cond delay="0"/>
                                  </p:stCondLst>
                                  <p:childTnLst>
                                    <p:set>
                                      <p:cBhvr>
                                        <p:cTn id="148" dur="1" fill="hold">
                                          <p:stCondLst>
                                            <p:cond delay="0"/>
                                          </p:stCondLst>
                                        </p:cTn>
                                        <p:tgtEl>
                                          <p:spTgt spid="68"/>
                                        </p:tgtEl>
                                        <p:attrNameLst>
                                          <p:attrName>style.visibility</p:attrName>
                                        </p:attrNameLst>
                                      </p:cBhvr>
                                      <p:to>
                                        <p:strVal val="visible"/>
                                      </p:to>
                                    </p:set>
                                    <p:animEffect transition="in" filter="blinds(horizontal)">
                                      <p:cBhvr>
                                        <p:cTn id="149" dur="500"/>
                                        <p:tgtEl>
                                          <p:spTgt spid="68"/>
                                        </p:tgtEl>
                                      </p:cBhvr>
                                    </p:animEffect>
                                  </p:childTnLst>
                                </p:cTn>
                              </p:par>
                              <p:par>
                                <p:cTn id="150" presetID="3" presetClass="entr" presetSubtype="10" fill="hold" nodeType="withEffect">
                                  <p:stCondLst>
                                    <p:cond delay="0"/>
                                  </p:stCondLst>
                                  <p:childTnLst>
                                    <p:set>
                                      <p:cBhvr>
                                        <p:cTn id="151" dur="1" fill="hold">
                                          <p:stCondLst>
                                            <p:cond delay="0"/>
                                          </p:stCondLst>
                                        </p:cTn>
                                        <p:tgtEl>
                                          <p:spTgt spid="65"/>
                                        </p:tgtEl>
                                        <p:attrNameLst>
                                          <p:attrName>style.visibility</p:attrName>
                                        </p:attrNameLst>
                                      </p:cBhvr>
                                      <p:to>
                                        <p:strVal val="visible"/>
                                      </p:to>
                                    </p:set>
                                    <p:animEffect transition="in" filter="blinds(horizontal)">
                                      <p:cBhvr>
                                        <p:cTn id="152" dur="500"/>
                                        <p:tgtEl>
                                          <p:spTgt spid="65"/>
                                        </p:tgtEl>
                                      </p:cBhvr>
                                    </p:animEffect>
                                  </p:childTnLst>
                                </p:cTn>
                              </p:par>
                              <p:par>
                                <p:cTn id="153" presetID="3" presetClass="entr" presetSubtype="10" fill="hold" nodeType="withEffect">
                                  <p:stCondLst>
                                    <p:cond delay="0"/>
                                  </p:stCondLst>
                                  <p:childTnLst>
                                    <p:set>
                                      <p:cBhvr>
                                        <p:cTn id="154" dur="1" fill="hold">
                                          <p:stCondLst>
                                            <p:cond delay="0"/>
                                          </p:stCondLst>
                                        </p:cTn>
                                        <p:tgtEl>
                                          <p:spTgt spid="58"/>
                                        </p:tgtEl>
                                        <p:attrNameLst>
                                          <p:attrName>style.visibility</p:attrName>
                                        </p:attrNameLst>
                                      </p:cBhvr>
                                      <p:to>
                                        <p:strVal val="visible"/>
                                      </p:to>
                                    </p:set>
                                    <p:animEffect transition="in" filter="blinds(horizontal)">
                                      <p:cBhvr>
                                        <p:cTn id="155" dur="500"/>
                                        <p:tgtEl>
                                          <p:spTgt spid="58"/>
                                        </p:tgtEl>
                                      </p:cBhvr>
                                    </p:animEffect>
                                  </p:childTnLst>
                                </p:cTn>
                              </p:par>
                              <p:par>
                                <p:cTn id="156" presetID="3" presetClass="entr" presetSubtype="10" fill="hold" nodeType="withEffect">
                                  <p:stCondLst>
                                    <p:cond delay="0"/>
                                  </p:stCondLst>
                                  <p:childTnLst>
                                    <p:set>
                                      <p:cBhvr>
                                        <p:cTn id="157" dur="1" fill="hold">
                                          <p:stCondLst>
                                            <p:cond delay="0"/>
                                          </p:stCondLst>
                                        </p:cTn>
                                        <p:tgtEl>
                                          <p:spTgt spid="62"/>
                                        </p:tgtEl>
                                        <p:attrNameLst>
                                          <p:attrName>style.visibility</p:attrName>
                                        </p:attrNameLst>
                                      </p:cBhvr>
                                      <p:to>
                                        <p:strVal val="visible"/>
                                      </p:to>
                                    </p:set>
                                    <p:animEffect transition="in" filter="blinds(horizontal)">
                                      <p:cBhvr>
                                        <p:cTn id="158" dur="500"/>
                                        <p:tgtEl>
                                          <p:spTgt spid="62"/>
                                        </p:tgtEl>
                                      </p:cBhvr>
                                    </p:animEffect>
                                  </p:childTnLst>
                                </p:cTn>
                              </p:par>
                              <p:par>
                                <p:cTn id="159" presetID="3" presetClass="entr" presetSubtype="10" fill="hold" nodeType="withEffect">
                                  <p:stCondLst>
                                    <p:cond delay="0"/>
                                  </p:stCondLst>
                                  <p:childTnLst>
                                    <p:set>
                                      <p:cBhvr>
                                        <p:cTn id="160" dur="1" fill="hold">
                                          <p:stCondLst>
                                            <p:cond delay="0"/>
                                          </p:stCondLst>
                                        </p:cTn>
                                        <p:tgtEl>
                                          <p:spTgt spid="57"/>
                                        </p:tgtEl>
                                        <p:attrNameLst>
                                          <p:attrName>style.visibility</p:attrName>
                                        </p:attrNameLst>
                                      </p:cBhvr>
                                      <p:to>
                                        <p:strVal val="visible"/>
                                      </p:to>
                                    </p:set>
                                    <p:animEffect transition="in" filter="blinds(horizontal)">
                                      <p:cBhvr>
                                        <p:cTn id="161" dur="500"/>
                                        <p:tgtEl>
                                          <p:spTgt spid="57"/>
                                        </p:tgtEl>
                                      </p:cBhvr>
                                    </p:animEffect>
                                  </p:childTnLst>
                                </p:cTn>
                              </p:par>
                              <p:par>
                                <p:cTn id="162" presetID="3" presetClass="entr" presetSubtype="10" fill="hold" nodeType="withEffect">
                                  <p:stCondLst>
                                    <p:cond delay="0"/>
                                  </p:stCondLst>
                                  <p:childTnLst>
                                    <p:set>
                                      <p:cBhvr>
                                        <p:cTn id="163" dur="1" fill="hold">
                                          <p:stCondLst>
                                            <p:cond delay="0"/>
                                          </p:stCondLst>
                                        </p:cTn>
                                        <p:tgtEl>
                                          <p:spTgt spid="70"/>
                                        </p:tgtEl>
                                        <p:attrNameLst>
                                          <p:attrName>style.visibility</p:attrName>
                                        </p:attrNameLst>
                                      </p:cBhvr>
                                      <p:to>
                                        <p:strVal val="visible"/>
                                      </p:to>
                                    </p:set>
                                    <p:animEffect transition="in" filter="blinds(horizontal)">
                                      <p:cBhvr>
                                        <p:cTn id="164" dur="500"/>
                                        <p:tgtEl>
                                          <p:spTgt spid="70"/>
                                        </p:tgtEl>
                                      </p:cBhvr>
                                    </p:animEffect>
                                  </p:childTnLst>
                                </p:cTn>
                              </p:par>
                              <p:par>
                                <p:cTn id="165" presetID="7" presetClass="entr" presetSubtype="4" fill="hold" nodeType="withEffect">
                                  <p:stCondLst>
                                    <p:cond delay="0"/>
                                  </p:stCondLst>
                                  <p:childTnLst>
                                    <p:set>
                                      <p:cBhvr>
                                        <p:cTn id="166" dur="1" fill="hold">
                                          <p:stCondLst>
                                            <p:cond delay="0"/>
                                          </p:stCondLst>
                                        </p:cTn>
                                        <p:tgtEl>
                                          <p:spTgt spid="72"/>
                                        </p:tgtEl>
                                        <p:attrNameLst>
                                          <p:attrName>style.visibility</p:attrName>
                                        </p:attrNameLst>
                                      </p:cBhvr>
                                      <p:to>
                                        <p:strVal val="visible"/>
                                      </p:to>
                                    </p:set>
                                    <p:anim calcmode="lin" valueType="num">
                                      <p:cBhvr additive="base">
                                        <p:cTn id="167" dur="500" fill="hold"/>
                                        <p:tgtEl>
                                          <p:spTgt spid="72"/>
                                        </p:tgtEl>
                                        <p:attrNameLst>
                                          <p:attrName>ppt_x</p:attrName>
                                        </p:attrNameLst>
                                      </p:cBhvr>
                                      <p:tavLst>
                                        <p:tav tm="0">
                                          <p:val>
                                            <p:strVal val="#ppt_x"/>
                                          </p:val>
                                        </p:tav>
                                        <p:tav tm="100000">
                                          <p:val>
                                            <p:strVal val="#ppt_x"/>
                                          </p:val>
                                        </p:tav>
                                      </p:tavLst>
                                    </p:anim>
                                    <p:anim calcmode="lin" valueType="num">
                                      <p:cBhvr additive="base">
                                        <p:cTn id="168" dur="500" fill="hold"/>
                                        <p:tgtEl>
                                          <p:spTgt spid="72"/>
                                        </p:tgtEl>
                                        <p:attrNameLst>
                                          <p:attrName>ppt_y</p:attrName>
                                        </p:attrNameLst>
                                      </p:cBhvr>
                                      <p:tavLst>
                                        <p:tav tm="0">
                                          <p:val>
                                            <p:strVal val="1+#ppt_h/2"/>
                                          </p:val>
                                        </p:tav>
                                        <p:tav tm="100000">
                                          <p:val>
                                            <p:strVal val="#ppt_y"/>
                                          </p:val>
                                        </p:tav>
                                      </p:tavLst>
                                    </p:anim>
                                  </p:childTnLst>
                                </p:cTn>
                              </p:par>
                            </p:childTnLst>
                          </p:cTn>
                        </p:par>
                      </p:childTnLst>
                    </p:cTn>
                  </p:par>
                  <p:par>
                    <p:cTn id="169" fill="hold">
                      <p:stCondLst>
                        <p:cond delay="indefinite"/>
                      </p:stCondLst>
                      <p:childTnLst>
                        <p:par>
                          <p:cTn id="170" fill="hold">
                            <p:stCondLst>
                              <p:cond delay="0"/>
                            </p:stCondLst>
                            <p:childTnLst>
                              <p:par>
                                <p:cTn id="171" presetID="2" presetClass="entr" presetSubtype="2" accel="50000" decel="50000" fill="hold" nodeType="clickEffect">
                                  <p:stCondLst>
                                    <p:cond delay="0"/>
                                  </p:stCondLst>
                                  <p:childTnLst>
                                    <p:set>
                                      <p:cBhvr>
                                        <p:cTn id="172" dur="1" fill="hold">
                                          <p:stCondLst>
                                            <p:cond delay="0"/>
                                          </p:stCondLst>
                                        </p:cTn>
                                        <p:tgtEl>
                                          <p:spTgt spid="88"/>
                                        </p:tgtEl>
                                        <p:attrNameLst>
                                          <p:attrName>style.visibility</p:attrName>
                                        </p:attrNameLst>
                                      </p:cBhvr>
                                      <p:to>
                                        <p:strVal val="visible"/>
                                      </p:to>
                                    </p:set>
                                    <p:anim calcmode="lin" valueType="num">
                                      <p:cBhvr additive="base">
                                        <p:cTn id="173" dur="500" fill="hold"/>
                                        <p:tgtEl>
                                          <p:spTgt spid="88"/>
                                        </p:tgtEl>
                                        <p:attrNameLst>
                                          <p:attrName>ppt_x</p:attrName>
                                        </p:attrNameLst>
                                      </p:cBhvr>
                                      <p:tavLst>
                                        <p:tav tm="0">
                                          <p:val>
                                            <p:strVal val="1+#ppt_w/2"/>
                                          </p:val>
                                        </p:tav>
                                        <p:tav tm="100000">
                                          <p:val>
                                            <p:strVal val="#ppt_x"/>
                                          </p:val>
                                        </p:tav>
                                      </p:tavLst>
                                    </p:anim>
                                    <p:anim calcmode="lin" valueType="num">
                                      <p:cBhvr additive="base">
                                        <p:cTn id="174" dur="500" fill="hold"/>
                                        <p:tgtEl>
                                          <p:spTgt spid="88"/>
                                        </p:tgtEl>
                                        <p:attrNameLst>
                                          <p:attrName>ppt_y</p:attrName>
                                        </p:attrNameLst>
                                      </p:cBhvr>
                                      <p:tavLst>
                                        <p:tav tm="0">
                                          <p:val>
                                            <p:strVal val="#ppt_y"/>
                                          </p:val>
                                        </p:tav>
                                        <p:tav tm="100000">
                                          <p:val>
                                            <p:strVal val="#ppt_y"/>
                                          </p:val>
                                        </p:tav>
                                      </p:tavLst>
                                    </p:anim>
                                  </p:childTnLst>
                                </p:cTn>
                              </p:par>
                            </p:childTnLst>
                          </p:cTn>
                        </p:par>
                      </p:childTnLst>
                    </p:cTn>
                  </p:par>
                  <p:par>
                    <p:cTn id="175" fill="hold">
                      <p:stCondLst>
                        <p:cond delay="indefinite"/>
                      </p:stCondLst>
                      <p:childTnLst>
                        <p:par>
                          <p:cTn id="176" fill="hold">
                            <p:stCondLst>
                              <p:cond delay="0"/>
                            </p:stCondLst>
                            <p:childTnLst>
                              <p:par>
                                <p:cTn id="177" presetID="2" presetClass="entr" presetSubtype="2" accel="50000" decel="50000" fill="hold" nodeType="clickEffect">
                                  <p:stCondLst>
                                    <p:cond delay="0"/>
                                  </p:stCondLst>
                                  <p:childTnLst>
                                    <p:set>
                                      <p:cBhvr>
                                        <p:cTn id="178" dur="1" fill="hold">
                                          <p:stCondLst>
                                            <p:cond delay="0"/>
                                          </p:stCondLst>
                                        </p:cTn>
                                        <p:tgtEl>
                                          <p:spTgt spid="83"/>
                                        </p:tgtEl>
                                        <p:attrNameLst>
                                          <p:attrName>style.visibility</p:attrName>
                                        </p:attrNameLst>
                                      </p:cBhvr>
                                      <p:to>
                                        <p:strVal val="visible"/>
                                      </p:to>
                                    </p:set>
                                    <p:anim calcmode="lin" valueType="num">
                                      <p:cBhvr additive="base">
                                        <p:cTn id="179" dur="500" fill="hold"/>
                                        <p:tgtEl>
                                          <p:spTgt spid="83"/>
                                        </p:tgtEl>
                                        <p:attrNameLst>
                                          <p:attrName>ppt_x</p:attrName>
                                        </p:attrNameLst>
                                      </p:cBhvr>
                                      <p:tavLst>
                                        <p:tav tm="0">
                                          <p:val>
                                            <p:strVal val="1+#ppt_w/2"/>
                                          </p:val>
                                        </p:tav>
                                        <p:tav tm="100000">
                                          <p:val>
                                            <p:strVal val="#ppt_x"/>
                                          </p:val>
                                        </p:tav>
                                      </p:tavLst>
                                    </p:anim>
                                    <p:anim calcmode="lin" valueType="num">
                                      <p:cBhvr additive="base">
                                        <p:cTn id="180" dur="500" fill="hold"/>
                                        <p:tgtEl>
                                          <p:spTgt spid="83"/>
                                        </p:tgtEl>
                                        <p:attrNameLst>
                                          <p:attrName>ppt_y</p:attrName>
                                        </p:attrNameLst>
                                      </p:cBhvr>
                                      <p:tavLst>
                                        <p:tav tm="0">
                                          <p:val>
                                            <p:strVal val="#ppt_y"/>
                                          </p:val>
                                        </p:tav>
                                        <p:tav tm="100000">
                                          <p:val>
                                            <p:strVal val="#ppt_y"/>
                                          </p:val>
                                        </p:tav>
                                      </p:tavLst>
                                    </p:anim>
                                  </p:childTnLst>
                                </p:cTn>
                              </p:par>
                              <p:par>
                                <p:cTn id="181" presetID="2" presetClass="entr" presetSubtype="2" accel="50000" decel="50000" fill="hold" nodeType="withEffect">
                                  <p:stCondLst>
                                    <p:cond delay="0"/>
                                  </p:stCondLst>
                                  <p:childTnLst>
                                    <p:set>
                                      <p:cBhvr>
                                        <p:cTn id="182" dur="1" fill="hold">
                                          <p:stCondLst>
                                            <p:cond delay="0"/>
                                          </p:stCondLst>
                                        </p:cTn>
                                        <p:tgtEl>
                                          <p:spTgt spid="87"/>
                                        </p:tgtEl>
                                        <p:attrNameLst>
                                          <p:attrName>style.visibility</p:attrName>
                                        </p:attrNameLst>
                                      </p:cBhvr>
                                      <p:to>
                                        <p:strVal val="visible"/>
                                      </p:to>
                                    </p:set>
                                    <p:anim calcmode="lin" valueType="num">
                                      <p:cBhvr additive="base">
                                        <p:cTn id="183" dur="500" fill="hold"/>
                                        <p:tgtEl>
                                          <p:spTgt spid="87"/>
                                        </p:tgtEl>
                                        <p:attrNameLst>
                                          <p:attrName>ppt_x</p:attrName>
                                        </p:attrNameLst>
                                      </p:cBhvr>
                                      <p:tavLst>
                                        <p:tav tm="0">
                                          <p:val>
                                            <p:strVal val="1+#ppt_w/2"/>
                                          </p:val>
                                        </p:tav>
                                        <p:tav tm="100000">
                                          <p:val>
                                            <p:strVal val="#ppt_x"/>
                                          </p:val>
                                        </p:tav>
                                      </p:tavLst>
                                    </p:anim>
                                    <p:anim calcmode="lin" valueType="num">
                                      <p:cBhvr additive="base">
                                        <p:cTn id="184" dur="500" fill="hold"/>
                                        <p:tgtEl>
                                          <p:spTgt spid="87"/>
                                        </p:tgtEl>
                                        <p:attrNameLst>
                                          <p:attrName>ppt_y</p:attrName>
                                        </p:attrNameLst>
                                      </p:cBhvr>
                                      <p:tavLst>
                                        <p:tav tm="0">
                                          <p:val>
                                            <p:strVal val="#ppt_y"/>
                                          </p:val>
                                        </p:tav>
                                        <p:tav tm="100000">
                                          <p:val>
                                            <p:strVal val="#ppt_y"/>
                                          </p:val>
                                        </p:tav>
                                      </p:tavLst>
                                    </p:anim>
                                  </p:childTnLst>
                                </p:cTn>
                              </p:par>
                              <p:par>
                                <p:cTn id="185" presetID="2" presetClass="entr" presetSubtype="2" accel="50000" decel="50000" fill="hold" nodeType="withEffect">
                                  <p:stCondLst>
                                    <p:cond delay="0"/>
                                  </p:stCondLst>
                                  <p:childTnLst>
                                    <p:set>
                                      <p:cBhvr>
                                        <p:cTn id="186" dur="1" fill="hold">
                                          <p:stCondLst>
                                            <p:cond delay="0"/>
                                          </p:stCondLst>
                                        </p:cTn>
                                        <p:tgtEl>
                                          <p:spTgt spid="84"/>
                                        </p:tgtEl>
                                        <p:attrNameLst>
                                          <p:attrName>style.visibility</p:attrName>
                                        </p:attrNameLst>
                                      </p:cBhvr>
                                      <p:to>
                                        <p:strVal val="visible"/>
                                      </p:to>
                                    </p:set>
                                    <p:anim calcmode="lin" valueType="num">
                                      <p:cBhvr additive="base">
                                        <p:cTn id="187" dur="500" fill="hold"/>
                                        <p:tgtEl>
                                          <p:spTgt spid="84"/>
                                        </p:tgtEl>
                                        <p:attrNameLst>
                                          <p:attrName>ppt_x</p:attrName>
                                        </p:attrNameLst>
                                      </p:cBhvr>
                                      <p:tavLst>
                                        <p:tav tm="0">
                                          <p:val>
                                            <p:strVal val="1+#ppt_w/2"/>
                                          </p:val>
                                        </p:tav>
                                        <p:tav tm="100000">
                                          <p:val>
                                            <p:strVal val="#ppt_x"/>
                                          </p:val>
                                        </p:tav>
                                      </p:tavLst>
                                    </p:anim>
                                    <p:anim calcmode="lin" valueType="num">
                                      <p:cBhvr additive="base">
                                        <p:cTn id="188" dur="500" fill="hold"/>
                                        <p:tgtEl>
                                          <p:spTgt spid="84"/>
                                        </p:tgtEl>
                                        <p:attrNameLst>
                                          <p:attrName>ppt_y</p:attrName>
                                        </p:attrNameLst>
                                      </p:cBhvr>
                                      <p:tavLst>
                                        <p:tav tm="0">
                                          <p:val>
                                            <p:strVal val="#ppt_y"/>
                                          </p:val>
                                        </p:tav>
                                        <p:tav tm="100000">
                                          <p:val>
                                            <p:strVal val="#ppt_y"/>
                                          </p:val>
                                        </p:tav>
                                      </p:tavLst>
                                    </p:anim>
                                  </p:childTnLst>
                                </p:cTn>
                              </p:par>
                              <p:par>
                                <p:cTn id="189" presetID="2" presetClass="entr" presetSubtype="2" accel="50000" decel="50000" fill="hold" nodeType="withEffect">
                                  <p:stCondLst>
                                    <p:cond delay="0"/>
                                  </p:stCondLst>
                                  <p:childTnLst>
                                    <p:set>
                                      <p:cBhvr>
                                        <p:cTn id="190" dur="1" fill="hold">
                                          <p:stCondLst>
                                            <p:cond delay="0"/>
                                          </p:stCondLst>
                                        </p:cTn>
                                        <p:tgtEl>
                                          <p:spTgt spid="86"/>
                                        </p:tgtEl>
                                        <p:attrNameLst>
                                          <p:attrName>style.visibility</p:attrName>
                                        </p:attrNameLst>
                                      </p:cBhvr>
                                      <p:to>
                                        <p:strVal val="visible"/>
                                      </p:to>
                                    </p:set>
                                    <p:anim calcmode="lin" valueType="num">
                                      <p:cBhvr additive="base">
                                        <p:cTn id="191" dur="500" fill="hold"/>
                                        <p:tgtEl>
                                          <p:spTgt spid="86"/>
                                        </p:tgtEl>
                                        <p:attrNameLst>
                                          <p:attrName>ppt_x</p:attrName>
                                        </p:attrNameLst>
                                      </p:cBhvr>
                                      <p:tavLst>
                                        <p:tav tm="0">
                                          <p:val>
                                            <p:strVal val="1+#ppt_w/2"/>
                                          </p:val>
                                        </p:tav>
                                        <p:tav tm="100000">
                                          <p:val>
                                            <p:strVal val="#ppt_x"/>
                                          </p:val>
                                        </p:tav>
                                      </p:tavLst>
                                    </p:anim>
                                    <p:anim calcmode="lin" valueType="num">
                                      <p:cBhvr additive="base">
                                        <p:cTn id="192" dur="500" fill="hold"/>
                                        <p:tgtEl>
                                          <p:spTgt spid="86"/>
                                        </p:tgtEl>
                                        <p:attrNameLst>
                                          <p:attrName>ppt_y</p:attrName>
                                        </p:attrNameLst>
                                      </p:cBhvr>
                                      <p:tavLst>
                                        <p:tav tm="0">
                                          <p:val>
                                            <p:strVal val="#ppt_y"/>
                                          </p:val>
                                        </p:tav>
                                        <p:tav tm="100000">
                                          <p:val>
                                            <p:strVal val="#ppt_y"/>
                                          </p:val>
                                        </p:tav>
                                      </p:tavLst>
                                    </p:anim>
                                  </p:childTnLst>
                                </p:cTn>
                              </p:par>
                              <p:par>
                                <p:cTn id="193" presetID="2" presetClass="entr" presetSubtype="2" accel="50000" decel="50000" fill="hold" nodeType="withEffect">
                                  <p:stCondLst>
                                    <p:cond delay="0"/>
                                  </p:stCondLst>
                                  <p:childTnLst>
                                    <p:set>
                                      <p:cBhvr>
                                        <p:cTn id="194" dur="1" fill="hold">
                                          <p:stCondLst>
                                            <p:cond delay="0"/>
                                          </p:stCondLst>
                                        </p:cTn>
                                        <p:tgtEl>
                                          <p:spTgt spid="85"/>
                                        </p:tgtEl>
                                        <p:attrNameLst>
                                          <p:attrName>style.visibility</p:attrName>
                                        </p:attrNameLst>
                                      </p:cBhvr>
                                      <p:to>
                                        <p:strVal val="visible"/>
                                      </p:to>
                                    </p:set>
                                    <p:anim calcmode="lin" valueType="num">
                                      <p:cBhvr additive="base">
                                        <p:cTn id="195" dur="500" fill="hold"/>
                                        <p:tgtEl>
                                          <p:spTgt spid="85"/>
                                        </p:tgtEl>
                                        <p:attrNameLst>
                                          <p:attrName>ppt_x</p:attrName>
                                        </p:attrNameLst>
                                      </p:cBhvr>
                                      <p:tavLst>
                                        <p:tav tm="0">
                                          <p:val>
                                            <p:strVal val="1+#ppt_w/2"/>
                                          </p:val>
                                        </p:tav>
                                        <p:tav tm="100000">
                                          <p:val>
                                            <p:strVal val="#ppt_x"/>
                                          </p:val>
                                        </p:tav>
                                      </p:tavLst>
                                    </p:anim>
                                    <p:anim calcmode="lin" valueType="num">
                                      <p:cBhvr additive="base">
                                        <p:cTn id="196" dur="500" fill="hold"/>
                                        <p:tgtEl>
                                          <p:spTgt spid="85"/>
                                        </p:tgtEl>
                                        <p:attrNameLst>
                                          <p:attrName>ppt_y</p:attrName>
                                        </p:attrNameLst>
                                      </p:cBhvr>
                                      <p:tavLst>
                                        <p:tav tm="0">
                                          <p:val>
                                            <p:strVal val="#ppt_y"/>
                                          </p:val>
                                        </p:tav>
                                        <p:tav tm="100000">
                                          <p:val>
                                            <p:strVal val="#ppt_y"/>
                                          </p:val>
                                        </p:tav>
                                      </p:tavLst>
                                    </p:anim>
                                  </p:childTnLst>
                                </p:cTn>
                              </p:par>
                              <p:par>
                                <p:cTn id="197" presetID="2" presetClass="entr" presetSubtype="4" accel="50000" decel="50000" fill="hold" nodeType="withEffect">
                                  <p:stCondLst>
                                    <p:cond delay="0"/>
                                  </p:stCondLst>
                                  <p:childTnLst>
                                    <p:set>
                                      <p:cBhvr>
                                        <p:cTn id="198" dur="1" fill="hold">
                                          <p:stCondLst>
                                            <p:cond delay="0"/>
                                          </p:stCondLst>
                                        </p:cTn>
                                        <p:tgtEl>
                                          <p:spTgt spid="89"/>
                                        </p:tgtEl>
                                        <p:attrNameLst>
                                          <p:attrName>style.visibility</p:attrName>
                                        </p:attrNameLst>
                                      </p:cBhvr>
                                      <p:to>
                                        <p:strVal val="visible"/>
                                      </p:to>
                                    </p:set>
                                    <p:anim calcmode="lin" valueType="num">
                                      <p:cBhvr additive="base">
                                        <p:cTn id="199" dur="500" fill="hold"/>
                                        <p:tgtEl>
                                          <p:spTgt spid="89"/>
                                        </p:tgtEl>
                                        <p:attrNameLst>
                                          <p:attrName>ppt_x</p:attrName>
                                        </p:attrNameLst>
                                      </p:cBhvr>
                                      <p:tavLst>
                                        <p:tav tm="0">
                                          <p:val>
                                            <p:strVal val="#ppt_x"/>
                                          </p:val>
                                        </p:tav>
                                        <p:tav tm="100000">
                                          <p:val>
                                            <p:strVal val="#ppt_x"/>
                                          </p:val>
                                        </p:tav>
                                      </p:tavLst>
                                    </p:anim>
                                    <p:anim calcmode="lin" valueType="num">
                                      <p:cBhvr additive="base">
                                        <p:cTn id="200" dur="500" fill="hold"/>
                                        <p:tgtEl>
                                          <p:spTgt spid="89"/>
                                        </p:tgtEl>
                                        <p:attrNameLst>
                                          <p:attrName>ppt_y</p:attrName>
                                        </p:attrNameLst>
                                      </p:cBhvr>
                                      <p:tavLst>
                                        <p:tav tm="0">
                                          <p:val>
                                            <p:strVal val="1+#ppt_h/2"/>
                                          </p:val>
                                        </p:tav>
                                        <p:tav tm="100000">
                                          <p:val>
                                            <p:strVal val="#ppt_y"/>
                                          </p:val>
                                        </p:tav>
                                      </p:tavLst>
                                    </p:anim>
                                  </p:childTnLst>
                                </p:cTn>
                              </p:par>
                              <p:par>
                                <p:cTn id="201" presetID="2" presetClass="entr" presetSubtype="4" accel="50000" decel="50000" fill="hold" nodeType="withEffect">
                                  <p:stCondLst>
                                    <p:cond delay="0"/>
                                  </p:stCondLst>
                                  <p:childTnLst>
                                    <p:set>
                                      <p:cBhvr>
                                        <p:cTn id="202" dur="1" fill="hold">
                                          <p:stCondLst>
                                            <p:cond delay="0"/>
                                          </p:stCondLst>
                                        </p:cTn>
                                        <p:tgtEl>
                                          <p:spTgt spid="90"/>
                                        </p:tgtEl>
                                        <p:attrNameLst>
                                          <p:attrName>style.visibility</p:attrName>
                                        </p:attrNameLst>
                                      </p:cBhvr>
                                      <p:to>
                                        <p:strVal val="visible"/>
                                      </p:to>
                                    </p:set>
                                    <p:anim calcmode="lin" valueType="num">
                                      <p:cBhvr additive="base">
                                        <p:cTn id="203" dur="500" fill="hold"/>
                                        <p:tgtEl>
                                          <p:spTgt spid="90"/>
                                        </p:tgtEl>
                                        <p:attrNameLst>
                                          <p:attrName>ppt_x</p:attrName>
                                        </p:attrNameLst>
                                      </p:cBhvr>
                                      <p:tavLst>
                                        <p:tav tm="0">
                                          <p:val>
                                            <p:strVal val="#ppt_x"/>
                                          </p:val>
                                        </p:tav>
                                        <p:tav tm="100000">
                                          <p:val>
                                            <p:strVal val="#ppt_x"/>
                                          </p:val>
                                        </p:tav>
                                      </p:tavLst>
                                    </p:anim>
                                    <p:anim calcmode="lin" valueType="num">
                                      <p:cBhvr additive="base">
                                        <p:cTn id="204" dur="500" fill="hold"/>
                                        <p:tgtEl>
                                          <p:spTgt spid="90"/>
                                        </p:tgtEl>
                                        <p:attrNameLst>
                                          <p:attrName>ppt_y</p:attrName>
                                        </p:attrNameLst>
                                      </p:cBhvr>
                                      <p:tavLst>
                                        <p:tav tm="0">
                                          <p:val>
                                            <p:strVal val="1+#ppt_h/2"/>
                                          </p:val>
                                        </p:tav>
                                        <p:tav tm="100000">
                                          <p:val>
                                            <p:strVal val="#ppt_y"/>
                                          </p:val>
                                        </p:tav>
                                      </p:tavLst>
                                    </p:anim>
                                  </p:childTnLst>
                                </p:cTn>
                              </p:par>
                            </p:childTnLst>
                          </p:cTn>
                        </p:par>
                      </p:childTnLst>
                    </p:cTn>
                  </p:par>
                  <p:par>
                    <p:cTn id="205" fill="hold">
                      <p:stCondLst>
                        <p:cond delay="indefinite"/>
                      </p:stCondLst>
                      <p:childTnLst>
                        <p:par>
                          <p:cTn id="206" fill="hold">
                            <p:stCondLst>
                              <p:cond delay="0"/>
                            </p:stCondLst>
                            <p:childTnLst>
                              <p:par>
                                <p:cTn id="207" presetID="2" presetClass="entr" presetSubtype="2" accel="50000" decel="50000" fill="hold" nodeType="clickEffect">
                                  <p:stCondLst>
                                    <p:cond delay="0"/>
                                  </p:stCondLst>
                                  <p:childTnLst>
                                    <p:set>
                                      <p:cBhvr>
                                        <p:cTn id="208" dur="1" fill="hold">
                                          <p:stCondLst>
                                            <p:cond delay="0"/>
                                          </p:stCondLst>
                                        </p:cTn>
                                        <p:tgtEl>
                                          <p:spTgt spid="78"/>
                                        </p:tgtEl>
                                        <p:attrNameLst>
                                          <p:attrName>style.visibility</p:attrName>
                                        </p:attrNameLst>
                                      </p:cBhvr>
                                      <p:to>
                                        <p:strVal val="visible"/>
                                      </p:to>
                                    </p:set>
                                    <p:anim calcmode="lin" valueType="num">
                                      <p:cBhvr additive="base">
                                        <p:cTn id="209" dur="500" fill="hold"/>
                                        <p:tgtEl>
                                          <p:spTgt spid="78"/>
                                        </p:tgtEl>
                                        <p:attrNameLst>
                                          <p:attrName>ppt_x</p:attrName>
                                        </p:attrNameLst>
                                      </p:cBhvr>
                                      <p:tavLst>
                                        <p:tav tm="0">
                                          <p:val>
                                            <p:strVal val="1+#ppt_w/2"/>
                                          </p:val>
                                        </p:tav>
                                        <p:tav tm="100000">
                                          <p:val>
                                            <p:strVal val="#ppt_x"/>
                                          </p:val>
                                        </p:tav>
                                      </p:tavLst>
                                    </p:anim>
                                    <p:anim calcmode="lin" valueType="num">
                                      <p:cBhvr additive="base">
                                        <p:cTn id="210" dur="500" fill="hold"/>
                                        <p:tgtEl>
                                          <p:spTgt spid="78"/>
                                        </p:tgtEl>
                                        <p:attrNameLst>
                                          <p:attrName>ppt_y</p:attrName>
                                        </p:attrNameLst>
                                      </p:cBhvr>
                                      <p:tavLst>
                                        <p:tav tm="0">
                                          <p:val>
                                            <p:strVal val="#ppt_y"/>
                                          </p:val>
                                        </p:tav>
                                        <p:tav tm="100000">
                                          <p:val>
                                            <p:strVal val="#ppt_y"/>
                                          </p:val>
                                        </p:tav>
                                      </p:tavLst>
                                    </p:anim>
                                  </p:childTnLst>
                                </p:cTn>
                              </p:par>
                            </p:childTnLst>
                          </p:cTn>
                        </p:par>
                      </p:childTnLst>
                    </p:cTn>
                  </p:par>
                  <p:par>
                    <p:cTn id="211" fill="hold">
                      <p:stCondLst>
                        <p:cond delay="indefinite"/>
                      </p:stCondLst>
                      <p:childTnLst>
                        <p:par>
                          <p:cTn id="212" fill="hold">
                            <p:stCondLst>
                              <p:cond delay="0"/>
                            </p:stCondLst>
                            <p:childTnLst>
                              <p:par>
                                <p:cTn id="213" presetID="2" presetClass="entr" presetSubtype="2" accel="50000" decel="50000" fill="hold" nodeType="clickEffect">
                                  <p:stCondLst>
                                    <p:cond delay="0"/>
                                  </p:stCondLst>
                                  <p:childTnLst>
                                    <p:set>
                                      <p:cBhvr>
                                        <p:cTn id="214" dur="1" fill="hold">
                                          <p:stCondLst>
                                            <p:cond delay="0"/>
                                          </p:stCondLst>
                                        </p:cTn>
                                        <p:tgtEl>
                                          <p:spTgt spid="76"/>
                                        </p:tgtEl>
                                        <p:attrNameLst>
                                          <p:attrName>style.visibility</p:attrName>
                                        </p:attrNameLst>
                                      </p:cBhvr>
                                      <p:to>
                                        <p:strVal val="visible"/>
                                      </p:to>
                                    </p:set>
                                    <p:anim calcmode="lin" valueType="num">
                                      <p:cBhvr additive="base">
                                        <p:cTn id="215" dur="500" fill="hold"/>
                                        <p:tgtEl>
                                          <p:spTgt spid="76"/>
                                        </p:tgtEl>
                                        <p:attrNameLst>
                                          <p:attrName>ppt_x</p:attrName>
                                        </p:attrNameLst>
                                      </p:cBhvr>
                                      <p:tavLst>
                                        <p:tav tm="0">
                                          <p:val>
                                            <p:strVal val="1+#ppt_w/2"/>
                                          </p:val>
                                        </p:tav>
                                        <p:tav tm="100000">
                                          <p:val>
                                            <p:strVal val="#ppt_x"/>
                                          </p:val>
                                        </p:tav>
                                      </p:tavLst>
                                    </p:anim>
                                    <p:anim calcmode="lin" valueType="num">
                                      <p:cBhvr additive="base">
                                        <p:cTn id="216" dur="500" fill="hold"/>
                                        <p:tgtEl>
                                          <p:spTgt spid="76"/>
                                        </p:tgtEl>
                                        <p:attrNameLst>
                                          <p:attrName>ppt_y</p:attrName>
                                        </p:attrNameLst>
                                      </p:cBhvr>
                                      <p:tavLst>
                                        <p:tav tm="0">
                                          <p:val>
                                            <p:strVal val="#ppt_y"/>
                                          </p:val>
                                        </p:tav>
                                        <p:tav tm="100000">
                                          <p:val>
                                            <p:strVal val="#ppt_y"/>
                                          </p:val>
                                        </p:tav>
                                      </p:tavLst>
                                    </p:anim>
                                  </p:childTnLst>
                                </p:cTn>
                              </p:par>
                              <p:par>
                                <p:cTn id="217" presetID="2" presetClass="entr" presetSubtype="2" accel="50000" decel="50000" fill="hold" nodeType="withEffect">
                                  <p:stCondLst>
                                    <p:cond delay="0"/>
                                  </p:stCondLst>
                                  <p:childTnLst>
                                    <p:set>
                                      <p:cBhvr>
                                        <p:cTn id="218" dur="1" fill="hold">
                                          <p:stCondLst>
                                            <p:cond delay="0"/>
                                          </p:stCondLst>
                                        </p:cTn>
                                        <p:tgtEl>
                                          <p:spTgt spid="73"/>
                                        </p:tgtEl>
                                        <p:attrNameLst>
                                          <p:attrName>style.visibility</p:attrName>
                                        </p:attrNameLst>
                                      </p:cBhvr>
                                      <p:to>
                                        <p:strVal val="visible"/>
                                      </p:to>
                                    </p:set>
                                    <p:anim calcmode="lin" valueType="num">
                                      <p:cBhvr additive="base">
                                        <p:cTn id="219" dur="500" fill="hold"/>
                                        <p:tgtEl>
                                          <p:spTgt spid="73"/>
                                        </p:tgtEl>
                                        <p:attrNameLst>
                                          <p:attrName>ppt_x</p:attrName>
                                        </p:attrNameLst>
                                      </p:cBhvr>
                                      <p:tavLst>
                                        <p:tav tm="0">
                                          <p:val>
                                            <p:strVal val="1+#ppt_w/2"/>
                                          </p:val>
                                        </p:tav>
                                        <p:tav tm="100000">
                                          <p:val>
                                            <p:strVal val="#ppt_x"/>
                                          </p:val>
                                        </p:tav>
                                      </p:tavLst>
                                    </p:anim>
                                    <p:anim calcmode="lin" valueType="num">
                                      <p:cBhvr additive="base">
                                        <p:cTn id="220" dur="500" fill="hold"/>
                                        <p:tgtEl>
                                          <p:spTgt spid="73"/>
                                        </p:tgtEl>
                                        <p:attrNameLst>
                                          <p:attrName>ppt_y</p:attrName>
                                        </p:attrNameLst>
                                      </p:cBhvr>
                                      <p:tavLst>
                                        <p:tav tm="0">
                                          <p:val>
                                            <p:strVal val="#ppt_y"/>
                                          </p:val>
                                        </p:tav>
                                        <p:tav tm="100000">
                                          <p:val>
                                            <p:strVal val="#ppt_y"/>
                                          </p:val>
                                        </p:tav>
                                      </p:tavLst>
                                    </p:anim>
                                  </p:childTnLst>
                                </p:cTn>
                              </p:par>
                              <p:par>
                                <p:cTn id="221" presetID="2" presetClass="entr" presetSubtype="2" accel="50000" decel="50000" fill="hold" nodeType="withEffect">
                                  <p:stCondLst>
                                    <p:cond delay="0"/>
                                  </p:stCondLst>
                                  <p:childTnLst>
                                    <p:set>
                                      <p:cBhvr>
                                        <p:cTn id="222" dur="1" fill="hold">
                                          <p:stCondLst>
                                            <p:cond delay="0"/>
                                          </p:stCondLst>
                                        </p:cTn>
                                        <p:tgtEl>
                                          <p:spTgt spid="74"/>
                                        </p:tgtEl>
                                        <p:attrNameLst>
                                          <p:attrName>style.visibility</p:attrName>
                                        </p:attrNameLst>
                                      </p:cBhvr>
                                      <p:to>
                                        <p:strVal val="visible"/>
                                      </p:to>
                                    </p:set>
                                    <p:anim calcmode="lin" valueType="num">
                                      <p:cBhvr additive="base">
                                        <p:cTn id="223" dur="500" fill="hold"/>
                                        <p:tgtEl>
                                          <p:spTgt spid="74"/>
                                        </p:tgtEl>
                                        <p:attrNameLst>
                                          <p:attrName>ppt_x</p:attrName>
                                        </p:attrNameLst>
                                      </p:cBhvr>
                                      <p:tavLst>
                                        <p:tav tm="0">
                                          <p:val>
                                            <p:strVal val="1+#ppt_w/2"/>
                                          </p:val>
                                        </p:tav>
                                        <p:tav tm="100000">
                                          <p:val>
                                            <p:strVal val="#ppt_x"/>
                                          </p:val>
                                        </p:tav>
                                      </p:tavLst>
                                    </p:anim>
                                    <p:anim calcmode="lin" valueType="num">
                                      <p:cBhvr additive="base">
                                        <p:cTn id="224" dur="500" fill="hold"/>
                                        <p:tgtEl>
                                          <p:spTgt spid="74"/>
                                        </p:tgtEl>
                                        <p:attrNameLst>
                                          <p:attrName>ppt_y</p:attrName>
                                        </p:attrNameLst>
                                      </p:cBhvr>
                                      <p:tavLst>
                                        <p:tav tm="0">
                                          <p:val>
                                            <p:strVal val="#ppt_y"/>
                                          </p:val>
                                        </p:tav>
                                        <p:tav tm="100000">
                                          <p:val>
                                            <p:strVal val="#ppt_y"/>
                                          </p:val>
                                        </p:tav>
                                      </p:tavLst>
                                    </p:anim>
                                  </p:childTnLst>
                                </p:cTn>
                              </p:par>
                              <p:par>
                                <p:cTn id="225" presetID="2" presetClass="entr" presetSubtype="2" accel="50000" decel="50000" fill="hold" nodeType="withEffect">
                                  <p:stCondLst>
                                    <p:cond delay="0"/>
                                  </p:stCondLst>
                                  <p:childTnLst>
                                    <p:set>
                                      <p:cBhvr>
                                        <p:cTn id="226" dur="1" fill="hold">
                                          <p:stCondLst>
                                            <p:cond delay="0"/>
                                          </p:stCondLst>
                                        </p:cTn>
                                        <p:tgtEl>
                                          <p:spTgt spid="75"/>
                                        </p:tgtEl>
                                        <p:attrNameLst>
                                          <p:attrName>style.visibility</p:attrName>
                                        </p:attrNameLst>
                                      </p:cBhvr>
                                      <p:to>
                                        <p:strVal val="visible"/>
                                      </p:to>
                                    </p:set>
                                    <p:anim calcmode="lin" valueType="num">
                                      <p:cBhvr additive="base">
                                        <p:cTn id="227" dur="500" fill="hold"/>
                                        <p:tgtEl>
                                          <p:spTgt spid="75"/>
                                        </p:tgtEl>
                                        <p:attrNameLst>
                                          <p:attrName>ppt_x</p:attrName>
                                        </p:attrNameLst>
                                      </p:cBhvr>
                                      <p:tavLst>
                                        <p:tav tm="0">
                                          <p:val>
                                            <p:strVal val="1+#ppt_w/2"/>
                                          </p:val>
                                        </p:tav>
                                        <p:tav tm="100000">
                                          <p:val>
                                            <p:strVal val="#ppt_x"/>
                                          </p:val>
                                        </p:tav>
                                      </p:tavLst>
                                    </p:anim>
                                    <p:anim calcmode="lin" valueType="num">
                                      <p:cBhvr additive="base">
                                        <p:cTn id="228" dur="500" fill="hold"/>
                                        <p:tgtEl>
                                          <p:spTgt spid="75"/>
                                        </p:tgtEl>
                                        <p:attrNameLst>
                                          <p:attrName>ppt_y</p:attrName>
                                        </p:attrNameLst>
                                      </p:cBhvr>
                                      <p:tavLst>
                                        <p:tav tm="0">
                                          <p:val>
                                            <p:strVal val="#ppt_y"/>
                                          </p:val>
                                        </p:tav>
                                        <p:tav tm="100000">
                                          <p:val>
                                            <p:strVal val="#ppt_y"/>
                                          </p:val>
                                        </p:tav>
                                      </p:tavLst>
                                    </p:anim>
                                  </p:childTnLst>
                                </p:cTn>
                              </p:par>
                              <p:par>
                                <p:cTn id="229" presetID="2" presetClass="entr" presetSubtype="2" accel="50000" decel="50000" fill="hold" nodeType="withEffect">
                                  <p:stCondLst>
                                    <p:cond delay="0"/>
                                  </p:stCondLst>
                                  <p:childTnLst>
                                    <p:set>
                                      <p:cBhvr>
                                        <p:cTn id="230" dur="1" fill="hold">
                                          <p:stCondLst>
                                            <p:cond delay="0"/>
                                          </p:stCondLst>
                                        </p:cTn>
                                        <p:tgtEl>
                                          <p:spTgt spid="77"/>
                                        </p:tgtEl>
                                        <p:attrNameLst>
                                          <p:attrName>style.visibility</p:attrName>
                                        </p:attrNameLst>
                                      </p:cBhvr>
                                      <p:to>
                                        <p:strVal val="visible"/>
                                      </p:to>
                                    </p:set>
                                    <p:anim calcmode="lin" valueType="num">
                                      <p:cBhvr additive="base">
                                        <p:cTn id="231" dur="500" fill="hold"/>
                                        <p:tgtEl>
                                          <p:spTgt spid="77"/>
                                        </p:tgtEl>
                                        <p:attrNameLst>
                                          <p:attrName>ppt_x</p:attrName>
                                        </p:attrNameLst>
                                      </p:cBhvr>
                                      <p:tavLst>
                                        <p:tav tm="0">
                                          <p:val>
                                            <p:strVal val="1+#ppt_w/2"/>
                                          </p:val>
                                        </p:tav>
                                        <p:tav tm="100000">
                                          <p:val>
                                            <p:strVal val="#ppt_x"/>
                                          </p:val>
                                        </p:tav>
                                      </p:tavLst>
                                    </p:anim>
                                    <p:anim calcmode="lin" valueType="num">
                                      <p:cBhvr additive="base">
                                        <p:cTn id="232" dur="500" fill="hold"/>
                                        <p:tgtEl>
                                          <p:spTgt spid="77"/>
                                        </p:tgtEl>
                                        <p:attrNameLst>
                                          <p:attrName>ppt_y</p:attrName>
                                        </p:attrNameLst>
                                      </p:cBhvr>
                                      <p:tavLst>
                                        <p:tav tm="0">
                                          <p:val>
                                            <p:strVal val="#ppt_y"/>
                                          </p:val>
                                        </p:tav>
                                        <p:tav tm="100000">
                                          <p:val>
                                            <p:strVal val="#ppt_y"/>
                                          </p:val>
                                        </p:tav>
                                      </p:tavLst>
                                    </p:anim>
                                  </p:childTnLst>
                                </p:cTn>
                              </p:par>
                            </p:childTnLst>
                          </p:cTn>
                        </p:par>
                      </p:childTnLst>
                    </p:cTn>
                  </p:par>
                  <p:par>
                    <p:cTn id="233" fill="hold">
                      <p:stCondLst>
                        <p:cond delay="indefinite"/>
                      </p:stCondLst>
                      <p:childTnLst>
                        <p:par>
                          <p:cTn id="234" fill="hold">
                            <p:stCondLst>
                              <p:cond delay="0"/>
                            </p:stCondLst>
                            <p:childTnLst>
                              <p:par>
                                <p:cTn id="235" presetID="2" presetClass="entr" presetSubtype="4" accel="50000" decel="50000" fill="hold" nodeType="clickEffect">
                                  <p:stCondLst>
                                    <p:cond delay="0"/>
                                  </p:stCondLst>
                                  <p:childTnLst>
                                    <p:set>
                                      <p:cBhvr>
                                        <p:cTn id="236" dur="1" fill="hold">
                                          <p:stCondLst>
                                            <p:cond delay="0"/>
                                          </p:stCondLst>
                                        </p:cTn>
                                        <p:tgtEl>
                                          <p:spTgt spid="93"/>
                                        </p:tgtEl>
                                        <p:attrNameLst>
                                          <p:attrName>style.visibility</p:attrName>
                                        </p:attrNameLst>
                                      </p:cBhvr>
                                      <p:to>
                                        <p:strVal val="visible"/>
                                      </p:to>
                                    </p:set>
                                    <p:anim calcmode="lin" valueType="num">
                                      <p:cBhvr additive="base">
                                        <p:cTn id="237" dur="500" fill="hold"/>
                                        <p:tgtEl>
                                          <p:spTgt spid="93"/>
                                        </p:tgtEl>
                                        <p:attrNameLst>
                                          <p:attrName>ppt_x</p:attrName>
                                        </p:attrNameLst>
                                      </p:cBhvr>
                                      <p:tavLst>
                                        <p:tav tm="0">
                                          <p:val>
                                            <p:strVal val="#ppt_x"/>
                                          </p:val>
                                        </p:tav>
                                        <p:tav tm="100000">
                                          <p:val>
                                            <p:strVal val="#ppt_x"/>
                                          </p:val>
                                        </p:tav>
                                      </p:tavLst>
                                    </p:anim>
                                    <p:anim calcmode="lin" valueType="num">
                                      <p:cBhvr additive="base">
                                        <p:cTn id="238" dur="500" fill="hold"/>
                                        <p:tgtEl>
                                          <p:spTgt spid="9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9E9A01-90BC-4B4C-8EB8-4512375E4869}"/>
              </a:ext>
            </a:extLst>
          </p:cNvPr>
          <p:cNvSpPr>
            <a:spLocks noGrp="1"/>
          </p:cNvSpPr>
          <p:nvPr>
            <p:ph type="title"/>
          </p:nvPr>
        </p:nvSpPr>
        <p:spPr>
          <a:xfrm>
            <a:off x="838200" y="500062"/>
            <a:ext cx="10515600" cy="1325563"/>
          </a:xfrm>
        </p:spPr>
        <p:txBody>
          <a:bodyPr>
            <a:normAutofit fontScale="90000"/>
          </a:bodyPr>
          <a:lstStyle/>
          <a:p>
            <a:r>
              <a:rPr lang="es-ES" b="1" dirty="0"/>
              <a:t>FUNDAMENTOS DE SECUENCIACIÓN DE ÚLTIMA GENERACIÓN Y GENÓMICA TRASLACIONAL (SGETR)</a:t>
            </a:r>
            <a:br>
              <a:rPr lang="es-ES" b="1" dirty="0"/>
            </a:br>
            <a:endParaRPr lang="en-US" dirty="0"/>
          </a:p>
        </p:txBody>
      </p:sp>
      <p:pic>
        <p:nvPicPr>
          <p:cNvPr id="6" name="Picture 5">
            <a:extLst>
              <a:ext uri="{FF2B5EF4-FFF2-40B4-BE49-F238E27FC236}">
                <a16:creationId xmlns:a16="http://schemas.microsoft.com/office/drawing/2014/main" id="{BE3CBDED-AB95-4149-9928-F839961675F5}"/>
              </a:ext>
            </a:extLst>
          </p:cNvPr>
          <p:cNvPicPr>
            <a:picLocks noChangeAspect="1"/>
          </p:cNvPicPr>
          <p:nvPr/>
        </p:nvPicPr>
        <p:blipFill>
          <a:blip r:embed="rId2"/>
          <a:stretch>
            <a:fillRect/>
          </a:stretch>
        </p:blipFill>
        <p:spPr>
          <a:xfrm>
            <a:off x="217863" y="1825625"/>
            <a:ext cx="11607420" cy="3796243"/>
          </a:xfrm>
          <a:prstGeom prst="rect">
            <a:avLst/>
          </a:prstGeom>
        </p:spPr>
      </p:pic>
    </p:spTree>
    <p:extLst>
      <p:ext uri="{BB962C8B-B14F-4D97-AF65-F5344CB8AC3E}">
        <p14:creationId xmlns:p14="http://schemas.microsoft.com/office/powerpoint/2010/main" val="13319700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Rectángulo"/>
          <p:cNvSpPr/>
          <p:nvPr/>
        </p:nvSpPr>
        <p:spPr>
          <a:xfrm>
            <a:off x="2520121" y="1940640"/>
            <a:ext cx="6858000" cy="1200329"/>
          </a:xfrm>
          <a:prstGeom prst="rect">
            <a:avLst/>
          </a:prstGeom>
          <a:solidFill>
            <a:schemeClr val="bg1"/>
          </a:solidFill>
          <a:effectLst>
            <a:outerShdw blurRad="50800" dist="38100" dir="2700000" algn="tl" rotWithShape="0">
              <a:prstClr val="black">
                <a:alpha val="40000"/>
              </a:prstClr>
            </a:outerShdw>
          </a:effectLst>
        </p:spPr>
        <p:txBody>
          <a:bodyPr wrap="square">
            <a:spAutoFit/>
          </a:bodyPr>
          <a:lstStyle/>
          <a:p>
            <a:r>
              <a:rPr lang="es-ES" dirty="0">
                <a:solidFill>
                  <a:schemeClr val="tx2">
                    <a:lumMod val="75000"/>
                  </a:schemeClr>
                </a:solidFill>
                <a:latin typeface="Courier New" panose="02070309020205020404" pitchFamily="49" charset="0"/>
                <a:cs typeface="Courier New" panose="02070309020205020404" pitchFamily="49" charset="0"/>
              </a:rPr>
              <a:t>@SRR081241.20758946 </a:t>
            </a:r>
          </a:p>
          <a:p>
            <a:r>
              <a:rPr lang="es-ES" dirty="0">
                <a:solidFill>
                  <a:schemeClr val="tx2">
                    <a:lumMod val="75000"/>
                  </a:schemeClr>
                </a:solidFill>
                <a:latin typeface="Courier New" panose="02070309020205020404" pitchFamily="49" charset="0"/>
                <a:cs typeface="Courier New" panose="02070309020205020404" pitchFamily="49" charset="0"/>
              </a:rPr>
              <a:t>CCAGATCCTGGCCCTAAACAGGTGGTAAGGAAGGAGAGAGTG… </a:t>
            </a:r>
          </a:p>
          <a:p>
            <a:r>
              <a:rPr lang="es-ES" dirty="0">
                <a:solidFill>
                  <a:schemeClr val="tx2">
                    <a:lumMod val="75000"/>
                  </a:schemeClr>
                </a:solidFill>
                <a:latin typeface="Courier New" panose="02070309020205020404" pitchFamily="49" charset="0"/>
                <a:cs typeface="Courier New" panose="02070309020205020404" pitchFamily="49" charset="0"/>
              </a:rPr>
              <a:t>+ </a:t>
            </a:r>
          </a:p>
          <a:p>
            <a:r>
              <a:rPr lang="es-ES" dirty="0">
                <a:solidFill>
                  <a:schemeClr val="tx2">
                    <a:lumMod val="75000"/>
                  </a:schemeClr>
                </a:solidFill>
                <a:latin typeface="Courier New" panose="02070309020205020404" pitchFamily="49" charset="0"/>
                <a:cs typeface="Courier New" panose="02070309020205020404" pitchFamily="49" charset="0"/>
              </a:rPr>
              <a:t>IDCEFFGGHHGGGHIGIHGFEFCFFDDGFFGIIHHIGIHHFI… </a:t>
            </a:r>
          </a:p>
        </p:txBody>
      </p:sp>
      <p:sp>
        <p:nvSpPr>
          <p:cNvPr id="4" name="3 Rectángulo"/>
          <p:cNvSpPr/>
          <p:nvPr/>
        </p:nvSpPr>
        <p:spPr>
          <a:xfrm>
            <a:off x="2524561" y="3429000"/>
            <a:ext cx="6853560" cy="2123658"/>
          </a:xfrm>
          <a:prstGeom prst="rect">
            <a:avLst/>
          </a:prstGeom>
        </p:spPr>
        <p:txBody>
          <a:bodyPr wrap="square">
            <a:spAutoFit/>
          </a:bodyPr>
          <a:lstStyle/>
          <a:p>
            <a:endParaRPr lang="es-ES" dirty="0"/>
          </a:p>
          <a:p>
            <a:endParaRPr lang="es-ES" dirty="0"/>
          </a:p>
          <a:p>
            <a:pPr marL="285750" indent="-285750">
              <a:buFont typeface="Wingdings" panose="05000000000000000000" pitchFamily="2" charset="2"/>
              <a:buChar char="ü"/>
            </a:pPr>
            <a:r>
              <a:rPr lang="es-ES" sz="2400" dirty="0" err="1"/>
              <a:t>Usually</a:t>
            </a:r>
            <a:r>
              <a:rPr lang="es-ES" sz="2400" dirty="0"/>
              <a:t> 50-100 </a:t>
            </a:r>
            <a:r>
              <a:rPr lang="es-ES" sz="2400" dirty="0" err="1"/>
              <a:t>bp</a:t>
            </a:r>
            <a:r>
              <a:rPr lang="es-ES" sz="2400" dirty="0"/>
              <a:t> </a:t>
            </a:r>
            <a:r>
              <a:rPr lang="es-ES" sz="2400" dirty="0" err="1"/>
              <a:t>long</a:t>
            </a:r>
            <a:r>
              <a:rPr lang="es-ES" sz="2400" dirty="0"/>
              <a:t> </a:t>
            </a:r>
          </a:p>
          <a:p>
            <a:pPr marL="285750" indent="-285750">
              <a:buFont typeface="Wingdings" panose="05000000000000000000" pitchFamily="2" charset="2"/>
              <a:buChar char="ü"/>
            </a:pPr>
            <a:r>
              <a:rPr lang="en-US" sz="2400" dirty="0"/>
              <a:t>Quality score is a measure of how certain the machine was about the observed base. </a:t>
            </a:r>
          </a:p>
          <a:p>
            <a:pPr marL="285750" indent="-285750">
              <a:buFont typeface="Wingdings" panose="05000000000000000000" pitchFamily="2" charset="2"/>
              <a:buChar char="ü"/>
            </a:pPr>
            <a:r>
              <a:rPr lang="en-US" sz="2400" dirty="0"/>
              <a:t>50x Genome = 1,600M of 100bp long reads = 50GB</a:t>
            </a:r>
          </a:p>
        </p:txBody>
      </p:sp>
      <p:sp>
        <p:nvSpPr>
          <p:cNvPr id="5" name="4 Título"/>
          <p:cNvSpPr>
            <a:spLocks noGrp="1"/>
          </p:cNvSpPr>
          <p:nvPr>
            <p:ph type="title"/>
          </p:nvPr>
        </p:nvSpPr>
        <p:spPr/>
        <p:txBody>
          <a:bodyPr/>
          <a:lstStyle/>
          <a:p>
            <a:r>
              <a:rPr lang="es-ES" b="1" dirty="0" err="1">
                <a:solidFill>
                  <a:srgbClr val="C00000"/>
                </a:solidFill>
              </a:rPr>
              <a:t>What</a:t>
            </a:r>
            <a:r>
              <a:rPr lang="es-ES" b="1" dirty="0">
                <a:solidFill>
                  <a:srgbClr val="C00000"/>
                </a:solidFill>
              </a:rPr>
              <a:t> </a:t>
            </a:r>
            <a:r>
              <a:rPr lang="es-ES" b="1" dirty="0" err="1">
                <a:solidFill>
                  <a:srgbClr val="C00000"/>
                </a:solidFill>
              </a:rPr>
              <a:t>is</a:t>
            </a:r>
            <a:r>
              <a:rPr lang="es-ES" b="1" dirty="0">
                <a:solidFill>
                  <a:srgbClr val="C00000"/>
                </a:solidFill>
              </a:rPr>
              <a:t> </a:t>
            </a:r>
            <a:r>
              <a:rPr lang="es-ES" b="1" dirty="0" err="1">
                <a:solidFill>
                  <a:srgbClr val="C00000"/>
                </a:solidFill>
              </a:rPr>
              <a:t>making</a:t>
            </a:r>
            <a:r>
              <a:rPr lang="es-ES" b="1" dirty="0">
                <a:solidFill>
                  <a:srgbClr val="C00000"/>
                </a:solidFill>
              </a:rPr>
              <a:t> </a:t>
            </a:r>
            <a:r>
              <a:rPr lang="es-ES" b="1" dirty="0" err="1">
                <a:solidFill>
                  <a:srgbClr val="C00000"/>
                </a:solidFill>
              </a:rPr>
              <a:t>such</a:t>
            </a:r>
            <a:r>
              <a:rPr lang="es-ES" b="1" dirty="0">
                <a:solidFill>
                  <a:srgbClr val="C00000"/>
                </a:solidFill>
              </a:rPr>
              <a:t> </a:t>
            </a:r>
            <a:r>
              <a:rPr lang="es-ES" b="1" dirty="0" err="1">
                <a:solidFill>
                  <a:srgbClr val="C00000"/>
                </a:solidFill>
              </a:rPr>
              <a:t>space</a:t>
            </a:r>
            <a:endParaRPr lang="es-ES" b="1" dirty="0">
              <a:solidFill>
                <a:srgbClr val="C00000"/>
              </a:solidFill>
            </a:endParaRPr>
          </a:p>
        </p:txBody>
      </p:sp>
      <p:sp>
        <p:nvSpPr>
          <p:cNvPr id="6" name="5 CuadroTexto"/>
          <p:cNvSpPr txBox="1"/>
          <p:nvPr/>
        </p:nvSpPr>
        <p:spPr>
          <a:xfrm>
            <a:off x="2534838" y="1444134"/>
            <a:ext cx="1069332" cy="369332"/>
          </a:xfrm>
          <a:prstGeom prst="rect">
            <a:avLst/>
          </a:prstGeom>
          <a:noFill/>
        </p:spPr>
        <p:txBody>
          <a:bodyPr wrap="none" rtlCol="0">
            <a:spAutoFit/>
          </a:bodyPr>
          <a:lstStyle/>
          <a:p>
            <a:r>
              <a:rPr lang="es-ES" b="1" u="sng" dirty="0" err="1">
                <a:solidFill>
                  <a:schemeClr val="tx2"/>
                </a:solidFill>
              </a:rPr>
              <a:t>The</a:t>
            </a:r>
            <a:r>
              <a:rPr lang="es-ES" b="1" u="sng" dirty="0">
                <a:solidFill>
                  <a:schemeClr val="tx2"/>
                </a:solidFill>
              </a:rPr>
              <a:t> </a:t>
            </a:r>
            <a:r>
              <a:rPr lang="es-ES" b="1" u="sng" dirty="0" err="1">
                <a:solidFill>
                  <a:schemeClr val="tx2"/>
                </a:solidFill>
              </a:rPr>
              <a:t>Read</a:t>
            </a:r>
            <a:endParaRPr lang="es-ES" b="1" u="sng" dirty="0">
              <a:solidFill>
                <a:schemeClr val="tx2"/>
              </a:solidFill>
            </a:endParaRPr>
          </a:p>
        </p:txBody>
      </p:sp>
      <p:sp>
        <p:nvSpPr>
          <p:cNvPr id="7" name="6 CuadroTexto"/>
          <p:cNvSpPr txBox="1"/>
          <p:nvPr/>
        </p:nvSpPr>
        <p:spPr>
          <a:xfrm>
            <a:off x="6960097" y="1468887"/>
            <a:ext cx="1099981" cy="369332"/>
          </a:xfrm>
          <a:prstGeom prst="rect">
            <a:avLst/>
          </a:prstGeom>
          <a:noFill/>
        </p:spPr>
        <p:txBody>
          <a:bodyPr wrap="none" rtlCol="0">
            <a:spAutoFit/>
          </a:bodyPr>
          <a:lstStyle/>
          <a:p>
            <a:r>
              <a:rPr lang="es-ES" dirty="0" err="1"/>
              <a:t>Sequence</a:t>
            </a:r>
            <a:endParaRPr lang="es-ES" dirty="0"/>
          </a:p>
        </p:txBody>
      </p:sp>
      <p:sp>
        <p:nvSpPr>
          <p:cNvPr id="8" name="7 CuadroTexto"/>
          <p:cNvSpPr txBox="1"/>
          <p:nvPr/>
        </p:nvSpPr>
        <p:spPr>
          <a:xfrm>
            <a:off x="7027876" y="3429000"/>
            <a:ext cx="1899879" cy="369332"/>
          </a:xfrm>
          <a:prstGeom prst="rect">
            <a:avLst/>
          </a:prstGeom>
          <a:noFill/>
        </p:spPr>
        <p:txBody>
          <a:bodyPr wrap="none" rtlCol="0">
            <a:spAutoFit/>
          </a:bodyPr>
          <a:lstStyle/>
          <a:p>
            <a:r>
              <a:rPr lang="es-ES" dirty="0"/>
              <a:t>Base </a:t>
            </a:r>
            <a:r>
              <a:rPr lang="es-ES" dirty="0" err="1"/>
              <a:t>Call</a:t>
            </a:r>
            <a:r>
              <a:rPr lang="es-ES" dirty="0"/>
              <a:t> </a:t>
            </a:r>
            <a:r>
              <a:rPr lang="es-ES" dirty="0" err="1"/>
              <a:t>Qualities</a:t>
            </a:r>
            <a:endParaRPr lang="es-ES" dirty="0"/>
          </a:p>
        </p:txBody>
      </p:sp>
      <p:sp>
        <p:nvSpPr>
          <p:cNvPr id="9" name="8 CuadroTexto"/>
          <p:cNvSpPr txBox="1"/>
          <p:nvPr/>
        </p:nvSpPr>
        <p:spPr>
          <a:xfrm>
            <a:off x="1981200" y="1776925"/>
            <a:ext cx="385042" cy="369332"/>
          </a:xfrm>
          <a:prstGeom prst="rect">
            <a:avLst/>
          </a:prstGeom>
          <a:noFill/>
        </p:spPr>
        <p:txBody>
          <a:bodyPr wrap="none" rtlCol="0">
            <a:spAutoFit/>
          </a:bodyPr>
          <a:lstStyle/>
          <a:p>
            <a:r>
              <a:rPr lang="es-ES" dirty="0"/>
              <a:t>ID</a:t>
            </a:r>
          </a:p>
        </p:txBody>
      </p:sp>
      <p:cxnSp>
        <p:nvCxnSpPr>
          <p:cNvPr id="11" name="10 Conector recto de flecha"/>
          <p:cNvCxnSpPr>
            <a:stCxn id="9" idx="3"/>
          </p:cNvCxnSpPr>
          <p:nvPr/>
        </p:nvCxnSpPr>
        <p:spPr>
          <a:xfrm>
            <a:off x="2366242" y="1961591"/>
            <a:ext cx="168596" cy="18466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3" name="12 Conector recto de flecha"/>
          <p:cNvCxnSpPr/>
          <p:nvPr/>
        </p:nvCxnSpPr>
        <p:spPr>
          <a:xfrm flipH="1">
            <a:off x="6240016" y="1838220"/>
            <a:ext cx="1270070" cy="43865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 name="14 Conector recto de flecha"/>
          <p:cNvCxnSpPr>
            <a:stCxn id="8" idx="0"/>
          </p:cNvCxnSpPr>
          <p:nvPr/>
        </p:nvCxnSpPr>
        <p:spPr>
          <a:xfrm flipH="1" flipV="1">
            <a:off x="7027875" y="3140968"/>
            <a:ext cx="949940" cy="28803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8472980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1 Título"/>
          <p:cNvSpPr txBox="1">
            <a:spLocks/>
          </p:cNvSpPr>
          <p:nvPr/>
        </p:nvSpPr>
        <p:spPr>
          <a:xfrm>
            <a:off x="2133600" y="427038"/>
            <a:ext cx="8229600" cy="1143000"/>
          </a:xfrm>
          <a:prstGeom prst="rect">
            <a:avLst/>
          </a:prstGeom>
        </p:spPr>
        <p:txBody>
          <a:bodyPr vert="horz" lIns="91440" tIns="45720" rIns="91440" bIns="45720" rtlCol="0" anchor="ctr">
            <a:normAutofit lnSpcReduction="1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s-ES" b="1" dirty="0" err="1">
                <a:solidFill>
                  <a:srgbClr val="C00000"/>
                </a:solidFill>
              </a:rPr>
              <a:t>Encoding</a:t>
            </a:r>
            <a:r>
              <a:rPr lang="es-ES" b="1" dirty="0">
                <a:solidFill>
                  <a:srgbClr val="C00000"/>
                </a:solidFill>
              </a:rPr>
              <a:t> </a:t>
            </a:r>
            <a:r>
              <a:rPr lang="es-ES" b="1" dirty="0" err="1">
                <a:solidFill>
                  <a:srgbClr val="C00000"/>
                </a:solidFill>
              </a:rPr>
              <a:t>with</a:t>
            </a:r>
            <a:r>
              <a:rPr lang="es-ES" b="1" dirty="0">
                <a:solidFill>
                  <a:srgbClr val="C00000"/>
                </a:solidFill>
              </a:rPr>
              <a:t> CRAM (ENA-EBI)</a:t>
            </a:r>
          </a:p>
          <a:p>
            <a:r>
              <a:rPr lang="es-ES" sz="2800" b="1" dirty="0">
                <a:solidFill>
                  <a:srgbClr val="C00000"/>
                </a:solidFill>
              </a:rPr>
              <a:t>Reference Base </a:t>
            </a:r>
            <a:r>
              <a:rPr lang="es-ES" sz="2800" b="1" dirty="0" err="1">
                <a:solidFill>
                  <a:srgbClr val="C00000"/>
                </a:solidFill>
              </a:rPr>
              <a:t>Compression</a:t>
            </a:r>
            <a:endParaRPr lang="es-ES" b="1" dirty="0">
              <a:solidFill>
                <a:srgbClr val="C00000"/>
              </a:solidFill>
            </a:endParaRPr>
          </a:p>
        </p:txBody>
      </p:sp>
      <p:pic>
        <p:nvPicPr>
          <p:cNvPr id="5"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53664" t="50000" r="13414" b="1247"/>
          <a:stretch/>
        </p:blipFill>
        <p:spPr bwMode="auto">
          <a:xfrm>
            <a:off x="7968208" y="2084298"/>
            <a:ext cx="2133600" cy="21274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9" name="8 Grupo"/>
          <p:cNvGrpSpPr/>
          <p:nvPr/>
        </p:nvGrpSpPr>
        <p:grpSpPr>
          <a:xfrm>
            <a:off x="1512833" y="2017100"/>
            <a:ext cx="3887474" cy="2410679"/>
            <a:chOff x="-11167" y="1666351"/>
            <a:chExt cx="3887474" cy="2410679"/>
          </a:xfrm>
        </p:grpSpPr>
        <p:pic>
          <p:nvPicPr>
            <p:cNvPr id="205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14547" r="51846" b="30210"/>
            <a:stretch/>
          </p:blipFill>
          <p:spPr bwMode="auto">
            <a:xfrm>
              <a:off x="755576" y="1666351"/>
              <a:ext cx="3120731" cy="24106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2 CuadroTexto"/>
            <p:cNvSpPr txBox="1"/>
            <p:nvPr/>
          </p:nvSpPr>
          <p:spPr>
            <a:xfrm>
              <a:off x="-11167" y="1772816"/>
              <a:ext cx="531940" cy="369332"/>
            </a:xfrm>
            <a:prstGeom prst="rect">
              <a:avLst/>
            </a:prstGeom>
            <a:noFill/>
          </p:spPr>
          <p:txBody>
            <a:bodyPr wrap="none" rtlCol="0">
              <a:spAutoFit/>
            </a:bodyPr>
            <a:lstStyle/>
            <a:p>
              <a:r>
                <a:rPr lang="es-ES" dirty="0"/>
                <a:t>Ref.</a:t>
              </a:r>
            </a:p>
          </p:txBody>
        </p:sp>
        <p:sp>
          <p:nvSpPr>
            <p:cNvPr id="8" name="7 CuadroTexto"/>
            <p:cNvSpPr txBox="1"/>
            <p:nvPr/>
          </p:nvSpPr>
          <p:spPr>
            <a:xfrm>
              <a:off x="-11167" y="2708082"/>
              <a:ext cx="743280" cy="369332"/>
            </a:xfrm>
            <a:prstGeom prst="rect">
              <a:avLst/>
            </a:prstGeom>
            <a:noFill/>
          </p:spPr>
          <p:txBody>
            <a:bodyPr wrap="none" rtlCol="0">
              <a:spAutoFit/>
            </a:bodyPr>
            <a:lstStyle/>
            <a:p>
              <a:r>
                <a:rPr lang="es-ES" dirty="0" err="1"/>
                <a:t>Reads</a:t>
              </a:r>
              <a:endParaRPr lang="es-ES" dirty="0"/>
            </a:p>
          </p:txBody>
        </p:sp>
        <p:sp>
          <p:nvSpPr>
            <p:cNvPr id="14" name="13 Abrir llave"/>
            <p:cNvSpPr/>
            <p:nvPr/>
          </p:nvSpPr>
          <p:spPr>
            <a:xfrm>
              <a:off x="633063" y="2142148"/>
              <a:ext cx="338537" cy="1693252"/>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cxnSp>
          <p:nvCxnSpPr>
            <p:cNvPr id="16" name="15 Conector recto de flecha"/>
            <p:cNvCxnSpPr>
              <a:stCxn id="3" idx="3"/>
            </p:cNvCxnSpPr>
            <p:nvPr/>
          </p:nvCxnSpPr>
          <p:spPr>
            <a:xfrm>
              <a:off x="520773" y="1957482"/>
              <a:ext cx="450827"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sp>
        <p:nvSpPr>
          <p:cNvPr id="18" name="17 Rectángulo"/>
          <p:cNvSpPr/>
          <p:nvPr/>
        </p:nvSpPr>
        <p:spPr>
          <a:xfrm>
            <a:off x="2524561" y="4869160"/>
            <a:ext cx="6853560" cy="1569660"/>
          </a:xfrm>
          <a:prstGeom prst="rect">
            <a:avLst/>
          </a:prstGeom>
        </p:spPr>
        <p:txBody>
          <a:bodyPr wrap="square">
            <a:spAutoFit/>
          </a:bodyPr>
          <a:lstStyle/>
          <a:p>
            <a:pPr marL="342900" indent="-342900">
              <a:buFont typeface="Wingdings" panose="05000000000000000000" pitchFamily="2" charset="2"/>
              <a:buChar char="ü"/>
            </a:pPr>
            <a:r>
              <a:rPr lang="es-ES" sz="2400" dirty="0"/>
              <a:t>Store </a:t>
            </a:r>
            <a:r>
              <a:rPr lang="es-ES" sz="2400" dirty="0" err="1"/>
              <a:t>start</a:t>
            </a:r>
            <a:r>
              <a:rPr lang="es-ES" sz="2400" dirty="0"/>
              <a:t> </a:t>
            </a:r>
            <a:r>
              <a:rPr lang="es-ES" sz="2400" dirty="0" err="1"/>
              <a:t>offsets</a:t>
            </a:r>
            <a:r>
              <a:rPr lang="es-ES" sz="2400" dirty="0"/>
              <a:t> and </a:t>
            </a:r>
            <a:r>
              <a:rPr lang="es-ES" sz="2400" dirty="0" err="1"/>
              <a:t>missmatch</a:t>
            </a:r>
            <a:r>
              <a:rPr lang="es-ES" sz="2400" dirty="0"/>
              <a:t> position and </a:t>
            </a:r>
            <a:r>
              <a:rPr lang="es-ES" sz="2400" dirty="0" err="1"/>
              <a:t>call</a:t>
            </a:r>
            <a:r>
              <a:rPr lang="es-ES" sz="2400" dirty="0"/>
              <a:t>.</a:t>
            </a:r>
          </a:p>
          <a:p>
            <a:pPr marL="342900" indent="-342900">
              <a:buFont typeface="Wingdings" panose="05000000000000000000" pitchFamily="2" charset="2"/>
              <a:buChar char="ü"/>
            </a:pPr>
            <a:r>
              <a:rPr lang="es-ES" sz="2400" dirty="0"/>
              <a:t>Reference </a:t>
            </a:r>
            <a:r>
              <a:rPr lang="es-ES" sz="2400" dirty="0" err="1"/>
              <a:t>doesn´t</a:t>
            </a:r>
            <a:r>
              <a:rPr lang="es-ES" sz="2400" dirty="0"/>
              <a:t> </a:t>
            </a:r>
            <a:r>
              <a:rPr lang="es-ES" sz="2400" dirty="0" err="1"/>
              <a:t>need</a:t>
            </a:r>
            <a:r>
              <a:rPr lang="es-ES" sz="2400" dirty="0"/>
              <a:t> </a:t>
            </a:r>
            <a:r>
              <a:rPr lang="es-ES" sz="2400" dirty="0" err="1"/>
              <a:t>to</a:t>
            </a:r>
            <a:r>
              <a:rPr lang="es-ES" sz="2400" dirty="0"/>
              <a:t> be real.</a:t>
            </a:r>
          </a:p>
          <a:p>
            <a:pPr marL="285750" indent="-285750">
              <a:buFont typeface="Wingdings" panose="05000000000000000000" pitchFamily="2" charset="2"/>
              <a:buChar char="ü"/>
            </a:pPr>
            <a:r>
              <a:rPr lang="en-US" sz="2400" dirty="0"/>
              <a:t>Unmapped reads will be stored as before</a:t>
            </a:r>
          </a:p>
          <a:p>
            <a:pPr marL="285750" indent="-285750">
              <a:buFont typeface="Wingdings" panose="05000000000000000000" pitchFamily="2" charset="2"/>
              <a:buChar char="ü"/>
            </a:pPr>
            <a:r>
              <a:rPr lang="en-US" sz="2400" dirty="0"/>
              <a:t>50x Genome = 1,600M of 100bp long reads = 50GB</a:t>
            </a:r>
          </a:p>
        </p:txBody>
      </p:sp>
      <p:grpSp>
        <p:nvGrpSpPr>
          <p:cNvPr id="7" name="6 Grupo"/>
          <p:cNvGrpSpPr/>
          <p:nvPr/>
        </p:nvGrpSpPr>
        <p:grpSpPr>
          <a:xfrm>
            <a:off x="5486400" y="2123564"/>
            <a:ext cx="2121768" cy="2529572"/>
            <a:chOff x="3962400" y="1772816"/>
            <a:chExt cx="2121768" cy="2529572"/>
          </a:xfrm>
        </p:grpSpPr>
        <p:pic>
          <p:nvPicPr>
            <p:cNvPr id="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54240" t="1649" r="13020" b="52148"/>
            <a:stretch/>
          </p:blipFill>
          <p:spPr bwMode="auto">
            <a:xfrm>
              <a:off x="3962400" y="1772816"/>
              <a:ext cx="2121768" cy="2016224"/>
            </a:xfrm>
            <a:prstGeom prst="rect">
              <a:avLst/>
            </a:prstGeom>
            <a:noFill/>
            <a:ln w="9525">
              <a:solidFill>
                <a:schemeClr val="tx1"/>
              </a:solidFill>
              <a:miter lim="800000"/>
              <a:headEnd/>
              <a:tailEnd/>
            </a:ln>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Lst>
          </p:spPr>
        </p:pic>
        <p:sp>
          <p:nvSpPr>
            <p:cNvPr id="2" name="1 CuadroTexto"/>
            <p:cNvSpPr txBox="1"/>
            <p:nvPr/>
          </p:nvSpPr>
          <p:spPr>
            <a:xfrm>
              <a:off x="4293032" y="3933056"/>
              <a:ext cx="1503104" cy="369332"/>
            </a:xfrm>
            <a:prstGeom prst="rect">
              <a:avLst/>
            </a:prstGeom>
            <a:noFill/>
          </p:spPr>
          <p:txBody>
            <a:bodyPr wrap="none" rtlCol="0">
              <a:spAutoFit/>
            </a:bodyPr>
            <a:lstStyle/>
            <a:p>
              <a:r>
                <a:rPr lang="es-ES" dirty="0" err="1"/>
                <a:t>Aligned</a:t>
              </a:r>
              <a:r>
                <a:rPr lang="es-ES" dirty="0"/>
                <a:t> </a:t>
              </a:r>
              <a:r>
                <a:rPr lang="es-ES" dirty="0" err="1"/>
                <a:t>Reads</a:t>
              </a:r>
              <a:endParaRPr lang="es-ES" dirty="0"/>
            </a:p>
          </p:txBody>
        </p:sp>
      </p:grpSp>
      <p:sp>
        <p:nvSpPr>
          <p:cNvPr id="15" name="14 CuadroTexto"/>
          <p:cNvSpPr txBox="1"/>
          <p:nvPr/>
        </p:nvSpPr>
        <p:spPr>
          <a:xfrm>
            <a:off x="4527194" y="1556792"/>
            <a:ext cx="3458576" cy="369332"/>
          </a:xfrm>
          <a:prstGeom prst="rect">
            <a:avLst/>
          </a:prstGeom>
          <a:noFill/>
        </p:spPr>
        <p:txBody>
          <a:bodyPr wrap="none" rtlCol="0">
            <a:spAutoFit/>
          </a:bodyPr>
          <a:lstStyle/>
          <a:p>
            <a:r>
              <a:rPr lang="es-ES" dirty="0" err="1"/>
              <a:t>Romming</a:t>
            </a:r>
            <a:r>
              <a:rPr lang="es-ES" dirty="0"/>
              <a:t> et al,</a:t>
            </a:r>
            <a:r>
              <a:rPr lang="es-ES" i="1" dirty="0"/>
              <a:t> </a:t>
            </a:r>
            <a:r>
              <a:rPr lang="es-ES" i="1" dirty="0" err="1"/>
              <a:t>Science</a:t>
            </a:r>
            <a:r>
              <a:rPr lang="es-ES" i="1" dirty="0"/>
              <a:t>, </a:t>
            </a:r>
            <a:r>
              <a:rPr lang="es-ES" dirty="0" err="1"/>
              <a:t>Aug</a:t>
            </a:r>
            <a:r>
              <a:rPr lang="es-ES" dirty="0"/>
              <a:t>. 2013</a:t>
            </a:r>
          </a:p>
        </p:txBody>
      </p:sp>
    </p:spTree>
    <p:extLst>
      <p:ext uri="{BB962C8B-B14F-4D97-AF65-F5344CB8AC3E}">
        <p14:creationId xmlns:p14="http://schemas.microsoft.com/office/powerpoint/2010/main" val="2906452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2"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1+#ppt_w/2"/>
                                          </p:val>
                                        </p:tav>
                                        <p:tav tm="100000">
                                          <p:val>
                                            <p:strVal val="#ppt_x"/>
                                          </p:val>
                                        </p:tav>
                                      </p:tavLst>
                                    </p:anim>
                                    <p:anim calcmode="lin" valueType="num">
                                      <p:cBhvr additive="base">
                                        <p:cTn id="12"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fill="hold"/>
                                        <p:tgtEl>
                                          <p:spTgt spid="5"/>
                                        </p:tgtEl>
                                        <p:attrNameLst>
                                          <p:attrName>ppt_x</p:attrName>
                                        </p:attrNameLst>
                                      </p:cBhvr>
                                      <p:tavLst>
                                        <p:tav tm="0">
                                          <p:val>
                                            <p:strVal val="1+#ppt_w/2"/>
                                          </p:val>
                                        </p:tav>
                                        <p:tav tm="100000">
                                          <p:val>
                                            <p:strVal val="#ppt_x"/>
                                          </p:val>
                                        </p:tav>
                                      </p:tavLst>
                                    </p:anim>
                                    <p:anim calcmode="lin" valueType="num">
                                      <p:cBhvr additive="base">
                                        <p:cTn id="18"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anim calcmode="lin" valueType="num">
                                      <p:cBhvr additive="base">
                                        <p:cTn id="23" dur="500" fill="hold"/>
                                        <p:tgtEl>
                                          <p:spTgt spid="18"/>
                                        </p:tgtEl>
                                        <p:attrNameLst>
                                          <p:attrName>ppt_x</p:attrName>
                                        </p:attrNameLst>
                                      </p:cBhvr>
                                      <p:tavLst>
                                        <p:tav tm="0">
                                          <p:val>
                                            <p:strVal val="#ppt_x"/>
                                          </p:val>
                                        </p:tav>
                                        <p:tav tm="100000">
                                          <p:val>
                                            <p:strVal val="#ppt_x"/>
                                          </p:val>
                                        </p:tav>
                                      </p:tavLst>
                                    </p:anim>
                                    <p:anim calcmode="lin" valueType="num">
                                      <p:cBhvr additive="base">
                                        <p:cTn id="24" dur="500" fill="hold"/>
                                        <p:tgtEl>
                                          <p:spTgt spid="18"/>
                                        </p:tgtEl>
                                        <p:attrNameLst>
                                          <p:attrName>ppt_y</p:attrName>
                                        </p:attrNameLst>
                                      </p:cBhvr>
                                      <p:tavLst>
                                        <p:tav tm="0">
                                          <p:val>
                                            <p:strVal val="1+#ppt_h/2"/>
                                          </p:val>
                                        </p:tav>
                                        <p:tav tm="100000">
                                          <p:val>
                                            <p:strVal val="#ppt_y"/>
                                          </p:val>
                                        </p:tav>
                                      </p:tavLst>
                                    </p:anim>
                                  </p:childTnLst>
                                </p:cTn>
                              </p:par>
                              <p:par>
                                <p:cTn id="25" presetID="1"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5"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b="1" dirty="0">
                <a:solidFill>
                  <a:srgbClr val="C00000"/>
                </a:solidFill>
              </a:rPr>
              <a:t>CRAM </a:t>
            </a:r>
            <a:r>
              <a:rPr lang="es-ES" b="1" dirty="0" err="1">
                <a:solidFill>
                  <a:srgbClr val="C00000"/>
                </a:solidFill>
              </a:rPr>
              <a:t>Compression</a:t>
            </a:r>
            <a:r>
              <a:rPr lang="es-ES" b="1" dirty="0">
                <a:solidFill>
                  <a:srgbClr val="C00000"/>
                </a:solidFill>
              </a:rPr>
              <a:t> </a:t>
            </a:r>
            <a:r>
              <a:rPr lang="es-ES" b="1" dirty="0" err="1">
                <a:solidFill>
                  <a:srgbClr val="C00000"/>
                </a:solidFill>
              </a:rPr>
              <a:t>Level</a:t>
            </a:r>
            <a:endParaRPr lang="es-ES" b="1" dirty="0">
              <a:solidFill>
                <a:srgbClr val="C00000"/>
              </a:solidFill>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1584" y="1916833"/>
            <a:ext cx="7687226" cy="32222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5" name="Tabla 83"/>
          <p:cNvGraphicFramePr>
            <a:graphicFrameLocks noGrp="1"/>
          </p:cNvGraphicFramePr>
          <p:nvPr/>
        </p:nvGraphicFramePr>
        <p:xfrm>
          <a:off x="3719736" y="5327335"/>
          <a:ext cx="1143000" cy="304800"/>
        </p:xfrm>
        <a:graphic>
          <a:graphicData uri="http://schemas.openxmlformats.org/drawingml/2006/table">
            <a:tbl>
              <a:tblPr bandRow="1">
                <a:tableStyleId>{5C22544A-7EE6-4342-B048-85BDC9FD1C3A}</a:tableStyleId>
              </a:tblPr>
              <a:tblGrid>
                <a:gridCol w="1143000">
                  <a:extLst>
                    <a:ext uri="{9D8B030D-6E8A-4147-A177-3AD203B41FA5}">
                      <a16:colId xmlns:a16="http://schemas.microsoft.com/office/drawing/2014/main" val="20000"/>
                    </a:ext>
                  </a:extLst>
                </a:gridCol>
              </a:tblGrid>
              <a:tr h="228600">
                <a:tc>
                  <a:txBody>
                    <a:bodyPr/>
                    <a:lstStyle/>
                    <a:p>
                      <a:r>
                        <a:rPr lang="es-ES_tradnl" sz="1400" dirty="0"/>
                        <a:t>4,800,000</a:t>
                      </a:r>
                    </a:p>
                  </a:txBody>
                  <a:tcPr/>
                </a:tc>
                <a:extLst>
                  <a:ext uri="{0D108BD9-81ED-4DB2-BD59-A6C34878D82A}">
                    <a16:rowId xmlns:a16="http://schemas.microsoft.com/office/drawing/2014/main" val="10000"/>
                  </a:ext>
                </a:extLst>
              </a:tr>
            </a:tbl>
          </a:graphicData>
        </a:graphic>
      </p:graphicFrame>
      <p:graphicFrame>
        <p:nvGraphicFramePr>
          <p:cNvPr id="6" name="Tabla 84"/>
          <p:cNvGraphicFramePr>
            <a:graphicFrameLocks noGrp="1"/>
          </p:cNvGraphicFramePr>
          <p:nvPr/>
        </p:nvGraphicFramePr>
        <p:xfrm>
          <a:off x="3719736" y="5632135"/>
          <a:ext cx="1143000" cy="304800"/>
        </p:xfrm>
        <a:graphic>
          <a:graphicData uri="http://schemas.openxmlformats.org/drawingml/2006/table">
            <a:tbl>
              <a:tblPr bandRow="1">
                <a:tableStyleId>{5C22544A-7EE6-4342-B048-85BDC9FD1C3A}</a:tableStyleId>
              </a:tblPr>
              <a:tblGrid>
                <a:gridCol w="1143000">
                  <a:extLst>
                    <a:ext uri="{9D8B030D-6E8A-4147-A177-3AD203B41FA5}">
                      <a16:colId xmlns:a16="http://schemas.microsoft.com/office/drawing/2014/main" val="20000"/>
                    </a:ext>
                  </a:extLst>
                </a:gridCol>
              </a:tblGrid>
              <a:tr h="228600">
                <a:tc>
                  <a:txBody>
                    <a:bodyPr/>
                    <a:lstStyle/>
                    <a:p>
                      <a:r>
                        <a:rPr lang="es-ES_tradnl" sz="1400" dirty="0"/>
                        <a:t>1,500,000</a:t>
                      </a:r>
                    </a:p>
                  </a:txBody>
                  <a:tcPr/>
                </a:tc>
                <a:extLst>
                  <a:ext uri="{0D108BD9-81ED-4DB2-BD59-A6C34878D82A}">
                    <a16:rowId xmlns:a16="http://schemas.microsoft.com/office/drawing/2014/main" val="10000"/>
                  </a:ext>
                </a:extLst>
              </a:tr>
            </a:tbl>
          </a:graphicData>
        </a:graphic>
      </p:graphicFrame>
      <p:graphicFrame>
        <p:nvGraphicFramePr>
          <p:cNvPr id="7" name="Tabla 85"/>
          <p:cNvGraphicFramePr>
            <a:graphicFrameLocks noGrp="1"/>
          </p:cNvGraphicFramePr>
          <p:nvPr/>
        </p:nvGraphicFramePr>
        <p:xfrm>
          <a:off x="3719736" y="5936935"/>
          <a:ext cx="1143000" cy="304800"/>
        </p:xfrm>
        <a:graphic>
          <a:graphicData uri="http://schemas.openxmlformats.org/drawingml/2006/table">
            <a:tbl>
              <a:tblPr bandRow="1">
                <a:tableStyleId>{5C22544A-7EE6-4342-B048-85BDC9FD1C3A}</a:tableStyleId>
              </a:tblPr>
              <a:tblGrid>
                <a:gridCol w="1143000">
                  <a:extLst>
                    <a:ext uri="{9D8B030D-6E8A-4147-A177-3AD203B41FA5}">
                      <a16:colId xmlns:a16="http://schemas.microsoft.com/office/drawing/2014/main" val="20000"/>
                    </a:ext>
                  </a:extLst>
                </a:gridCol>
              </a:tblGrid>
              <a:tr h="228600">
                <a:tc>
                  <a:txBody>
                    <a:bodyPr/>
                    <a:lstStyle/>
                    <a:p>
                      <a:r>
                        <a:rPr lang="es-ES_tradnl" sz="1400" dirty="0"/>
                        <a:t>0.66</a:t>
                      </a:r>
                    </a:p>
                  </a:txBody>
                  <a:tcPr/>
                </a:tc>
                <a:extLst>
                  <a:ext uri="{0D108BD9-81ED-4DB2-BD59-A6C34878D82A}">
                    <a16:rowId xmlns:a16="http://schemas.microsoft.com/office/drawing/2014/main" val="10000"/>
                  </a:ext>
                </a:extLst>
              </a:tr>
            </a:tbl>
          </a:graphicData>
        </a:graphic>
      </p:graphicFrame>
      <p:graphicFrame>
        <p:nvGraphicFramePr>
          <p:cNvPr id="8" name="Tabla 86"/>
          <p:cNvGraphicFramePr>
            <a:graphicFrameLocks noGrp="1"/>
          </p:cNvGraphicFramePr>
          <p:nvPr/>
        </p:nvGraphicFramePr>
        <p:xfrm>
          <a:off x="3719736" y="6226495"/>
          <a:ext cx="1143000" cy="304800"/>
        </p:xfrm>
        <a:graphic>
          <a:graphicData uri="http://schemas.openxmlformats.org/drawingml/2006/table">
            <a:tbl>
              <a:tblPr bandRow="1">
                <a:tableStyleId>{5C22544A-7EE6-4342-B048-85BDC9FD1C3A}</a:tableStyleId>
              </a:tblPr>
              <a:tblGrid>
                <a:gridCol w="1143000">
                  <a:extLst>
                    <a:ext uri="{9D8B030D-6E8A-4147-A177-3AD203B41FA5}">
                      <a16:colId xmlns:a16="http://schemas.microsoft.com/office/drawing/2014/main" val="20000"/>
                    </a:ext>
                  </a:extLst>
                </a:gridCol>
              </a:tblGrid>
              <a:tr h="228600">
                <a:tc>
                  <a:txBody>
                    <a:bodyPr/>
                    <a:lstStyle/>
                    <a:p>
                      <a:r>
                        <a:rPr lang="es-ES_tradnl" sz="1400" dirty="0"/>
                        <a:t>84,150</a:t>
                      </a:r>
                    </a:p>
                  </a:txBody>
                  <a:tcPr/>
                </a:tc>
                <a:extLst>
                  <a:ext uri="{0D108BD9-81ED-4DB2-BD59-A6C34878D82A}">
                    <a16:rowId xmlns:a16="http://schemas.microsoft.com/office/drawing/2014/main" val="10000"/>
                  </a:ext>
                </a:extLst>
              </a:tr>
            </a:tbl>
          </a:graphicData>
        </a:graphic>
      </p:graphicFrame>
      <p:graphicFrame>
        <p:nvGraphicFramePr>
          <p:cNvPr id="11" name="Tabla 82"/>
          <p:cNvGraphicFramePr>
            <a:graphicFrameLocks noGrp="1"/>
          </p:cNvGraphicFramePr>
          <p:nvPr/>
        </p:nvGraphicFramePr>
        <p:xfrm>
          <a:off x="5265057" y="5013176"/>
          <a:ext cx="1143000" cy="304800"/>
        </p:xfrm>
        <a:graphic>
          <a:graphicData uri="http://schemas.openxmlformats.org/drawingml/2006/table">
            <a:tbl>
              <a:tblPr bandRow="1">
                <a:tableStyleId>{5C22544A-7EE6-4342-B048-85BDC9FD1C3A}</a:tableStyleId>
              </a:tblPr>
              <a:tblGrid>
                <a:gridCol w="1143000">
                  <a:extLst>
                    <a:ext uri="{9D8B030D-6E8A-4147-A177-3AD203B41FA5}">
                      <a16:colId xmlns:a16="http://schemas.microsoft.com/office/drawing/2014/main" val="20000"/>
                    </a:ext>
                  </a:extLst>
                </a:gridCol>
              </a:tblGrid>
              <a:tr h="228600">
                <a:tc>
                  <a:txBody>
                    <a:bodyPr/>
                    <a:lstStyle/>
                    <a:p>
                      <a:r>
                        <a:rPr lang="es-ES_tradnl" sz="1400" b="1" dirty="0">
                          <a:solidFill>
                            <a:schemeClr val="bg1"/>
                          </a:solidFill>
                        </a:rPr>
                        <a:t>5000 +</a:t>
                      </a:r>
                      <a:r>
                        <a:rPr lang="es-ES_tradnl" sz="1400" b="1" baseline="0" dirty="0">
                          <a:solidFill>
                            <a:schemeClr val="bg1"/>
                          </a:solidFill>
                        </a:rPr>
                        <a:t> A</a:t>
                      </a:r>
                      <a:endParaRPr lang="es-ES_tradnl" sz="1400" b="1" dirty="0">
                        <a:solidFill>
                          <a:schemeClr val="bg1"/>
                        </a:solidFill>
                      </a:endParaRPr>
                    </a:p>
                  </a:txBody>
                  <a:tcPr>
                    <a:solidFill>
                      <a:srgbClr val="5C92CD"/>
                    </a:solidFill>
                  </a:tcPr>
                </a:tc>
                <a:extLst>
                  <a:ext uri="{0D108BD9-81ED-4DB2-BD59-A6C34878D82A}">
                    <a16:rowId xmlns:a16="http://schemas.microsoft.com/office/drawing/2014/main" val="10000"/>
                  </a:ext>
                </a:extLst>
              </a:tr>
            </a:tbl>
          </a:graphicData>
        </a:graphic>
      </p:graphicFrame>
      <p:graphicFrame>
        <p:nvGraphicFramePr>
          <p:cNvPr id="12" name="Tabla 83"/>
          <p:cNvGraphicFramePr>
            <a:graphicFrameLocks noGrp="1"/>
          </p:cNvGraphicFramePr>
          <p:nvPr/>
        </p:nvGraphicFramePr>
        <p:xfrm>
          <a:off x="5265057" y="5317976"/>
          <a:ext cx="1143000" cy="304800"/>
        </p:xfrm>
        <a:graphic>
          <a:graphicData uri="http://schemas.openxmlformats.org/drawingml/2006/table">
            <a:tbl>
              <a:tblPr bandRow="1">
                <a:tableStyleId>{5C22544A-7EE6-4342-B048-85BDC9FD1C3A}</a:tableStyleId>
              </a:tblPr>
              <a:tblGrid>
                <a:gridCol w="1143000">
                  <a:extLst>
                    <a:ext uri="{9D8B030D-6E8A-4147-A177-3AD203B41FA5}">
                      <a16:colId xmlns:a16="http://schemas.microsoft.com/office/drawing/2014/main" val="20000"/>
                    </a:ext>
                  </a:extLst>
                </a:gridCol>
              </a:tblGrid>
              <a:tr h="228600">
                <a:tc>
                  <a:txBody>
                    <a:bodyPr/>
                    <a:lstStyle/>
                    <a:p>
                      <a:r>
                        <a:rPr lang="es-ES_tradnl" sz="1400" dirty="0"/>
                        <a:t>4,800,000</a:t>
                      </a:r>
                    </a:p>
                  </a:txBody>
                  <a:tcPr/>
                </a:tc>
                <a:extLst>
                  <a:ext uri="{0D108BD9-81ED-4DB2-BD59-A6C34878D82A}">
                    <a16:rowId xmlns:a16="http://schemas.microsoft.com/office/drawing/2014/main" val="10000"/>
                  </a:ext>
                </a:extLst>
              </a:tr>
            </a:tbl>
          </a:graphicData>
        </a:graphic>
      </p:graphicFrame>
      <p:graphicFrame>
        <p:nvGraphicFramePr>
          <p:cNvPr id="13" name="Tabla 84"/>
          <p:cNvGraphicFramePr>
            <a:graphicFrameLocks noGrp="1"/>
          </p:cNvGraphicFramePr>
          <p:nvPr/>
        </p:nvGraphicFramePr>
        <p:xfrm>
          <a:off x="5265057" y="5622776"/>
          <a:ext cx="1143000" cy="304800"/>
        </p:xfrm>
        <a:graphic>
          <a:graphicData uri="http://schemas.openxmlformats.org/drawingml/2006/table">
            <a:tbl>
              <a:tblPr bandRow="1">
                <a:tableStyleId>{5C22544A-7EE6-4342-B048-85BDC9FD1C3A}</a:tableStyleId>
              </a:tblPr>
              <a:tblGrid>
                <a:gridCol w="1143000">
                  <a:extLst>
                    <a:ext uri="{9D8B030D-6E8A-4147-A177-3AD203B41FA5}">
                      <a16:colId xmlns:a16="http://schemas.microsoft.com/office/drawing/2014/main" val="20000"/>
                    </a:ext>
                  </a:extLst>
                </a:gridCol>
              </a:tblGrid>
              <a:tr h="228600">
                <a:tc>
                  <a:txBody>
                    <a:bodyPr/>
                    <a:lstStyle/>
                    <a:p>
                      <a:r>
                        <a:rPr lang="es-ES_tradnl" sz="1400" dirty="0"/>
                        <a:t>760,000</a:t>
                      </a:r>
                    </a:p>
                  </a:txBody>
                  <a:tcPr/>
                </a:tc>
                <a:extLst>
                  <a:ext uri="{0D108BD9-81ED-4DB2-BD59-A6C34878D82A}">
                    <a16:rowId xmlns:a16="http://schemas.microsoft.com/office/drawing/2014/main" val="10000"/>
                  </a:ext>
                </a:extLst>
              </a:tr>
            </a:tbl>
          </a:graphicData>
        </a:graphic>
      </p:graphicFrame>
      <p:graphicFrame>
        <p:nvGraphicFramePr>
          <p:cNvPr id="14" name="Tabla 85"/>
          <p:cNvGraphicFramePr>
            <a:graphicFrameLocks noGrp="1"/>
          </p:cNvGraphicFramePr>
          <p:nvPr/>
        </p:nvGraphicFramePr>
        <p:xfrm>
          <a:off x="5265057" y="5927576"/>
          <a:ext cx="1143000" cy="304800"/>
        </p:xfrm>
        <a:graphic>
          <a:graphicData uri="http://schemas.openxmlformats.org/drawingml/2006/table">
            <a:tbl>
              <a:tblPr bandRow="1">
                <a:tableStyleId>{5C22544A-7EE6-4342-B048-85BDC9FD1C3A}</a:tableStyleId>
              </a:tblPr>
              <a:tblGrid>
                <a:gridCol w="1143000">
                  <a:extLst>
                    <a:ext uri="{9D8B030D-6E8A-4147-A177-3AD203B41FA5}">
                      <a16:colId xmlns:a16="http://schemas.microsoft.com/office/drawing/2014/main" val="20000"/>
                    </a:ext>
                  </a:extLst>
                </a:gridCol>
              </a:tblGrid>
              <a:tr h="228600">
                <a:tc>
                  <a:txBody>
                    <a:bodyPr/>
                    <a:lstStyle/>
                    <a:p>
                      <a:r>
                        <a:rPr lang="es-ES_tradnl" sz="1400" dirty="0"/>
                        <a:t>0.34</a:t>
                      </a:r>
                    </a:p>
                  </a:txBody>
                  <a:tcPr/>
                </a:tc>
                <a:extLst>
                  <a:ext uri="{0D108BD9-81ED-4DB2-BD59-A6C34878D82A}">
                    <a16:rowId xmlns:a16="http://schemas.microsoft.com/office/drawing/2014/main" val="10000"/>
                  </a:ext>
                </a:extLst>
              </a:tr>
            </a:tbl>
          </a:graphicData>
        </a:graphic>
      </p:graphicFrame>
      <p:graphicFrame>
        <p:nvGraphicFramePr>
          <p:cNvPr id="15" name="Tabla 86"/>
          <p:cNvGraphicFramePr>
            <a:graphicFrameLocks noGrp="1"/>
          </p:cNvGraphicFramePr>
          <p:nvPr/>
        </p:nvGraphicFramePr>
        <p:xfrm>
          <a:off x="5265057" y="6217136"/>
          <a:ext cx="1143000" cy="304800"/>
        </p:xfrm>
        <a:graphic>
          <a:graphicData uri="http://schemas.openxmlformats.org/drawingml/2006/table">
            <a:tbl>
              <a:tblPr bandRow="1">
                <a:tableStyleId>{5C22544A-7EE6-4342-B048-85BDC9FD1C3A}</a:tableStyleId>
              </a:tblPr>
              <a:tblGrid>
                <a:gridCol w="1143000">
                  <a:extLst>
                    <a:ext uri="{9D8B030D-6E8A-4147-A177-3AD203B41FA5}">
                      <a16:colId xmlns:a16="http://schemas.microsoft.com/office/drawing/2014/main" val="20000"/>
                    </a:ext>
                  </a:extLst>
                </a:gridCol>
              </a:tblGrid>
              <a:tr h="228600">
                <a:tc>
                  <a:txBody>
                    <a:bodyPr/>
                    <a:lstStyle/>
                    <a:p>
                      <a:r>
                        <a:rPr lang="es-ES_tradnl" sz="1400" dirty="0"/>
                        <a:t>42,075</a:t>
                      </a:r>
                    </a:p>
                  </a:txBody>
                  <a:tcPr/>
                </a:tc>
                <a:extLst>
                  <a:ext uri="{0D108BD9-81ED-4DB2-BD59-A6C34878D82A}">
                    <a16:rowId xmlns:a16="http://schemas.microsoft.com/office/drawing/2014/main" val="10000"/>
                  </a:ext>
                </a:extLst>
              </a:tr>
            </a:tbl>
          </a:graphicData>
        </a:graphic>
      </p:graphicFrame>
      <p:graphicFrame>
        <p:nvGraphicFramePr>
          <p:cNvPr id="18" name="Tabla 82"/>
          <p:cNvGraphicFramePr>
            <a:graphicFrameLocks noGrp="1"/>
          </p:cNvGraphicFramePr>
          <p:nvPr/>
        </p:nvGraphicFramePr>
        <p:xfrm>
          <a:off x="6984759" y="5013176"/>
          <a:ext cx="1143000" cy="304800"/>
        </p:xfrm>
        <a:graphic>
          <a:graphicData uri="http://schemas.openxmlformats.org/drawingml/2006/table">
            <a:tbl>
              <a:tblPr bandRow="1">
                <a:tableStyleId>{5C22544A-7EE6-4342-B048-85BDC9FD1C3A}</a:tableStyleId>
              </a:tblPr>
              <a:tblGrid>
                <a:gridCol w="1143000">
                  <a:extLst>
                    <a:ext uri="{9D8B030D-6E8A-4147-A177-3AD203B41FA5}">
                      <a16:colId xmlns:a16="http://schemas.microsoft.com/office/drawing/2014/main" val="20000"/>
                    </a:ext>
                  </a:extLst>
                </a:gridCol>
              </a:tblGrid>
              <a:tr h="228600">
                <a:tc>
                  <a:txBody>
                    <a:bodyPr/>
                    <a:lstStyle/>
                    <a:p>
                      <a:r>
                        <a:rPr lang="es-ES_tradnl" sz="1400" b="1" dirty="0">
                          <a:solidFill>
                            <a:schemeClr val="bg1"/>
                          </a:solidFill>
                        </a:rPr>
                        <a:t>5000 + A</a:t>
                      </a:r>
                    </a:p>
                  </a:txBody>
                  <a:tcPr>
                    <a:solidFill>
                      <a:srgbClr val="5C92CD"/>
                    </a:solidFill>
                  </a:tcPr>
                </a:tc>
                <a:extLst>
                  <a:ext uri="{0D108BD9-81ED-4DB2-BD59-A6C34878D82A}">
                    <a16:rowId xmlns:a16="http://schemas.microsoft.com/office/drawing/2014/main" val="10000"/>
                  </a:ext>
                </a:extLst>
              </a:tr>
            </a:tbl>
          </a:graphicData>
        </a:graphic>
      </p:graphicFrame>
      <p:graphicFrame>
        <p:nvGraphicFramePr>
          <p:cNvPr id="19" name="Tabla 83"/>
          <p:cNvGraphicFramePr>
            <a:graphicFrameLocks noGrp="1"/>
          </p:cNvGraphicFramePr>
          <p:nvPr/>
        </p:nvGraphicFramePr>
        <p:xfrm>
          <a:off x="6984759" y="5317976"/>
          <a:ext cx="1143000" cy="304800"/>
        </p:xfrm>
        <a:graphic>
          <a:graphicData uri="http://schemas.openxmlformats.org/drawingml/2006/table">
            <a:tbl>
              <a:tblPr bandRow="1">
                <a:tableStyleId>{5C22544A-7EE6-4342-B048-85BDC9FD1C3A}</a:tableStyleId>
              </a:tblPr>
              <a:tblGrid>
                <a:gridCol w="1143000">
                  <a:extLst>
                    <a:ext uri="{9D8B030D-6E8A-4147-A177-3AD203B41FA5}">
                      <a16:colId xmlns:a16="http://schemas.microsoft.com/office/drawing/2014/main" val="20000"/>
                    </a:ext>
                  </a:extLst>
                </a:gridCol>
              </a:tblGrid>
              <a:tr h="228600">
                <a:tc>
                  <a:txBody>
                    <a:bodyPr/>
                    <a:lstStyle/>
                    <a:p>
                      <a:r>
                        <a:rPr lang="es-ES_tradnl" sz="1400" dirty="0"/>
                        <a:t>4,800,000</a:t>
                      </a:r>
                    </a:p>
                  </a:txBody>
                  <a:tcPr/>
                </a:tc>
                <a:extLst>
                  <a:ext uri="{0D108BD9-81ED-4DB2-BD59-A6C34878D82A}">
                    <a16:rowId xmlns:a16="http://schemas.microsoft.com/office/drawing/2014/main" val="10000"/>
                  </a:ext>
                </a:extLst>
              </a:tr>
            </a:tbl>
          </a:graphicData>
        </a:graphic>
      </p:graphicFrame>
      <p:graphicFrame>
        <p:nvGraphicFramePr>
          <p:cNvPr id="20" name="Tabla 84"/>
          <p:cNvGraphicFramePr>
            <a:graphicFrameLocks noGrp="1"/>
          </p:cNvGraphicFramePr>
          <p:nvPr/>
        </p:nvGraphicFramePr>
        <p:xfrm>
          <a:off x="6984759" y="5622776"/>
          <a:ext cx="1143000" cy="304800"/>
        </p:xfrm>
        <a:graphic>
          <a:graphicData uri="http://schemas.openxmlformats.org/drawingml/2006/table">
            <a:tbl>
              <a:tblPr bandRow="1">
                <a:tableStyleId>{5C22544A-7EE6-4342-B048-85BDC9FD1C3A}</a:tableStyleId>
              </a:tblPr>
              <a:tblGrid>
                <a:gridCol w="1143000">
                  <a:extLst>
                    <a:ext uri="{9D8B030D-6E8A-4147-A177-3AD203B41FA5}">
                      <a16:colId xmlns:a16="http://schemas.microsoft.com/office/drawing/2014/main" val="20000"/>
                    </a:ext>
                  </a:extLst>
                </a:gridCol>
              </a:tblGrid>
              <a:tr h="228600">
                <a:tc>
                  <a:txBody>
                    <a:bodyPr/>
                    <a:lstStyle/>
                    <a:p>
                      <a:r>
                        <a:rPr lang="es-ES_tradnl" sz="1400" dirty="0"/>
                        <a:t>15,300</a:t>
                      </a:r>
                    </a:p>
                  </a:txBody>
                  <a:tcPr/>
                </a:tc>
                <a:extLst>
                  <a:ext uri="{0D108BD9-81ED-4DB2-BD59-A6C34878D82A}">
                    <a16:rowId xmlns:a16="http://schemas.microsoft.com/office/drawing/2014/main" val="10000"/>
                  </a:ext>
                </a:extLst>
              </a:tr>
            </a:tbl>
          </a:graphicData>
        </a:graphic>
      </p:graphicFrame>
      <p:graphicFrame>
        <p:nvGraphicFramePr>
          <p:cNvPr id="21" name="Tabla 85"/>
          <p:cNvGraphicFramePr>
            <a:graphicFrameLocks noGrp="1"/>
          </p:cNvGraphicFramePr>
          <p:nvPr/>
        </p:nvGraphicFramePr>
        <p:xfrm>
          <a:off x="6984759" y="5927576"/>
          <a:ext cx="1143000" cy="304800"/>
        </p:xfrm>
        <a:graphic>
          <a:graphicData uri="http://schemas.openxmlformats.org/drawingml/2006/table">
            <a:tbl>
              <a:tblPr bandRow="1">
                <a:tableStyleId>{5C22544A-7EE6-4342-B048-85BDC9FD1C3A}</a:tableStyleId>
              </a:tblPr>
              <a:tblGrid>
                <a:gridCol w="1143000">
                  <a:extLst>
                    <a:ext uri="{9D8B030D-6E8A-4147-A177-3AD203B41FA5}">
                      <a16:colId xmlns:a16="http://schemas.microsoft.com/office/drawing/2014/main" val="20000"/>
                    </a:ext>
                  </a:extLst>
                </a:gridCol>
              </a:tblGrid>
              <a:tr h="228600">
                <a:tc>
                  <a:txBody>
                    <a:bodyPr/>
                    <a:lstStyle/>
                    <a:p>
                      <a:r>
                        <a:rPr lang="es-ES_tradnl" sz="1400" dirty="0"/>
                        <a:t>0.068</a:t>
                      </a:r>
                    </a:p>
                  </a:txBody>
                  <a:tcPr/>
                </a:tc>
                <a:extLst>
                  <a:ext uri="{0D108BD9-81ED-4DB2-BD59-A6C34878D82A}">
                    <a16:rowId xmlns:a16="http://schemas.microsoft.com/office/drawing/2014/main" val="10000"/>
                  </a:ext>
                </a:extLst>
              </a:tr>
            </a:tbl>
          </a:graphicData>
        </a:graphic>
      </p:graphicFrame>
      <p:graphicFrame>
        <p:nvGraphicFramePr>
          <p:cNvPr id="22" name="Tabla 86"/>
          <p:cNvGraphicFramePr>
            <a:graphicFrameLocks noGrp="1"/>
          </p:cNvGraphicFramePr>
          <p:nvPr/>
        </p:nvGraphicFramePr>
        <p:xfrm>
          <a:off x="6984759" y="6217136"/>
          <a:ext cx="1143000" cy="304800"/>
        </p:xfrm>
        <a:graphic>
          <a:graphicData uri="http://schemas.openxmlformats.org/drawingml/2006/table">
            <a:tbl>
              <a:tblPr bandRow="1">
                <a:tableStyleId>{5C22544A-7EE6-4342-B048-85BDC9FD1C3A}</a:tableStyleId>
              </a:tblPr>
              <a:tblGrid>
                <a:gridCol w="1143000">
                  <a:extLst>
                    <a:ext uri="{9D8B030D-6E8A-4147-A177-3AD203B41FA5}">
                      <a16:colId xmlns:a16="http://schemas.microsoft.com/office/drawing/2014/main" val="20000"/>
                    </a:ext>
                  </a:extLst>
                </a:gridCol>
              </a:tblGrid>
              <a:tr h="228600">
                <a:tc>
                  <a:txBody>
                    <a:bodyPr/>
                    <a:lstStyle/>
                    <a:p>
                      <a:r>
                        <a:rPr lang="es-ES_tradnl" sz="1400" dirty="0"/>
                        <a:t>8,415</a:t>
                      </a:r>
                    </a:p>
                  </a:txBody>
                  <a:tcPr/>
                </a:tc>
                <a:extLst>
                  <a:ext uri="{0D108BD9-81ED-4DB2-BD59-A6C34878D82A}">
                    <a16:rowId xmlns:a16="http://schemas.microsoft.com/office/drawing/2014/main" val="10000"/>
                  </a:ext>
                </a:extLst>
              </a:tr>
            </a:tbl>
          </a:graphicData>
        </a:graphic>
      </p:graphicFrame>
      <p:graphicFrame>
        <p:nvGraphicFramePr>
          <p:cNvPr id="23" name="Tabla 11">
            <a:extLst>
              <a:ext uri="{FF2B5EF4-FFF2-40B4-BE49-F238E27FC236}">
                <a16:creationId xmlns:a16="http://schemas.microsoft.com/office/drawing/2014/main" id="{BE4DED98-25EF-43D6-9D86-19BD4B1881FA}"/>
              </a:ext>
            </a:extLst>
          </p:cNvPr>
          <p:cNvGraphicFramePr>
            <a:graphicFrameLocks noGrp="1"/>
          </p:cNvGraphicFramePr>
          <p:nvPr>
            <p:extLst>
              <p:ext uri="{D42A27DB-BD31-4B8C-83A1-F6EECF244321}">
                <p14:modId xmlns:p14="http://schemas.microsoft.com/office/powerpoint/2010/main" val="817935577"/>
              </p:ext>
            </p:extLst>
          </p:nvPr>
        </p:nvGraphicFramePr>
        <p:xfrm>
          <a:off x="2476281" y="5022535"/>
          <a:ext cx="2286000" cy="304800"/>
        </p:xfrm>
        <a:graphic>
          <a:graphicData uri="http://schemas.openxmlformats.org/drawingml/2006/table">
            <a:tbl>
              <a:tblPr firstRow="1" bandRow="1">
                <a:tableStyleId>{5C22544A-7EE6-4342-B048-85BDC9FD1C3A}</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tblGrid>
              <a:tr h="228600">
                <a:tc>
                  <a:txBody>
                    <a:bodyPr/>
                    <a:lstStyle/>
                    <a:p>
                      <a:r>
                        <a:rPr lang="es-ES_tradnl" sz="1400" dirty="0" err="1"/>
                        <a:t>Genome</a:t>
                      </a:r>
                      <a:endParaRPr lang="es-ES_tradnl" sz="1400" dirty="0"/>
                    </a:p>
                  </a:txBody>
                  <a:tcPr/>
                </a:tc>
                <a:tc>
                  <a:txBody>
                    <a:bodyPr/>
                    <a:lstStyle/>
                    <a:p>
                      <a:r>
                        <a:rPr lang="es-ES_tradnl" sz="1400" dirty="0"/>
                        <a:t>1X</a:t>
                      </a:r>
                    </a:p>
                  </a:txBody>
                  <a:tcPr/>
                </a:tc>
                <a:extLst>
                  <a:ext uri="{0D108BD9-81ED-4DB2-BD59-A6C34878D82A}">
                    <a16:rowId xmlns:a16="http://schemas.microsoft.com/office/drawing/2014/main" val="10000"/>
                  </a:ext>
                </a:extLst>
              </a:tr>
            </a:tbl>
          </a:graphicData>
        </a:graphic>
      </p:graphicFrame>
      <p:graphicFrame>
        <p:nvGraphicFramePr>
          <p:cNvPr id="24" name="Tabla 12">
            <a:extLst>
              <a:ext uri="{FF2B5EF4-FFF2-40B4-BE49-F238E27FC236}">
                <a16:creationId xmlns:a16="http://schemas.microsoft.com/office/drawing/2014/main" id="{6D246A7A-8B21-4FCC-A459-4E84B0D47761}"/>
              </a:ext>
            </a:extLst>
          </p:cNvPr>
          <p:cNvGraphicFramePr>
            <a:graphicFrameLocks noGrp="1"/>
          </p:cNvGraphicFramePr>
          <p:nvPr>
            <p:extLst>
              <p:ext uri="{D42A27DB-BD31-4B8C-83A1-F6EECF244321}">
                <p14:modId xmlns:p14="http://schemas.microsoft.com/office/powerpoint/2010/main" val="718356986"/>
              </p:ext>
            </p:extLst>
          </p:nvPr>
        </p:nvGraphicFramePr>
        <p:xfrm>
          <a:off x="2494748" y="5327335"/>
          <a:ext cx="1143000" cy="304800"/>
        </p:xfrm>
        <a:graphic>
          <a:graphicData uri="http://schemas.openxmlformats.org/drawingml/2006/table">
            <a:tbl>
              <a:tblPr bandRow="1">
                <a:tableStyleId>{5C22544A-7EE6-4342-B048-85BDC9FD1C3A}</a:tableStyleId>
              </a:tblPr>
              <a:tblGrid>
                <a:gridCol w="1143000">
                  <a:extLst>
                    <a:ext uri="{9D8B030D-6E8A-4147-A177-3AD203B41FA5}">
                      <a16:colId xmlns:a16="http://schemas.microsoft.com/office/drawing/2014/main" val="20000"/>
                    </a:ext>
                  </a:extLst>
                </a:gridCol>
              </a:tblGrid>
              <a:tr h="228600">
                <a:tc>
                  <a:txBody>
                    <a:bodyPr/>
                    <a:lstStyle/>
                    <a:p>
                      <a:r>
                        <a:rPr lang="es-ES_tradnl" sz="1400" dirty="0"/>
                        <a:t>Bases (</a:t>
                      </a:r>
                      <a:r>
                        <a:rPr lang="es-ES_tradnl" sz="1400" dirty="0" err="1"/>
                        <a:t>Gb</a:t>
                      </a:r>
                      <a:r>
                        <a:rPr lang="es-ES_tradnl" sz="1400" dirty="0"/>
                        <a:t>)</a:t>
                      </a:r>
                    </a:p>
                  </a:txBody>
                  <a:tcPr/>
                </a:tc>
                <a:extLst>
                  <a:ext uri="{0D108BD9-81ED-4DB2-BD59-A6C34878D82A}">
                    <a16:rowId xmlns:a16="http://schemas.microsoft.com/office/drawing/2014/main" val="10000"/>
                  </a:ext>
                </a:extLst>
              </a:tr>
            </a:tbl>
          </a:graphicData>
        </a:graphic>
      </p:graphicFrame>
      <p:graphicFrame>
        <p:nvGraphicFramePr>
          <p:cNvPr id="25" name="Tabla 13">
            <a:extLst>
              <a:ext uri="{FF2B5EF4-FFF2-40B4-BE49-F238E27FC236}">
                <a16:creationId xmlns:a16="http://schemas.microsoft.com/office/drawing/2014/main" id="{BB0BB9A7-3A8B-4861-80C2-6F64887B5629}"/>
              </a:ext>
            </a:extLst>
          </p:cNvPr>
          <p:cNvGraphicFramePr>
            <a:graphicFrameLocks noGrp="1"/>
          </p:cNvGraphicFramePr>
          <p:nvPr>
            <p:extLst>
              <p:ext uri="{D42A27DB-BD31-4B8C-83A1-F6EECF244321}">
                <p14:modId xmlns:p14="http://schemas.microsoft.com/office/powerpoint/2010/main" val="4228958509"/>
              </p:ext>
            </p:extLst>
          </p:nvPr>
        </p:nvGraphicFramePr>
        <p:xfrm>
          <a:off x="2494748" y="5632135"/>
          <a:ext cx="1143000" cy="304800"/>
        </p:xfrm>
        <a:graphic>
          <a:graphicData uri="http://schemas.openxmlformats.org/drawingml/2006/table">
            <a:tbl>
              <a:tblPr bandRow="1">
                <a:tableStyleId>{5C22544A-7EE6-4342-B048-85BDC9FD1C3A}</a:tableStyleId>
              </a:tblPr>
              <a:tblGrid>
                <a:gridCol w="1143000">
                  <a:extLst>
                    <a:ext uri="{9D8B030D-6E8A-4147-A177-3AD203B41FA5}">
                      <a16:colId xmlns:a16="http://schemas.microsoft.com/office/drawing/2014/main" val="20000"/>
                    </a:ext>
                  </a:extLst>
                </a:gridCol>
              </a:tblGrid>
              <a:tr h="228600">
                <a:tc>
                  <a:txBody>
                    <a:bodyPr/>
                    <a:lstStyle/>
                    <a:p>
                      <a:r>
                        <a:rPr lang="es-ES_tradnl" sz="1400" dirty="0"/>
                        <a:t>Bytes (GB)</a:t>
                      </a:r>
                    </a:p>
                  </a:txBody>
                  <a:tcPr/>
                </a:tc>
                <a:extLst>
                  <a:ext uri="{0D108BD9-81ED-4DB2-BD59-A6C34878D82A}">
                    <a16:rowId xmlns:a16="http://schemas.microsoft.com/office/drawing/2014/main" val="10000"/>
                  </a:ext>
                </a:extLst>
              </a:tr>
            </a:tbl>
          </a:graphicData>
        </a:graphic>
      </p:graphicFrame>
      <p:graphicFrame>
        <p:nvGraphicFramePr>
          <p:cNvPr id="26" name="Tabla 14">
            <a:extLst>
              <a:ext uri="{FF2B5EF4-FFF2-40B4-BE49-F238E27FC236}">
                <a16:creationId xmlns:a16="http://schemas.microsoft.com/office/drawing/2014/main" id="{D179A7E0-494F-4225-B902-E193A527804C}"/>
              </a:ext>
            </a:extLst>
          </p:cNvPr>
          <p:cNvGraphicFramePr>
            <a:graphicFrameLocks noGrp="1"/>
          </p:cNvGraphicFramePr>
          <p:nvPr>
            <p:extLst>
              <p:ext uri="{D42A27DB-BD31-4B8C-83A1-F6EECF244321}">
                <p14:modId xmlns:p14="http://schemas.microsoft.com/office/powerpoint/2010/main" val="3148068929"/>
              </p:ext>
            </p:extLst>
          </p:nvPr>
        </p:nvGraphicFramePr>
        <p:xfrm>
          <a:off x="2494748" y="5936935"/>
          <a:ext cx="1143000" cy="304800"/>
        </p:xfrm>
        <a:graphic>
          <a:graphicData uri="http://schemas.openxmlformats.org/drawingml/2006/table">
            <a:tbl>
              <a:tblPr bandRow="1">
                <a:tableStyleId>{5C22544A-7EE6-4342-B048-85BDC9FD1C3A}</a:tableStyleId>
              </a:tblPr>
              <a:tblGrid>
                <a:gridCol w="1143000">
                  <a:extLst>
                    <a:ext uri="{9D8B030D-6E8A-4147-A177-3AD203B41FA5}">
                      <a16:colId xmlns:a16="http://schemas.microsoft.com/office/drawing/2014/main" val="20000"/>
                    </a:ext>
                  </a:extLst>
                </a:gridCol>
              </a:tblGrid>
              <a:tr h="228600">
                <a:tc>
                  <a:txBody>
                    <a:bodyPr/>
                    <a:lstStyle/>
                    <a:p>
                      <a:r>
                        <a:rPr lang="es-ES_tradnl" sz="1400" dirty="0" err="1"/>
                        <a:t>Volume</a:t>
                      </a:r>
                      <a:r>
                        <a:rPr lang="es-ES_tradnl" sz="1400" dirty="0"/>
                        <a:t> (m</a:t>
                      </a:r>
                      <a:r>
                        <a:rPr lang="es-ES_tradnl" sz="1400" baseline="30000" dirty="0"/>
                        <a:t>3</a:t>
                      </a:r>
                      <a:r>
                        <a:rPr lang="es-ES_tradnl" sz="1400" dirty="0"/>
                        <a:t>)</a:t>
                      </a:r>
                    </a:p>
                  </a:txBody>
                  <a:tcPr/>
                </a:tc>
                <a:extLst>
                  <a:ext uri="{0D108BD9-81ED-4DB2-BD59-A6C34878D82A}">
                    <a16:rowId xmlns:a16="http://schemas.microsoft.com/office/drawing/2014/main" val="10000"/>
                  </a:ext>
                </a:extLst>
              </a:tr>
            </a:tbl>
          </a:graphicData>
        </a:graphic>
      </p:graphicFrame>
      <p:graphicFrame>
        <p:nvGraphicFramePr>
          <p:cNvPr id="27" name="Tabla 15">
            <a:extLst>
              <a:ext uri="{FF2B5EF4-FFF2-40B4-BE49-F238E27FC236}">
                <a16:creationId xmlns:a16="http://schemas.microsoft.com/office/drawing/2014/main" id="{DFA7941F-D5B5-4985-B087-048E73ACB63A}"/>
              </a:ext>
            </a:extLst>
          </p:cNvPr>
          <p:cNvGraphicFramePr>
            <a:graphicFrameLocks noGrp="1"/>
          </p:cNvGraphicFramePr>
          <p:nvPr>
            <p:extLst>
              <p:ext uri="{D42A27DB-BD31-4B8C-83A1-F6EECF244321}">
                <p14:modId xmlns:p14="http://schemas.microsoft.com/office/powerpoint/2010/main" val="337035875"/>
              </p:ext>
            </p:extLst>
          </p:nvPr>
        </p:nvGraphicFramePr>
        <p:xfrm>
          <a:off x="2494748" y="6226495"/>
          <a:ext cx="1143000" cy="304800"/>
        </p:xfrm>
        <a:graphic>
          <a:graphicData uri="http://schemas.openxmlformats.org/drawingml/2006/table">
            <a:tbl>
              <a:tblPr bandRow="1">
                <a:tableStyleId>{5C22544A-7EE6-4342-B048-85BDC9FD1C3A}</a:tableStyleId>
              </a:tblPr>
              <a:tblGrid>
                <a:gridCol w="1143000">
                  <a:extLst>
                    <a:ext uri="{9D8B030D-6E8A-4147-A177-3AD203B41FA5}">
                      <a16:colId xmlns:a16="http://schemas.microsoft.com/office/drawing/2014/main" val="20000"/>
                    </a:ext>
                  </a:extLst>
                </a:gridCol>
              </a:tblGrid>
              <a:tr h="228600">
                <a:tc>
                  <a:txBody>
                    <a:bodyPr/>
                    <a:lstStyle/>
                    <a:p>
                      <a:r>
                        <a:rPr lang="es-ES_tradnl" sz="1400" dirty="0" err="1"/>
                        <a:t>Power</a:t>
                      </a:r>
                      <a:r>
                        <a:rPr lang="es-ES_tradnl" sz="1400" dirty="0"/>
                        <a:t> (</a:t>
                      </a:r>
                      <a:r>
                        <a:rPr lang="es-ES_tradnl" sz="1400" dirty="0" err="1"/>
                        <a:t>kWh</a:t>
                      </a:r>
                      <a:r>
                        <a:rPr lang="es-ES_tradnl" sz="1400" dirty="0"/>
                        <a:t>)</a:t>
                      </a:r>
                    </a:p>
                  </a:txBody>
                  <a:tcPr/>
                </a:tc>
                <a:extLst>
                  <a:ext uri="{0D108BD9-81ED-4DB2-BD59-A6C34878D82A}">
                    <a16:rowId xmlns:a16="http://schemas.microsoft.com/office/drawing/2014/main" val="10000"/>
                  </a:ext>
                </a:extLst>
              </a:tr>
            </a:tbl>
          </a:graphicData>
        </a:graphic>
      </p:graphicFrame>
      <p:graphicFrame>
        <p:nvGraphicFramePr>
          <p:cNvPr id="28" name="Tabla 82">
            <a:extLst>
              <a:ext uri="{FF2B5EF4-FFF2-40B4-BE49-F238E27FC236}">
                <a16:creationId xmlns:a16="http://schemas.microsoft.com/office/drawing/2014/main" id="{621DC124-14F7-4B5D-BDBE-304A6CF991BB}"/>
              </a:ext>
            </a:extLst>
          </p:cNvPr>
          <p:cNvGraphicFramePr>
            <a:graphicFrameLocks noGrp="1"/>
          </p:cNvGraphicFramePr>
          <p:nvPr>
            <p:extLst>
              <p:ext uri="{D42A27DB-BD31-4B8C-83A1-F6EECF244321}">
                <p14:modId xmlns:p14="http://schemas.microsoft.com/office/powerpoint/2010/main" val="493322853"/>
              </p:ext>
            </p:extLst>
          </p:nvPr>
        </p:nvGraphicFramePr>
        <p:xfrm>
          <a:off x="3719736" y="5022535"/>
          <a:ext cx="1143000" cy="304800"/>
        </p:xfrm>
        <a:graphic>
          <a:graphicData uri="http://schemas.openxmlformats.org/drawingml/2006/table">
            <a:tbl>
              <a:tblPr bandRow="1">
                <a:tableStyleId>{5C22544A-7EE6-4342-B048-85BDC9FD1C3A}</a:tableStyleId>
              </a:tblPr>
              <a:tblGrid>
                <a:gridCol w="1143000">
                  <a:extLst>
                    <a:ext uri="{9D8B030D-6E8A-4147-A177-3AD203B41FA5}">
                      <a16:colId xmlns:a16="http://schemas.microsoft.com/office/drawing/2014/main" val="20000"/>
                    </a:ext>
                  </a:extLst>
                </a:gridCol>
              </a:tblGrid>
              <a:tr h="228600">
                <a:tc>
                  <a:txBody>
                    <a:bodyPr/>
                    <a:lstStyle/>
                    <a:p>
                      <a:r>
                        <a:rPr lang="es-ES_tradnl" sz="1400" b="1" dirty="0">
                          <a:solidFill>
                            <a:schemeClr val="bg1"/>
                          </a:solidFill>
                        </a:rPr>
                        <a:t>5000</a:t>
                      </a:r>
                      <a:r>
                        <a:rPr lang="es-ES_tradnl" sz="1400" b="1" baseline="0" dirty="0">
                          <a:solidFill>
                            <a:schemeClr val="bg1"/>
                          </a:solidFill>
                        </a:rPr>
                        <a:t> + A</a:t>
                      </a:r>
                      <a:endParaRPr lang="es-ES_tradnl" sz="1400" b="1" dirty="0">
                        <a:solidFill>
                          <a:schemeClr val="bg1"/>
                        </a:solidFill>
                      </a:endParaRPr>
                    </a:p>
                  </a:txBody>
                  <a:tcPr>
                    <a:solidFill>
                      <a:srgbClr val="5C92CD"/>
                    </a:solid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4279437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accel="50000" decel="5000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 presetClass="entr" presetSubtype="2" accel="50000" decel="5000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1+#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par>
                                <p:cTn id="13" presetID="2" presetClass="entr" presetSubtype="2" accel="50000" decel="5000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1+#ppt_w/2"/>
                                          </p:val>
                                        </p:tav>
                                        <p:tav tm="100000">
                                          <p:val>
                                            <p:strVal val="#ppt_x"/>
                                          </p:val>
                                        </p:tav>
                                      </p:tavLst>
                                    </p:anim>
                                    <p:anim calcmode="lin" valueType="num">
                                      <p:cBhvr additive="base">
                                        <p:cTn id="16" dur="500" fill="hold"/>
                                        <p:tgtEl>
                                          <p:spTgt spid="7"/>
                                        </p:tgtEl>
                                        <p:attrNameLst>
                                          <p:attrName>ppt_y</p:attrName>
                                        </p:attrNameLst>
                                      </p:cBhvr>
                                      <p:tavLst>
                                        <p:tav tm="0">
                                          <p:val>
                                            <p:strVal val="#ppt_y"/>
                                          </p:val>
                                        </p:tav>
                                        <p:tav tm="100000">
                                          <p:val>
                                            <p:strVal val="#ppt_y"/>
                                          </p:val>
                                        </p:tav>
                                      </p:tavLst>
                                    </p:anim>
                                  </p:childTnLst>
                                </p:cTn>
                              </p:par>
                              <p:par>
                                <p:cTn id="17" presetID="2" presetClass="entr" presetSubtype="2" accel="50000" decel="5000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1+#ppt_w/2"/>
                                          </p:val>
                                        </p:tav>
                                        <p:tav tm="100000">
                                          <p:val>
                                            <p:strVal val="#ppt_x"/>
                                          </p:val>
                                        </p:tav>
                                      </p:tavLst>
                                    </p:anim>
                                    <p:anim calcmode="lin" valueType="num">
                                      <p:cBhvr additive="base">
                                        <p:cTn id="20"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accel="50000" decel="50000"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anim calcmode="lin" valueType="num">
                                      <p:cBhvr additive="base">
                                        <p:cTn id="25" dur="500" fill="hold"/>
                                        <p:tgtEl>
                                          <p:spTgt spid="11"/>
                                        </p:tgtEl>
                                        <p:attrNameLst>
                                          <p:attrName>ppt_x</p:attrName>
                                        </p:attrNameLst>
                                      </p:cBhvr>
                                      <p:tavLst>
                                        <p:tav tm="0">
                                          <p:val>
                                            <p:strVal val="1+#ppt_w/2"/>
                                          </p:val>
                                        </p:tav>
                                        <p:tav tm="100000">
                                          <p:val>
                                            <p:strVal val="#ppt_x"/>
                                          </p:val>
                                        </p:tav>
                                      </p:tavLst>
                                    </p:anim>
                                    <p:anim calcmode="lin" valueType="num">
                                      <p:cBhvr additive="base">
                                        <p:cTn id="26" dur="500" fill="hold"/>
                                        <p:tgtEl>
                                          <p:spTgt spid="11"/>
                                        </p:tgtEl>
                                        <p:attrNameLst>
                                          <p:attrName>ppt_y</p:attrName>
                                        </p:attrNameLst>
                                      </p:cBhvr>
                                      <p:tavLst>
                                        <p:tav tm="0">
                                          <p:val>
                                            <p:strVal val="#ppt_y"/>
                                          </p:val>
                                        </p:tav>
                                        <p:tav tm="100000">
                                          <p:val>
                                            <p:strVal val="#ppt_y"/>
                                          </p:val>
                                        </p:tav>
                                      </p:tavLst>
                                    </p:anim>
                                  </p:childTnLst>
                                </p:cTn>
                              </p:par>
                              <p:par>
                                <p:cTn id="27" presetID="2" presetClass="entr" presetSubtype="2" accel="50000" decel="50000" fill="hold" nodeType="withEffect">
                                  <p:stCondLst>
                                    <p:cond delay="0"/>
                                  </p:stCondLst>
                                  <p:childTnLst>
                                    <p:set>
                                      <p:cBhvr>
                                        <p:cTn id="28" dur="1" fill="hold">
                                          <p:stCondLst>
                                            <p:cond delay="0"/>
                                          </p:stCondLst>
                                        </p:cTn>
                                        <p:tgtEl>
                                          <p:spTgt spid="15"/>
                                        </p:tgtEl>
                                        <p:attrNameLst>
                                          <p:attrName>style.visibility</p:attrName>
                                        </p:attrNameLst>
                                      </p:cBhvr>
                                      <p:to>
                                        <p:strVal val="visible"/>
                                      </p:to>
                                    </p:set>
                                    <p:anim calcmode="lin" valueType="num">
                                      <p:cBhvr additive="base">
                                        <p:cTn id="29" dur="500" fill="hold"/>
                                        <p:tgtEl>
                                          <p:spTgt spid="15"/>
                                        </p:tgtEl>
                                        <p:attrNameLst>
                                          <p:attrName>ppt_x</p:attrName>
                                        </p:attrNameLst>
                                      </p:cBhvr>
                                      <p:tavLst>
                                        <p:tav tm="0">
                                          <p:val>
                                            <p:strVal val="1+#ppt_w/2"/>
                                          </p:val>
                                        </p:tav>
                                        <p:tav tm="100000">
                                          <p:val>
                                            <p:strVal val="#ppt_x"/>
                                          </p:val>
                                        </p:tav>
                                      </p:tavLst>
                                    </p:anim>
                                    <p:anim calcmode="lin" valueType="num">
                                      <p:cBhvr additive="base">
                                        <p:cTn id="30" dur="500" fill="hold"/>
                                        <p:tgtEl>
                                          <p:spTgt spid="15"/>
                                        </p:tgtEl>
                                        <p:attrNameLst>
                                          <p:attrName>ppt_y</p:attrName>
                                        </p:attrNameLst>
                                      </p:cBhvr>
                                      <p:tavLst>
                                        <p:tav tm="0">
                                          <p:val>
                                            <p:strVal val="#ppt_y"/>
                                          </p:val>
                                        </p:tav>
                                        <p:tav tm="100000">
                                          <p:val>
                                            <p:strVal val="#ppt_y"/>
                                          </p:val>
                                        </p:tav>
                                      </p:tavLst>
                                    </p:anim>
                                  </p:childTnLst>
                                </p:cTn>
                              </p:par>
                              <p:par>
                                <p:cTn id="31" presetID="2" presetClass="entr" presetSubtype="2" accel="50000" decel="50000" fill="hold" nodeType="withEffect">
                                  <p:stCondLst>
                                    <p:cond delay="0"/>
                                  </p:stCondLst>
                                  <p:childTnLst>
                                    <p:set>
                                      <p:cBhvr>
                                        <p:cTn id="32" dur="1" fill="hold">
                                          <p:stCondLst>
                                            <p:cond delay="0"/>
                                          </p:stCondLst>
                                        </p:cTn>
                                        <p:tgtEl>
                                          <p:spTgt spid="12"/>
                                        </p:tgtEl>
                                        <p:attrNameLst>
                                          <p:attrName>style.visibility</p:attrName>
                                        </p:attrNameLst>
                                      </p:cBhvr>
                                      <p:to>
                                        <p:strVal val="visible"/>
                                      </p:to>
                                    </p:set>
                                    <p:anim calcmode="lin" valueType="num">
                                      <p:cBhvr additive="base">
                                        <p:cTn id="33" dur="500" fill="hold"/>
                                        <p:tgtEl>
                                          <p:spTgt spid="12"/>
                                        </p:tgtEl>
                                        <p:attrNameLst>
                                          <p:attrName>ppt_x</p:attrName>
                                        </p:attrNameLst>
                                      </p:cBhvr>
                                      <p:tavLst>
                                        <p:tav tm="0">
                                          <p:val>
                                            <p:strVal val="1+#ppt_w/2"/>
                                          </p:val>
                                        </p:tav>
                                        <p:tav tm="100000">
                                          <p:val>
                                            <p:strVal val="#ppt_x"/>
                                          </p:val>
                                        </p:tav>
                                      </p:tavLst>
                                    </p:anim>
                                    <p:anim calcmode="lin" valueType="num">
                                      <p:cBhvr additive="base">
                                        <p:cTn id="34" dur="500" fill="hold"/>
                                        <p:tgtEl>
                                          <p:spTgt spid="12"/>
                                        </p:tgtEl>
                                        <p:attrNameLst>
                                          <p:attrName>ppt_y</p:attrName>
                                        </p:attrNameLst>
                                      </p:cBhvr>
                                      <p:tavLst>
                                        <p:tav tm="0">
                                          <p:val>
                                            <p:strVal val="#ppt_y"/>
                                          </p:val>
                                        </p:tav>
                                        <p:tav tm="100000">
                                          <p:val>
                                            <p:strVal val="#ppt_y"/>
                                          </p:val>
                                        </p:tav>
                                      </p:tavLst>
                                    </p:anim>
                                  </p:childTnLst>
                                </p:cTn>
                              </p:par>
                              <p:par>
                                <p:cTn id="35" presetID="2" presetClass="entr" presetSubtype="2" accel="50000" decel="50000" fill="hold" nodeType="withEffect">
                                  <p:stCondLst>
                                    <p:cond delay="0"/>
                                  </p:stCondLst>
                                  <p:childTnLst>
                                    <p:set>
                                      <p:cBhvr>
                                        <p:cTn id="36" dur="1" fill="hold">
                                          <p:stCondLst>
                                            <p:cond delay="0"/>
                                          </p:stCondLst>
                                        </p:cTn>
                                        <p:tgtEl>
                                          <p:spTgt spid="14"/>
                                        </p:tgtEl>
                                        <p:attrNameLst>
                                          <p:attrName>style.visibility</p:attrName>
                                        </p:attrNameLst>
                                      </p:cBhvr>
                                      <p:to>
                                        <p:strVal val="visible"/>
                                      </p:to>
                                    </p:set>
                                    <p:anim calcmode="lin" valueType="num">
                                      <p:cBhvr additive="base">
                                        <p:cTn id="37" dur="500" fill="hold"/>
                                        <p:tgtEl>
                                          <p:spTgt spid="14"/>
                                        </p:tgtEl>
                                        <p:attrNameLst>
                                          <p:attrName>ppt_x</p:attrName>
                                        </p:attrNameLst>
                                      </p:cBhvr>
                                      <p:tavLst>
                                        <p:tav tm="0">
                                          <p:val>
                                            <p:strVal val="1+#ppt_w/2"/>
                                          </p:val>
                                        </p:tav>
                                        <p:tav tm="100000">
                                          <p:val>
                                            <p:strVal val="#ppt_x"/>
                                          </p:val>
                                        </p:tav>
                                      </p:tavLst>
                                    </p:anim>
                                    <p:anim calcmode="lin" valueType="num">
                                      <p:cBhvr additive="base">
                                        <p:cTn id="38" dur="500" fill="hold"/>
                                        <p:tgtEl>
                                          <p:spTgt spid="14"/>
                                        </p:tgtEl>
                                        <p:attrNameLst>
                                          <p:attrName>ppt_y</p:attrName>
                                        </p:attrNameLst>
                                      </p:cBhvr>
                                      <p:tavLst>
                                        <p:tav tm="0">
                                          <p:val>
                                            <p:strVal val="#ppt_y"/>
                                          </p:val>
                                        </p:tav>
                                        <p:tav tm="100000">
                                          <p:val>
                                            <p:strVal val="#ppt_y"/>
                                          </p:val>
                                        </p:tav>
                                      </p:tavLst>
                                    </p:anim>
                                  </p:childTnLst>
                                </p:cTn>
                              </p:par>
                              <p:par>
                                <p:cTn id="39" presetID="2" presetClass="entr" presetSubtype="2" accel="50000" decel="50000" fill="hold" nodeType="withEffect">
                                  <p:stCondLst>
                                    <p:cond delay="0"/>
                                  </p:stCondLst>
                                  <p:childTnLst>
                                    <p:set>
                                      <p:cBhvr>
                                        <p:cTn id="40" dur="1" fill="hold">
                                          <p:stCondLst>
                                            <p:cond delay="0"/>
                                          </p:stCondLst>
                                        </p:cTn>
                                        <p:tgtEl>
                                          <p:spTgt spid="13"/>
                                        </p:tgtEl>
                                        <p:attrNameLst>
                                          <p:attrName>style.visibility</p:attrName>
                                        </p:attrNameLst>
                                      </p:cBhvr>
                                      <p:to>
                                        <p:strVal val="visible"/>
                                      </p:to>
                                    </p:set>
                                    <p:anim calcmode="lin" valueType="num">
                                      <p:cBhvr additive="base">
                                        <p:cTn id="41" dur="500" fill="hold"/>
                                        <p:tgtEl>
                                          <p:spTgt spid="13"/>
                                        </p:tgtEl>
                                        <p:attrNameLst>
                                          <p:attrName>ppt_x</p:attrName>
                                        </p:attrNameLst>
                                      </p:cBhvr>
                                      <p:tavLst>
                                        <p:tav tm="0">
                                          <p:val>
                                            <p:strVal val="1+#ppt_w/2"/>
                                          </p:val>
                                        </p:tav>
                                        <p:tav tm="100000">
                                          <p:val>
                                            <p:strVal val="#ppt_x"/>
                                          </p:val>
                                        </p:tav>
                                      </p:tavLst>
                                    </p:anim>
                                    <p:anim calcmode="lin" valueType="num">
                                      <p:cBhvr additive="base">
                                        <p:cTn id="42" dur="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2" accel="50000" decel="50000" fill="hold" nodeType="clickEffect">
                                  <p:stCondLst>
                                    <p:cond delay="0"/>
                                  </p:stCondLst>
                                  <p:childTnLst>
                                    <p:set>
                                      <p:cBhvr>
                                        <p:cTn id="46" dur="1" fill="hold">
                                          <p:stCondLst>
                                            <p:cond delay="0"/>
                                          </p:stCondLst>
                                        </p:cTn>
                                        <p:tgtEl>
                                          <p:spTgt spid="18"/>
                                        </p:tgtEl>
                                        <p:attrNameLst>
                                          <p:attrName>style.visibility</p:attrName>
                                        </p:attrNameLst>
                                      </p:cBhvr>
                                      <p:to>
                                        <p:strVal val="visible"/>
                                      </p:to>
                                    </p:set>
                                    <p:anim calcmode="lin" valueType="num">
                                      <p:cBhvr additive="base">
                                        <p:cTn id="47" dur="500" fill="hold"/>
                                        <p:tgtEl>
                                          <p:spTgt spid="18"/>
                                        </p:tgtEl>
                                        <p:attrNameLst>
                                          <p:attrName>ppt_x</p:attrName>
                                        </p:attrNameLst>
                                      </p:cBhvr>
                                      <p:tavLst>
                                        <p:tav tm="0">
                                          <p:val>
                                            <p:strVal val="1+#ppt_w/2"/>
                                          </p:val>
                                        </p:tav>
                                        <p:tav tm="100000">
                                          <p:val>
                                            <p:strVal val="#ppt_x"/>
                                          </p:val>
                                        </p:tav>
                                      </p:tavLst>
                                    </p:anim>
                                    <p:anim calcmode="lin" valueType="num">
                                      <p:cBhvr additive="base">
                                        <p:cTn id="48" dur="500" fill="hold"/>
                                        <p:tgtEl>
                                          <p:spTgt spid="18"/>
                                        </p:tgtEl>
                                        <p:attrNameLst>
                                          <p:attrName>ppt_y</p:attrName>
                                        </p:attrNameLst>
                                      </p:cBhvr>
                                      <p:tavLst>
                                        <p:tav tm="0">
                                          <p:val>
                                            <p:strVal val="#ppt_y"/>
                                          </p:val>
                                        </p:tav>
                                        <p:tav tm="100000">
                                          <p:val>
                                            <p:strVal val="#ppt_y"/>
                                          </p:val>
                                        </p:tav>
                                      </p:tavLst>
                                    </p:anim>
                                  </p:childTnLst>
                                </p:cTn>
                              </p:par>
                              <p:par>
                                <p:cTn id="49" presetID="2" presetClass="entr" presetSubtype="2" accel="50000" decel="50000" fill="hold" nodeType="withEffect">
                                  <p:stCondLst>
                                    <p:cond delay="0"/>
                                  </p:stCondLst>
                                  <p:childTnLst>
                                    <p:set>
                                      <p:cBhvr>
                                        <p:cTn id="50" dur="1" fill="hold">
                                          <p:stCondLst>
                                            <p:cond delay="0"/>
                                          </p:stCondLst>
                                        </p:cTn>
                                        <p:tgtEl>
                                          <p:spTgt spid="22"/>
                                        </p:tgtEl>
                                        <p:attrNameLst>
                                          <p:attrName>style.visibility</p:attrName>
                                        </p:attrNameLst>
                                      </p:cBhvr>
                                      <p:to>
                                        <p:strVal val="visible"/>
                                      </p:to>
                                    </p:set>
                                    <p:anim calcmode="lin" valueType="num">
                                      <p:cBhvr additive="base">
                                        <p:cTn id="51" dur="500" fill="hold"/>
                                        <p:tgtEl>
                                          <p:spTgt spid="22"/>
                                        </p:tgtEl>
                                        <p:attrNameLst>
                                          <p:attrName>ppt_x</p:attrName>
                                        </p:attrNameLst>
                                      </p:cBhvr>
                                      <p:tavLst>
                                        <p:tav tm="0">
                                          <p:val>
                                            <p:strVal val="1+#ppt_w/2"/>
                                          </p:val>
                                        </p:tav>
                                        <p:tav tm="100000">
                                          <p:val>
                                            <p:strVal val="#ppt_x"/>
                                          </p:val>
                                        </p:tav>
                                      </p:tavLst>
                                    </p:anim>
                                    <p:anim calcmode="lin" valueType="num">
                                      <p:cBhvr additive="base">
                                        <p:cTn id="52" dur="500" fill="hold"/>
                                        <p:tgtEl>
                                          <p:spTgt spid="22"/>
                                        </p:tgtEl>
                                        <p:attrNameLst>
                                          <p:attrName>ppt_y</p:attrName>
                                        </p:attrNameLst>
                                      </p:cBhvr>
                                      <p:tavLst>
                                        <p:tav tm="0">
                                          <p:val>
                                            <p:strVal val="#ppt_y"/>
                                          </p:val>
                                        </p:tav>
                                        <p:tav tm="100000">
                                          <p:val>
                                            <p:strVal val="#ppt_y"/>
                                          </p:val>
                                        </p:tav>
                                      </p:tavLst>
                                    </p:anim>
                                  </p:childTnLst>
                                </p:cTn>
                              </p:par>
                              <p:par>
                                <p:cTn id="53" presetID="2" presetClass="entr" presetSubtype="2" accel="50000" decel="50000" fill="hold" nodeType="withEffect">
                                  <p:stCondLst>
                                    <p:cond delay="0"/>
                                  </p:stCondLst>
                                  <p:childTnLst>
                                    <p:set>
                                      <p:cBhvr>
                                        <p:cTn id="54" dur="1" fill="hold">
                                          <p:stCondLst>
                                            <p:cond delay="0"/>
                                          </p:stCondLst>
                                        </p:cTn>
                                        <p:tgtEl>
                                          <p:spTgt spid="19"/>
                                        </p:tgtEl>
                                        <p:attrNameLst>
                                          <p:attrName>style.visibility</p:attrName>
                                        </p:attrNameLst>
                                      </p:cBhvr>
                                      <p:to>
                                        <p:strVal val="visible"/>
                                      </p:to>
                                    </p:set>
                                    <p:anim calcmode="lin" valueType="num">
                                      <p:cBhvr additive="base">
                                        <p:cTn id="55" dur="500" fill="hold"/>
                                        <p:tgtEl>
                                          <p:spTgt spid="19"/>
                                        </p:tgtEl>
                                        <p:attrNameLst>
                                          <p:attrName>ppt_x</p:attrName>
                                        </p:attrNameLst>
                                      </p:cBhvr>
                                      <p:tavLst>
                                        <p:tav tm="0">
                                          <p:val>
                                            <p:strVal val="1+#ppt_w/2"/>
                                          </p:val>
                                        </p:tav>
                                        <p:tav tm="100000">
                                          <p:val>
                                            <p:strVal val="#ppt_x"/>
                                          </p:val>
                                        </p:tav>
                                      </p:tavLst>
                                    </p:anim>
                                    <p:anim calcmode="lin" valueType="num">
                                      <p:cBhvr additive="base">
                                        <p:cTn id="56" dur="500" fill="hold"/>
                                        <p:tgtEl>
                                          <p:spTgt spid="19"/>
                                        </p:tgtEl>
                                        <p:attrNameLst>
                                          <p:attrName>ppt_y</p:attrName>
                                        </p:attrNameLst>
                                      </p:cBhvr>
                                      <p:tavLst>
                                        <p:tav tm="0">
                                          <p:val>
                                            <p:strVal val="#ppt_y"/>
                                          </p:val>
                                        </p:tav>
                                        <p:tav tm="100000">
                                          <p:val>
                                            <p:strVal val="#ppt_y"/>
                                          </p:val>
                                        </p:tav>
                                      </p:tavLst>
                                    </p:anim>
                                  </p:childTnLst>
                                </p:cTn>
                              </p:par>
                              <p:par>
                                <p:cTn id="57" presetID="2" presetClass="entr" presetSubtype="2" accel="50000" decel="50000" fill="hold" nodeType="withEffect">
                                  <p:stCondLst>
                                    <p:cond delay="0"/>
                                  </p:stCondLst>
                                  <p:childTnLst>
                                    <p:set>
                                      <p:cBhvr>
                                        <p:cTn id="58" dur="1" fill="hold">
                                          <p:stCondLst>
                                            <p:cond delay="0"/>
                                          </p:stCondLst>
                                        </p:cTn>
                                        <p:tgtEl>
                                          <p:spTgt spid="21"/>
                                        </p:tgtEl>
                                        <p:attrNameLst>
                                          <p:attrName>style.visibility</p:attrName>
                                        </p:attrNameLst>
                                      </p:cBhvr>
                                      <p:to>
                                        <p:strVal val="visible"/>
                                      </p:to>
                                    </p:set>
                                    <p:anim calcmode="lin" valueType="num">
                                      <p:cBhvr additive="base">
                                        <p:cTn id="59" dur="500" fill="hold"/>
                                        <p:tgtEl>
                                          <p:spTgt spid="21"/>
                                        </p:tgtEl>
                                        <p:attrNameLst>
                                          <p:attrName>ppt_x</p:attrName>
                                        </p:attrNameLst>
                                      </p:cBhvr>
                                      <p:tavLst>
                                        <p:tav tm="0">
                                          <p:val>
                                            <p:strVal val="1+#ppt_w/2"/>
                                          </p:val>
                                        </p:tav>
                                        <p:tav tm="100000">
                                          <p:val>
                                            <p:strVal val="#ppt_x"/>
                                          </p:val>
                                        </p:tav>
                                      </p:tavLst>
                                    </p:anim>
                                    <p:anim calcmode="lin" valueType="num">
                                      <p:cBhvr additive="base">
                                        <p:cTn id="60" dur="500" fill="hold"/>
                                        <p:tgtEl>
                                          <p:spTgt spid="21"/>
                                        </p:tgtEl>
                                        <p:attrNameLst>
                                          <p:attrName>ppt_y</p:attrName>
                                        </p:attrNameLst>
                                      </p:cBhvr>
                                      <p:tavLst>
                                        <p:tav tm="0">
                                          <p:val>
                                            <p:strVal val="#ppt_y"/>
                                          </p:val>
                                        </p:tav>
                                        <p:tav tm="100000">
                                          <p:val>
                                            <p:strVal val="#ppt_y"/>
                                          </p:val>
                                        </p:tav>
                                      </p:tavLst>
                                    </p:anim>
                                  </p:childTnLst>
                                </p:cTn>
                              </p:par>
                              <p:par>
                                <p:cTn id="61" presetID="2" presetClass="entr" presetSubtype="2" accel="50000" decel="50000" fill="hold" nodeType="withEffect">
                                  <p:stCondLst>
                                    <p:cond delay="0"/>
                                  </p:stCondLst>
                                  <p:childTnLst>
                                    <p:set>
                                      <p:cBhvr>
                                        <p:cTn id="62" dur="1" fill="hold">
                                          <p:stCondLst>
                                            <p:cond delay="0"/>
                                          </p:stCondLst>
                                        </p:cTn>
                                        <p:tgtEl>
                                          <p:spTgt spid="20"/>
                                        </p:tgtEl>
                                        <p:attrNameLst>
                                          <p:attrName>style.visibility</p:attrName>
                                        </p:attrNameLst>
                                      </p:cBhvr>
                                      <p:to>
                                        <p:strVal val="visible"/>
                                      </p:to>
                                    </p:set>
                                    <p:anim calcmode="lin" valueType="num">
                                      <p:cBhvr additive="base">
                                        <p:cTn id="63" dur="500" fill="hold"/>
                                        <p:tgtEl>
                                          <p:spTgt spid="20"/>
                                        </p:tgtEl>
                                        <p:attrNameLst>
                                          <p:attrName>ppt_x</p:attrName>
                                        </p:attrNameLst>
                                      </p:cBhvr>
                                      <p:tavLst>
                                        <p:tav tm="0">
                                          <p:val>
                                            <p:strVal val="1+#ppt_w/2"/>
                                          </p:val>
                                        </p:tav>
                                        <p:tav tm="100000">
                                          <p:val>
                                            <p:strVal val="#ppt_x"/>
                                          </p:val>
                                        </p:tav>
                                      </p:tavLst>
                                    </p:anim>
                                    <p:anim calcmode="lin" valueType="num">
                                      <p:cBhvr additive="base">
                                        <p:cTn id="64" dur="500" fill="hold"/>
                                        <p:tgtEl>
                                          <p:spTgt spid="20"/>
                                        </p:tgtEl>
                                        <p:attrNameLst>
                                          <p:attrName>ppt_y</p:attrName>
                                        </p:attrNameLst>
                                      </p:cBhvr>
                                      <p:tavLst>
                                        <p:tav tm="0">
                                          <p:val>
                                            <p:strVal val="#ppt_y"/>
                                          </p:val>
                                        </p:tav>
                                        <p:tav tm="100000">
                                          <p:val>
                                            <p:strVal val="#ppt_y"/>
                                          </p:val>
                                        </p:tav>
                                      </p:tavLst>
                                    </p:anim>
                                  </p:childTnLst>
                                </p:cTn>
                              </p:par>
                            </p:childTnLst>
                          </p:cTn>
                        </p:par>
                        <p:par>
                          <p:cTn id="65" fill="hold">
                            <p:stCondLst>
                              <p:cond delay="500"/>
                            </p:stCondLst>
                            <p:childTnLst>
                              <p:par>
                                <p:cTn id="66" presetID="2" presetClass="entr" presetSubtype="4" accel="50000" decel="50000" fill="hold" nodeType="afterEffect">
                                  <p:stCondLst>
                                    <p:cond delay="0"/>
                                  </p:stCondLst>
                                  <p:childTnLst>
                                    <p:set>
                                      <p:cBhvr>
                                        <p:cTn id="67" dur="1" fill="hold">
                                          <p:stCondLst>
                                            <p:cond delay="0"/>
                                          </p:stCondLst>
                                        </p:cTn>
                                        <p:tgtEl>
                                          <p:spTgt spid="23"/>
                                        </p:tgtEl>
                                        <p:attrNameLst>
                                          <p:attrName>style.visibility</p:attrName>
                                        </p:attrNameLst>
                                      </p:cBhvr>
                                      <p:to>
                                        <p:strVal val="visible"/>
                                      </p:to>
                                    </p:set>
                                    <p:anim calcmode="lin" valueType="num">
                                      <p:cBhvr additive="base">
                                        <p:cTn id="68" dur="500" fill="hold"/>
                                        <p:tgtEl>
                                          <p:spTgt spid="23"/>
                                        </p:tgtEl>
                                        <p:attrNameLst>
                                          <p:attrName>ppt_x</p:attrName>
                                        </p:attrNameLst>
                                      </p:cBhvr>
                                      <p:tavLst>
                                        <p:tav tm="0">
                                          <p:val>
                                            <p:strVal val="#ppt_x"/>
                                          </p:val>
                                        </p:tav>
                                        <p:tav tm="100000">
                                          <p:val>
                                            <p:strVal val="#ppt_x"/>
                                          </p:val>
                                        </p:tav>
                                      </p:tavLst>
                                    </p:anim>
                                    <p:anim calcmode="lin" valueType="num">
                                      <p:cBhvr additive="base">
                                        <p:cTn id="69" dur="500" fill="hold"/>
                                        <p:tgtEl>
                                          <p:spTgt spid="23"/>
                                        </p:tgtEl>
                                        <p:attrNameLst>
                                          <p:attrName>ppt_y</p:attrName>
                                        </p:attrNameLst>
                                      </p:cBhvr>
                                      <p:tavLst>
                                        <p:tav tm="0">
                                          <p:val>
                                            <p:strVal val="1+#ppt_h/2"/>
                                          </p:val>
                                        </p:tav>
                                        <p:tav tm="100000">
                                          <p:val>
                                            <p:strVal val="#ppt_y"/>
                                          </p:val>
                                        </p:tav>
                                      </p:tavLst>
                                    </p:anim>
                                  </p:childTnLst>
                                </p:cTn>
                              </p:par>
                              <p:par>
                                <p:cTn id="70" presetID="2" presetClass="entr" presetSubtype="8" accel="50000" decel="50000" fill="hold" nodeType="withEffect">
                                  <p:stCondLst>
                                    <p:cond delay="0"/>
                                  </p:stCondLst>
                                  <p:childTnLst>
                                    <p:set>
                                      <p:cBhvr>
                                        <p:cTn id="71" dur="1" fill="hold">
                                          <p:stCondLst>
                                            <p:cond delay="0"/>
                                          </p:stCondLst>
                                        </p:cTn>
                                        <p:tgtEl>
                                          <p:spTgt spid="24"/>
                                        </p:tgtEl>
                                        <p:attrNameLst>
                                          <p:attrName>style.visibility</p:attrName>
                                        </p:attrNameLst>
                                      </p:cBhvr>
                                      <p:to>
                                        <p:strVal val="visible"/>
                                      </p:to>
                                    </p:set>
                                    <p:anim calcmode="lin" valueType="num">
                                      <p:cBhvr additive="base">
                                        <p:cTn id="72" dur="500" fill="hold"/>
                                        <p:tgtEl>
                                          <p:spTgt spid="24"/>
                                        </p:tgtEl>
                                        <p:attrNameLst>
                                          <p:attrName>ppt_x</p:attrName>
                                        </p:attrNameLst>
                                      </p:cBhvr>
                                      <p:tavLst>
                                        <p:tav tm="0">
                                          <p:val>
                                            <p:strVal val="0-#ppt_w/2"/>
                                          </p:val>
                                        </p:tav>
                                        <p:tav tm="100000">
                                          <p:val>
                                            <p:strVal val="#ppt_x"/>
                                          </p:val>
                                        </p:tav>
                                      </p:tavLst>
                                    </p:anim>
                                    <p:anim calcmode="lin" valueType="num">
                                      <p:cBhvr additive="base">
                                        <p:cTn id="73" dur="500" fill="hold"/>
                                        <p:tgtEl>
                                          <p:spTgt spid="24"/>
                                        </p:tgtEl>
                                        <p:attrNameLst>
                                          <p:attrName>ppt_y</p:attrName>
                                        </p:attrNameLst>
                                      </p:cBhvr>
                                      <p:tavLst>
                                        <p:tav tm="0">
                                          <p:val>
                                            <p:strVal val="#ppt_y"/>
                                          </p:val>
                                        </p:tav>
                                        <p:tav tm="100000">
                                          <p:val>
                                            <p:strVal val="#ppt_y"/>
                                          </p:val>
                                        </p:tav>
                                      </p:tavLst>
                                    </p:anim>
                                  </p:childTnLst>
                                </p:cTn>
                              </p:par>
                            </p:childTnLst>
                          </p:cTn>
                        </p:par>
                      </p:childTnLst>
                    </p:cTn>
                  </p:par>
                  <p:par>
                    <p:cTn id="74" fill="hold">
                      <p:stCondLst>
                        <p:cond delay="indefinite"/>
                      </p:stCondLst>
                      <p:childTnLst>
                        <p:par>
                          <p:cTn id="75" fill="hold">
                            <p:stCondLst>
                              <p:cond delay="0"/>
                            </p:stCondLst>
                            <p:childTnLst>
                              <p:par>
                                <p:cTn id="76" presetID="2" presetClass="entr" presetSubtype="8" accel="50000" decel="50000" fill="hold" nodeType="clickEffect">
                                  <p:stCondLst>
                                    <p:cond delay="0"/>
                                  </p:stCondLst>
                                  <p:childTnLst>
                                    <p:set>
                                      <p:cBhvr>
                                        <p:cTn id="77" dur="1" fill="hold">
                                          <p:stCondLst>
                                            <p:cond delay="0"/>
                                          </p:stCondLst>
                                        </p:cTn>
                                        <p:tgtEl>
                                          <p:spTgt spid="25"/>
                                        </p:tgtEl>
                                        <p:attrNameLst>
                                          <p:attrName>style.visibility</p:attrName>
                                        </p:attrNameLst>
                                      </p:cBhvr>
                                      <p:to>
                                        <p:strVal val="visible"/>
                                      </p:to>
                                    </p:set>
                                    <p:anim calcmode="lin" valueType="num">
                                      <p:cBhvr additive="base">
                                        <p:cTn id="78" dur="500" fill="hold"/>
                                        <p:tgtEl>
                                          <p:spTgt spid="25"/>
                                        </p:tgtEl>
                                        <p:attrNameLst>
                                          <p:attrName>ppt_x</p:attrName>
                                        </p:attrNameLst>
                                      </p:cBhvr>
                                      <p:tavLst>
                                        <p:tav tm="0">
                                          <p:val>
                                            <p:strVal val="0-#ppt_w/2"/>
                                          </p:val>
                                        </p:tav>
                                        <p:tav tm="100000">
                                          <p:val>
                                            <p:strVal val="#ppt_x"/>
                                          </p:val>
                                        </p:tav>
                                      </p:tavLst>
                                    </p:anim>
                                    <p:anim calcmode="lin" valueType="num">
                                      <p:cBhvr additive="base">
                                        <p:cTn id="79" dur="500" fill="hold"/>
                                        <p:tgtEl>
                                          <p:spTgt spid="25"/>
                                        </p:tgtEl>
                                        <p:attrNameLst>
                                          <p:attrName>ppt_y</p:attrName>
                                        </p:attrNameLst>
                                      </p:cBhvr>
                                      <p:tavLst>
                                        <p:tav tm="0">
                                          <p:val>
                                            <p:strVal val="#ppt_y"/>
                                          </p:val>
                                        </p:tav>
                                        <p:tav tm="100000">
                                          <p:val>
                                            <p:strVal val="#ppt_y"/>
                                          </p:val>
                                        </p:tav>
                                      </p:tavLst>
                                    </p:anim>
                                  </p:childTnLst>
                                </p:cTn>
                              </p:par>
                            </p:childTnLst>
                          </p:cTn>
                        </p:par>
                      </p:childTnLst>
                    </p:cTn>
                  </p:par>
                  <p:par>
                    <p:cTn id="80" fill="hold">
                      <p:stCondLst>
                        <p:cond delay="indefinite"/>
                      </p:stCondLst>
                      <p:childTnLst>
                        <p:par>
                          <p:cTn id="81" fill="hold">
                            <p:stCondLst>
                              <p:cond delay="0"/>
                            </p:stCondLst>
                            <p:childTnLst>
                              <p:par>
                                <p:cTn id="82" presetID="2" presetClass="entr" presetSubtype="8" accel="50000" decel="50000" fill="hold" nodeType="clickEffect">
                                  <p:stCondLst>
                                    <p:cond delay="0"/>
                                  </p:stCondLst>
                                  <p:childTnLst>
                                    <p:set>
                                      <p:cBhvr>
                                        <p:cTn id="83" dur="1" fill="hold">
                                          <p:stCondLst>
                                            <p:cond delay="0"/>
                                          </p:stCondLst>
                                        </p:cTn>
                                        <p:tgtEl>
                                          <p:spTgt spid="26"/>
                                        </p:tgtEl>
                                        <p:attrNameLst>
                                          <p:attrName>style.visibility</p:attrName>
                                        </p:attrNameLst>
                                      </p:cBhvr>
                                      <p:to>
                                        <p:strVal val="visible"/>
                                      </p:to>
                                    </p:set>
                                    <p:anim calcmode="lin" valueType="num">
                                      <p:cBhvr additive="base">
                                        <p:cTn id="84" dur="500" fill="hold"/>
                                        <p:tgtEl>
                                          <p:spTgt spid="26"/>
                                        </p:tgtEl>
                                        <p:attrNameLst>
                                          <p:attrName>ppt_x</p:attrName>
                                        </p:attrNameLst>
                                      </p:cBhvr>
                                      <p:tavLst>
                                        <p:tav tm="0">
                                          <p:val>
                                            <p:strVal val="0-#ppt_w/2"/>
                                          </p:val>
                                        </p:tav>
                                        <p:tav tm="100000">
                                          <p:val>
                                            <p:strVal val="#ppt_x"/>
                                          </p:val>
                                        </p:tav>
                                      </p:tavLst>
                                    </p:anim>
                                    <p:anim calcmode="lin" valueType="num">
                                      <p:cBhvr additive="base">
                                        <p:cTn id="85" dur="500" fill="hold"/>
                                        <p:tgtEl>
                                          <p:spTgt spid="26"/>
                                        </p:tgtEl>
                                        <p:attrNameLst>
                                          <p:attrName>ppt_y</p:attrName>
                                        </p:attrNameLst>
                                      </p:cBhvr>
                                      <p:tavLst>
                                        <p:tav tm="0">
                                          <p:val>
                                            <p:strVal val="#ppt_y"/>
                                          </p:val>
                                        </p:tav>
                                        <p:tav tm="100000">
                                          <p:val>
                                            <p:strVal val="#ppt_y"/>
                                          </p:val>
                                        </p:tav>
                                      </p:tavLst>
                                    </p:anim>
                                  </p:childTnLst>
                                </p:cTn>
                              </p:par>
                            </p:childTnLst>
                          </p:cTn>
                        </p:par>
                      </p:childTnLst>
                    </p:cTn>
                  </p:par>
                  <p:par>
                    <p:cTn id="86" fill="hold">
                      <p:stCondLst>
                        <p:cond delay="indefinite"/>
                      </p:stCondLst>
                      <p:childTnLst>
                        <p:par>
                          <p:cTn id="87" fill="hold">
                            <p:stCondLst>
                              <p:cond delay="0"/>
                            </p:stCondLst>
                            <p:childTnLst>
                              <p:par>
                                <p:cTn id="88" presetID="2" presetClass="entr" presetSubtype="8" accel="50000" decel="50000" fill="hold" nodeType="clickEffect">
                                  <p:stCondLst>
                                    <p:cond delay="0"/>
                                  </p:stCondLst>
                                  <p:childTnLst>
                                    <p:set>
                                      <p:cBhvr>
                                        <p:cTn id="89" dur="1" fill="hold">
                                          <p:stCondLst>
                                            <p:cond delay="0"/>
                                          </p:stCondLst>
                                        </p:cTn>
                                        <p:tgtEl>
                                          <p:spTgt spid="27"/>
                                        </p:tgtEl>
                                        <p:attrNameLst>
                                          <p:attrName>style.visibility</p:attrName>
                                        </p:attrNameLst>
                                      </p:cBhvr>
                                      <p:to>
                                        <p:strVal val="visible"/>
                                      </p:to>
                                    </p:set>
                                    <p:anim calcmode="lin" valueType="num">
                                      <p:cBhvr additive="base">
                                        <p:cTn id="90" dur="500" fill="hold"/>
                                        <p:tgtEl>
                                          <p:spTgt spid="27"/>
                                        </p:tgtEl>
                                        <p:attrNameLst>
                                          <p:attrName>ppt_x</p:attrName>
                                        </p:attrNameLst>
                                      </p:cBhvr>
                                      <p:tavLst>
                                        <p:tav tm="0">
                                          <p:val>
                                            <p:strVal val="0-#ppt_w/2"/>
                                          </p:val>
                                        </p:tav>
                                        <p:tav tm="100000">
                                          <p:val>
                                            <p:strVal val="#ppt_x"/>
                                          </p:val>
                                        </p:tav>
                                      </p:tavLst>
                                    </p:anim>
                                    <p:anim calcmode="lin" valueType="num">
                                      <p:cBhvr additive="base">
                                        <p:cTn id="91" dur="500" fill="hold"/>
                                        <p:tgtEl>
                                          <p:spTgt spid="27"/>
                                        </p:tgtEl>
                                        <p:attrNameLst>
                                          <p:attrName>ppt_y</p:attrName>
                                        </p:attrNameLst>
                                      </p:cBhvr>
                                      <p:tavLst>
                                        <p:tav tm="0">
                                          <p:val>
                                            <p:strVal val="#ppt_y"/>
                                          </p:val>
                                        </p:tav>
                                        <p:tav tm="100000">
                                          <p:val>
                                            <p:strVal val="#ppt_y"/>
                                          </p:val>
                                        </p:tav>
                                      </p:tavLst>
                                    </p:anim>
                                  </p:childTnLst>
                                </p:cTn>
                              </p:par>
                            </p:childTnLst>
                          </p:cTn>
                        </p:par>
                      </p:childTnLst>
                    </p:cTn>
                  </p:par>
                  <p:par>
                    <p:cTn id="92" fill="hold">
                      <p:stCondLst>
                        <p:cond delay="indefinite"/>
                      </p:stCondLst>
                      <p:childTnLst>
                        <p:par>
                          <p:cTn id="93" fill="hold">
                            <p:stCondLst>
                              <p:cond delay="0"/>
                            </p:stCondLst>
                            <p:childTnLst>
                              <p:par>
                                <p:cTn id="94" presetID="2" presetClass="entr" presetSubtype="2" accel="50000" decel="50000" fill="hold" nodeType="clickEffect">
                                  <p:stCondLst>
                                    <p:cond delay="0"/>
                                  </p:stCondLst>
                                  <p:childTnLst>
                                    <p:set>
                                      <p:cBhvr>
                                        <p:cTn id="95" dur="1" fill="hold">
                                          <p:stCondLst>
                                            <p:cond delay="0"/>
                                          </p:stCondLst>
                                        </p:cTn>
                                        <p:tgtEl>
                                          <p:spTgt spid="28"/>
                                        </p:tgtEl>
                                        <p:attrNameLst>
                                          <p:attrName>style.visibility</p:attrName>
                                        </p:attrNameLst>
                                      </p:cBhvr>
                                      <p:to>
                                        <p:strVal val="visible"/>
                                      </p:to>
                                    </p:set>
                                    <p:anim calcmode="lin" valueType="num">
                                      <p:cBhvr additive="base">
                                        <p:cTn id="96" dur="500" fill="hold"/>
                                        <p:tgtEl>
                                          <p:spTgt spid="28"/>
                                        </p:tgtEl>
                                        <p:attrNameLst>
                                          <p:attrName>ppt_x</p:attrName>
                                        </p:attrNameLst>
                                      </p:cBhvr>
                                      <p:tavLst>
                                        <p:tav tm="0">
                                          <p:val>
                                            <p:strVal val="1+#ppt_w/2"/>
                                          </p:val>
                                        </p:tav>
                                        <p:tav tm="100000">
                                          <p:val>
                                            <p:strVal val="#ppt_x"/>
                                          </p:val>
                                        </p:tav>
                                      </p:tavLst>
                                    </p:anim>
                                    <p:anim calcmode="lin" valueType="num">
                                      <p:cBhvr additive="base">
                                        <p:cTn id="97" dur="500" fill="hold"/>
                                        <p:tgtEl>
                                          <p:spTgt spid="2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B29AD1-DDB2-47A3-B1B2-CCD60BC259BC}"/>
              </a:ext>
            </a:extLst>
          </p:cNvPr>
          <p:cNvSpPr>
            <a:spLocks noGrp="1"/>
          </p:cNvSpPr>
          <p:nvPr>
            <p:ph type="title"/>
          </p:nvPr>
        </p:nvSpPr>
        <p:spPr/>
        <p:txBody>
          <a:bodyPr/>
          <a:lstStyle/>
          <a:p>
            <a:r>
              <a:rPr lang="en-US" b="1" dirty="0">
                <a:solidFill>
                  <a:srgbClr val="C00000"/>
                </a:solidFill>
              </a:rPr>
              <a:t>What about using DNA as storage?</a:t>
            </a:r>
          </a:p>
        </p:txBody>
      </p:sp>
      <p:pic>
        <p:nvPicPr>
          <p:cNvPr id="5" name="Picture 4">
            <a:extLst>
              <a:ext uri="{FF2B5EF4-FFF2-40B4-BE49-F238E27FC236}">
                <a16:creationId xmlns:a16="http://schemas.microsoft.com/office/drawing/2014/main" id="{7CCF29B7-9564-4F6D-B905-474F7876FA29}"/>
              </a:ext>
            </a:extLst>
          </p:cNvPr>
          <p:cNvPicPr>
            <a:picLocks noChangeAspect="1"/>
          </p:cNvPicPr>
          <p:nvPr/>
        </p:nvPicPr>
        <p:blipFill>
          <a:blip r:embed="rId2"/>
          <a:stretch>
            <a:fillRect/>
          </a:stretch>
        </p:blipFill>
        <p:spPr>
          <a:xfrm>
            <a:off x="2409500" y="1579901"/>
            <a:ext cx="6559907" cy="5000523"/>
          </a:xfrm>
          <a:prstGeom prst="rect">
            <a:avLst/>
          </a:prstGeom>
        </p:spPr>
      </p:pic>
    </p:spTree>
    <p:extLst>
      <p:ext uri="{BB962C8B-B14F-4D97-AF65-F5344CB8AC3E}">
        <p14:creationId xmlns:p14="http://schemas.microsoft.com/office/powerpoint/2010/main" val="146728548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ECB6DBA-3818-474F-94F0-714A4F954C75}"/>
              </a:ext>
            </a:extLst>
          </p:cNvPr>
          <p:cNvPicPr>
            <a:picLocks noChangeAspect="1"/>
          </p:cNvPicPr>
          <p:nvPr/>
        </p:nvPicPr>
        <p:blipFill>
          <a:blip r:embed="rId2"/>
          <a:stretch>
            <a:fillRect/>
          </a:stretch>
        </p:blipFill>
        <p:spPr>
          <a:xfrm>
            <a:off x="7124836" y="797668"/>
            <a:ext cx="3970898" cy="5554494"/>
          </a:xfrm>
          <a:prstGeom prst="rect">
            <a:avLst/>
          </a:prstGeom>
        </p:spPr>
      </p:pic>
      <p:pic>
        <p:nvPicPr>
          <p:cNvPr id="4" name="Picture 3">
            <a:extLst>
              <a:ext uri="{FF2B5EF4-FFF2-40B4-BE49-F238E27FC236}">
                <a16:creationId xmlns:a16="http://schemas.microsoft.com/office/drawing/2014/main" id="{A7E2753C-CD56-4D37-ABF1-DBE4448B2D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0168" y="2224160"/>
            <a:ext cx="5707135" cy="2409679"/>
          </a:xfrm>
          <a:prstGeom prst="rect">
            <a:avLst/>
          </a:prstGeom>
        </p:spPr>
      </p:pic>
    </p:spTree>
    <p:extLst>
      <p:ext uri="{BB962C8B-B14F-4D97-AF65-F5344CB8AC3E}">
        <p14:creationId xmlns:p14="http://schemas.microsoft.com/office/powerpoint/2010/main" val="3232884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8056" y="1052737"/>
            <a:ext cx="8028384" cy="53925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1 Título"/>
          <p:cNvSpPr>
            <a:spLocks noGrp="1"/>
          </p:cNvSpPr>
          <p:nvPr>
            <p:ph type="title"/>
          </p:nvPr>
        </p:nvSpPr>
        <p:spPr>
          <a:xfrm>
            <a:off x="1981200" y="116632"/>
            <a:ext cx="8229600" cy="1143000"/>
          </a:xfrm>
        </p:spPr>
        <p:txBody>
          <a:bodyPr>
            <a:normAutofit/>
          </a:bodyPr>
          <a:lstStyle/>
          <a:p>
            <a:r>
              <a:rPr lang="es-ES" b="1" dirty="0">
                <a:solidFill>
                  <a:srgbClr val="C00000"/>
                </a:solidFill>
              </a:rPr>
              <a:t>DNA: Long </a:t>
            </a:r>
            <a:r>
              <a:rPr lang="es-ES" b="1" dirty="0" err="1">
                <a:solidFill>
                  <a:srgbClr val="C00000"/>
                </a:solidFill>
              </a:rPr>
              <a:t>Term</a:t>
            </a:r>
            <a:r>
              <a:rPr lang="es-ES" b="1" dirty="0">
                <a:solidFill>
                  <a:srgbClr val="C00000"/>
                </a:solidFill>
              </a:rPr>
              <a:t> Archive</a:t>
            </a:r>
          </a:p>
        </p:txBody>
      </p:sp>
      <p:sp>
        <p:nvSpPr>
          <p:cNvPr id="3" name="2 Rectángulo"/>
          <p:cNvSpPr/>
          <p:nvPr/>
        </p:nvSpPr>
        <p:spPr>
          <a:xfrm>
            <a:off x="2615468" y="4293096"/>
            <a:ext cx="6853560" cy="1938992"/>
          </a:xfrm>
          <a:prstGeom prst="rect">
            <a:avLst/>
          </a:prstGeom>
          <a:solidFill>
            <a:schemeClr val="bg1"/>
          </a:solidFill>
          <a:effectLst>
            <a:outerShdw blurRad="50800" dist="38100" dir="2700000" algn="tl" rotWithShape="0">
              <a:prstClr val="black">
                <a:alpha val="40000"/>
              </a:prstClr>
            </a:outerShdw>
          </a:effectLst>
        </p:spPr>
        <p:txBody>
          <a:bodyPr wrap="square">
            <a:spAutoFit/>
          </a:bodyPr>
          <a:lstStyle/>
          <a:p>
            <a:pPr marL="342900" indent="-342900">
              <a:buFont typeface="Wingdings" panose="05000000000000000000" pitchFamily="2" charset="2"/>
              <a:buChar char="ü"/>
            </a:pPr>
            <a:r>
              <a:rPr lang="es-ES" sz="2400" dirty="0"/>
              <a:t>Error </a:t>
            </a:r>
            <a:r>
              <a:rPr lang="es-ES" sz="2400" dirty="0" err="1"/>
              <a:t>protected</a:t>
            </a:r>
            <a:r>
              <a:rPr lang="es-ES" sz="2400" dirty="0"/>
              <a:t> </a:t>
            </a:r>
            <a:r>
              <a:rPr lang="es-ES" sz="2400" dirty="0" err="1"/>
              <a:t>coding</a:t>
            </a:r>
            <a:r>
              <a:rPr lang="es-ES" sz="2400" dirty="0"/>
              <a:t>.</a:t>
            </a:r>
          </a:p>
          <a:p>
            <a:pPr marL="342900" indent="-342900">
              <a:buFont typeface="Wingdings" panose="05000000000000000000" pitchFamily="2" charset="2"/>
              <a:buChar char="ü"/>
            </a:pPr>
            <a:r>
              <a:rPr lang="es-ES" sz="2400" dirty="0" err="1"/>
              <a:t>Thousands</a:t>
            </a:r>
            <a:r>
              <a:rPr lang="es-ES" sz="2400" dirty="0"/>
              <a:t> </a:t>
            </a:r>
            <a:r>
              <a:rPr lang="es-ES" sz="2400" dirty="0" err="1"/>
              <a:t>years</a:t>
            </a:r>
            <a:r>
              <a:rPr lang="es-ES" sz="2400" dirty="0"/>
              <a:t> of </a:t>
            </a:r>
            <a:r>
              <a:rPr lang="es-ES" sz="2400" dirty="0" err="1"/>
              <a:t>Lifespan</a:t>
            </a:r>
            <a:r>
              <a:rPr lang="es-ES" sz="2400" dirty="0"/>
              <a:t>.</a:t>
            </a:r>
          </a:p>
          <a:p>
            <a:pPr marL="285750" indent="-285750">
              <a:buFont typeface="Wingdings" panose="05000000000000000000" pitchFamily="2" charset="2"/>
              <a:buChar char="ü"/>
            </a:pPr>
            <a:r>
              <a:rPr lang="en-US" sz="2400" dirty="0" err="1"/>
              <a:t>Liofilized</a:t>
            </a:r>
            <a:r>
              <a:rPr lang="en-US" sz="2400" dirty="0"/>
              <a:t> DNA doesn’t require much freezing.</a:t>
            </a:r>
          </a:p>
          <a:p>
            <a:pPr marL="285750" indent="-285750">
              <a:buFont typeface="Wingdings" panose="05000000000000000000" pitchFamily="2" charset="2"/>
              <a:buChar char="ü"/>
            </a:pPr>
            <a:r>
              <a:rPr lang="en-US" sz="2400" dirty="0"/>
              <a:t>330 * 10^6 times smaller than actual devices.</a:t>
            </a:r>
          </a:p>
          <a:p>
            <a:pPr marL="285750" indent="-285750">
              <a:buFont typeface="Wingdings" panose="05000000000000000000" pitchFamily="2" charset="2"/>
              <a:buChar char="ü"/>
            </a:pPr>
            <a:r>
              <a:rPr lang="en-US" sz="2400" dirty="0"/>
              <a:t>2.2PB in 1g of DNA</a:t>
            </a:r>
          </a:p>
        </p:txBody>
      </p:sp>
      <p:sp>
        <p:nvSpPr>
          <p:cNvPr id="4" name="3 CuadroTexto"/>
          <p:cNvSpPr txBox="1"/>
          <p:nvPr/>
        </p:nvSpPr>
        <p:spPr>
          <a:xfrm>
            <a:off x="1631505" y="6237312"/>
            <a:ext cx="3238579" cy="369332"/>
          </a:xfrm>
          <a:prstGeom prst="rect">
            <a:avLst/>
          </a:prstGeom>
          <a:noFill/>
        </p:spPr>
        <p:txBody>
          <a:bodyPr wrap="none" rtlCol="0">
            <a:spAutoFit/>
          </a:bodyPr>
          <a:lstStyle/>
          <a:p>
            <a:r>
              <a:rPr lang="es-ES" dirty="0"/>
              <a:t>Goldman et al,</a:t>
            </a:r>
            <a:r>
              <a:rPr lang="es-ES" i="1" dirty="0"/>
              <a:t> </a:t>
            </a:r>
            <a:r>
              <a:rPr lang="es-ES" i="1" dirty="0" err="1"/>
              <a:t>Nature</a:t>
            </a:r>
            <a:r>
              <a:rPr lang="es-ES" dirty="0"/>
              <a:t> Feb. 2013</a:t>
            </a:r>
          </a:p>
        </p:txBody>
      </p:sp>
    </p:spTree>
    <p:extLst>
      <p:ext uri="{BB962C8B-B14F-4D97-AF65-F5344CB8AC3E}">
        <p14:creationId xmlns:p14="http://schemas.microsoft.com/office/powerpoint/2010/main" val="3362405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254380-E33C-495E-AD52-982541DF388C}"/>
              </a:ext>
            </a:extLst>
          </p:cNvPr>
          <p:cNvSpPr>
            <a:spLocks noGrp="1"/>
          </p:cNvSpPr>
          <p:nvPr>
            <p:ph type="title"/>
          </p:nvPr>
        </p:nvSpPr>
        <p:spPr/>
        <p:txBody>
          <a:bodyPr>
            <a:normAutofit/>
          </a:bodyPr>
          <a:lstStyle/>
          <a:p>
            <a:r>
              <a:rPr lang="en-US" b="1" dirty="0">
                <a:solidFill>
                  <a:srgbClr val="C00000"/>
                </a:solidFill>
              </a:rPr>
              <a:t>Block 2: Variant calling</a:t>
            </a:r>
          </a:p>
        </p:txBody>
      </p:sp>
    </p:spTree>
    <p:extLst>
      <p:ext uri="{BB962C8B-B14F-4D97-AF65-F5344CB8AC3E}">
        <p14:creationId xmlns:p14="http://schemas.microsoft.com/office/powerpoint/2010/main" val="202131156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5867A5C-BE88-4DC9-ADB2-62CBE3034CF2}"/>
              </a:ext>
            </a:extLst>
          </p:cNvPr>
          <p:cNvPicPr>
            <a:picLocks noChangeAspect="1"/>
          </p:cNvPicPr>
          <p:nvPr/>
        </p:nvPicPr>
        <p:blipFill>
          <a:blip r:embed="rId2"/>
          <a:stretch>
            <a:fillRect/>
          </a:stretch>
        </p:blipFill>
        <p:spPr>
          <a:xfrm>
            <a:off x="947209" y="654050"/>
            <a:ext cx="8096250" cy="2552700"/>
          </a:xfrm>
          <a:prstGeom prst="rect">
            <a:avLst/>
          </a:prstGeom>
        </p:spPr>
      </p:pic>
      <p:pic>
        <p:nvPicPr>
          <p:cNvPr id="7" name="Picture 6">
            <a:extLst>
              <a:ext uri="{FF2B5EF4-FFF2-40B4-BE49-F238E27FC236}">
                <a16:creationId xmlns:a16="http://schemas.microsoft.com/office/drawing/2014/main" id="{B7B8F515-7C2F-40CF-8831-BBA8D10EA011}"/>
              </a:ext>
            </a:extLst>
          </p:cNvPr>
          <p:cNvPicPr>
            <a:picLocks noChangeAspect="1"/>
          </p:cNvPicPr>
          <p:nvPr/>
        </p:nvPicPr>
        <p:blipFill>
          <a:blip r:embed="rId3"/>
          <a:stretch>
            <a:fillRect/>
          </a:stretch>
        </p:blipFill>
        <p:spPr>
          <a:xfrm>
            <a:off x="6356628" y="4546601"/>
            <a:ext cx="4836989" cy="980016"/>
          </a:xfrm>
          <a:prstGeom prst="rect">
            <a:avLst/>
          </a:prstGeom>
        </p:spPr>
      </p:pic>
      <p:pic>
        <p:nvPicPr>
          <p:cNvPr id="11" name="Picture 10">
            <a:extLst>
              <a:ext uri="{FF2B5EF4-FFF2-40B4-BE49-F238E27FC236}">
                <a16:creationId xmlns:a16="http://schemas.microsoft.com/office/drawing/2014/main" id="{D6191B10-7D28-4B9A-AB92-7E0163AF8C0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28116" y="3824236"/>
            <a:ext cx="2960175" cy="1973450"/>
          </a:xfrm>
          <a:prstGeom prst="rect">
            <a:avLst/>
          </a:prstGeom>
        </p:spPr>
      </p:pic>
      <p:sp>
        <p:nvSpPr>
          <p:cNvPr id="14" name="Arrow: Right 13">
            <a:extLst>
              <a:ext uri="{FF2B5EF4-FFF2-40B4-BE49-F238E27FC236}">
                <a16:creationId xmlns:a16="http://schemas.microsoft.com/office/drawing/2014/main" id="{70D5F9DE-C64A-46EB-9D11-28AB2D87CEEE}"/>
              </a:ext>
            </a:extLst>
          </p:cNvPr>
          <p:cNvSpPr/>
          <p:nvPr/>
        </p:nvSpPr>
        <p:spPr>
          <a:xfrm>
            <a:off x="5346169" y="4794292"/>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Arrow: Right 14">
            <a:extLst>
              <a:ext uri="{FF2B5EF4-FFF2-40B4-BE49-F238E27FC236}">
                <a16:creationId xmlns:a16="http://schemas.microsoft.com/office/drawing/2014/main" id="{E6471895-C229-463B-841E-FDF389029643}"/>
              </a:ext>
            </a:extLst>
          </p:cNvPr>
          <p:cNvSpPr/>
          <p:nvPr/>
        </p:nvSpPr>
        <p:spPr>
          <a:xfrm rot="5400000">
            <a:off x="3414460" y="3186684"/>
            <a:ext cx="652189"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a:extLst>
              <a:ext uri="{FF2B5EF4-FFF2-40B4-BE49-F238E27FC236}">
                <a16:creationId xmlns:a16="http://schemas.microsoft.com/office/drawing/2014/main" id="{38676D4C-B240-40F8-AF9F-4484D9D197DE}"/>
              </a:ext>
            </a:extLst>
          </p:cNvPr>
          <p:cNvSpPr/>
          <p:nvPr/>
        </p:nvSpPr>
        <p:spPr>
          <a:xfrm>
            <a:off x="1058333" y="1709535"/>
            <a:ext cx="2311400" cy="12293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73843567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9E118A3-C7DB-40DD-A463-901FC7D25DA4}"/>
              </a:ext>
            </a:extLst>
          </p:cNvPr>
          <p:cNvSpPr>
            <a:spLocks noGrp="1"/>
          </p:cNvSpPr>
          <p:nvPr>
            <p:ph type="title"/>
          </p:nvPr>
        </p:nvSpPr>
        <p:spPr/>
        <p:txBody>
          <a:bodyPr/>
          <a:lstStyle/>
          <a:p>
            <a:r>
              <a:rPr lang="en-US" dirty="0"/>
              <a:t>Bioinformatics Pipeline for variant calling</a:t>
            </a:r>
          </a:p>
        </p:txBody>
      </p:sp>
      <p:pic>
        <p:nvPicPr>
          <p:cNvPr id="8" name="Content Placeholder 7">
            <a:extLst>
              <a:ext uri="{FF2B5EF4-FFF2-40B4-BE49-F238E27FC236}">
                <a16:creationId xmlns:a16="http://schemas.microsoft.com/office/drawing/2014/main" id="{A6E1DE12-C97D-428C-8727-266DE401206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11225" y="1690688"/>
            <a:ext cx="6753008" cy="4774304"/>
          </a:xfrm>
        </p:spPr>
      </p:pic>
    </p:spTree>
    <p:extLst>
      <p:ext uri="{BB962C8B-B14F-4D97-AF65-F5344CB8AC3E}">
        <p14:creationId xmlns:p14="http://schemas.microsoft.com/office/powerpoint/2010/main" val="427218425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D35E3-2249-4E4E-BFF0-5614AB34713F}"/>
              </a:ext>
            </a:extLst>
          </p:cNvPr>
          <p:cNvSpPr>
            <a:spLocks noGrp="1"/>
          </p:cNvSpPr>
          <p:nvPr>
            <p:ph type="title"/>
          </p:nvPr>
        </p:nvSpPr>
        <p:spPr/>
        <p:txBody>
          <a:bodyPr/>
          <a:lstStyle/>
          <a:p>
            <a:r>
              <a:rPr lang="en-US" dirty="0"/>
              <a:t>Real example</a:t>
            </a:r>
          </a:p>
        </p:txBody>
      </p:sp>
      <p:graphicFrame>
        <p:nvGraphicFramePr>
          <p:cNvPr id="4" name="Content Placeholder 3">
            <a:extLst>
              <a:ext uri="{FF2B5EF4-FFF2-40B4-BE49-F238E27FC236}">
                <a16:creationId xmlns:a16="http://schemas.microsoft.com/office/drawing/2014/main" id="{EAB30AE0-2734-455C-8060-F2FE0DFBB6D8}"/>
              </a:ext>
            </a:extLst>
          </p:cNvPr>
          <p:cNvGraphicFramePr>
            <a:graphicFrameLocks noGrp="1"/>
          </p:cNvGraphicFramePr>
          <p:nvPr>
            <p:ph idx="1"/>
          </p:nvPr>
        </p:nvGraphicFramePr>
        <p:xfrm>
          <a:off x="838197" y="2603231"/>
          <a:ext cx="10515607" cy="2796126"/>
        </p:xfrm>
        <a:graphic>
          <a:graphicData uri="http://schemas.openxmlformats.org/drawingml/2006/table">
            <a:tbl>
              <a:tblPr/>
              <a:tblGrid>
                <a:gridCol w="1129413">
                  <a:extLst>
                    <a:ext uri="{9D8B030D-6E8A-4147-A177-3AD203B41FA5}">
                      <a16:colId xmlns:a16="http://schemas.microsoft.com/office/drawing/2014/main" val="2952435002"/>
                    </a:ext>
                  </a:extLst>
                </a:gridCol>
                <a:gridCol w="635980">
                  <a:extLst>
                    <a:ext uri="{9D8B030D-6E8A-4147-A177-3AD203B41FA5}">
                      <a16:colId xmlns:a16="http://schemas.microsoft.com/office/drawing/2014/main" val="1561258289"/>
                    </a:ext>
                  </a:extLst>
                </a:gridCol>
                <a:gridCol w="1995661">
                  <a:extLst>
                    <a:ext uri="{9D8B030D-6E8A-4147-A177-3AD203B41FA5}">
                      <a16:colId xmlns:a16="http://schemas.microsoft.com/office/drawing/2014/main" val="4071743605"/>
                    </a:ext>
                  </a:extLst>
                </a:gridCol>
                <a:gridCol w="449572">
                  <a:extLst>
                    <a:ext uri="{9D8B030D-6E8A-4147-A177-3AD203B41FA5}">
                      <a16:colId xmlns:a16="http://schemas.microsoft.com/office/drawing/2014/main" val="2190304298"/>
                    </a:ext>
                  </a:extLst>
                </a:gridCol>
                <a:gridCol w="668875">
                  <a:extLst>
                    <a:ext uri="{9D8B030D-6E8A-4147-A177-3AD203B41FA5}">
                      <a16:colId xmlns:a16="http://schemas.microsoft.com/office/drawing/2014/main" val="2094685949"/>
                    </a:ext>
                  </a:extLst>
                </a:gridCol>
                <a:gridCol w="581154">
                  <a:extLst>
                    <a:ext uri="{9D8B030D-6E8A-4147-A177-3AD203B41FA5}">
                      <a16:colId xmlns:a16="http://schemas.microsoft.com/office/drawing/2014/main" val="1476342134"/>
                    </a:ext>
                  </a:extLst>
                </a:gridCol>
                <a:gridCol w="241234">
                  <a:extLst>
                    <a:ext uri="{9D8B030D-6E8A-4147-A177-3AD203B41FA5}">
                      <a16:colId xmlns:a16="http://schemas.microsoft.com/office/drawing/2014/main" val="3133372000"/>
                    </a:ext>
                  </a:extLst>
                </a:gridCol>
                <a:gridCol w="241234">
                  <a:extLst>
                    <a:ext uri="{9D8B030D-6E8A-4147-A177-3AD203B41FA5}">
                      <a16:colId xmlns:a16="http://schemas.microsoft.com/office/drawing/2014/main" val="1981786180"/>
                    </a:ext>
                  </a:extLst>
                </a:gridCol>
                <a:gridCol w="175443">
                  <a:extLst>
                    <a:ext uri="{9D8B030D-6E8A-4147-A177-3AD203B41FA5}">
                      <a16:colId xmlns:a16="http://schemas.microsoft.com/office/drawing/2014/main" val="902784586"/>
                    </a:ext>
                  </a:extLst>
                </a:gridCol>
                <a:gridCol w="175443">
                  <a:extLst>
                    <a:ext uri="{9D8B030D-6E8A-4147-A177-3AD203B41FA5}">
                      <a16:colId xmlns:a16="http://schemas.microsoft.com/office/drawing/2014/main" val="3890517731"/>
                    </a:ext>
                  </a:extLst>
                </a:gridCol>
                <a:gridCol w="175443">
                  <a:extLst>
                    <a:ext uri="{9D8B030D-6E8A-4147-A177-3AD203B41FA5}">
                      <a16:colId xmlns:a16="http://schemas.microsoft.com/office/drawing/2014/main" val="2313844566"/>
                    </a:ext>
                  </a:extLst>
                </a:gridCol>
                <a:gridCol w="175443">
                  <a:extLst>
                    <a:ext uri="{9D8B030D-6E8A-4147-A177-3AD203B41FA5}">
                      <a16:colId xmlns:a16="http://schemas.microsoft.com/office/drawing/2014/main" val="2209450310"/>
                    </a:ext>
                  </a:extLst>
                </a:gridCol>
                <a:gridCol w="175443">
                  <a:extLst>
                    <a:ext uri="{9D8B030D-6E8A-4147-A177-3AD203B41FA5}">
                      <a16:colId xmlns:a16="http://schemas.microsoft.com/office/drawing/2014/main" val="2168830208"/>
                    </a:ext>
                  </a:extLst>
                </a:gridCol>
                <a:gridCol w="175443">
                  <a:extLst>
                    <a:ext uri="{9D8B030D-6E8A-4147-A177-3AD203B41FA5}">
                      <a16:colId xmlns:a16="http://schemas.microsoft.com/office/drawing/2014/main" val="3741690268"/>
                    </a:ext>
                  </a:extLst>
                </a:gridCol>
                <a:gridCol w="175443">
                  <a:extLst>
                    <a:ext uri="{9D8B030D-6E8A-4147-A177-3AD203B41FA5}">
                      <a16:colId xmlns:a16="http://schemas.microsoft.com/office/drawing/2014/main" val="4034126743"/>
                    </a:ext>
                  </a:extLst>
                </a:gridCol>
                <a:gridCol w="175443">
                  <a:extLst>
                    <a:ext uri="{9D8B030D-6E8A-4147-A177-3AD203B41FA5}">
                      <a16:colId xmlns:a16="http://schemas.microsoft.com/office/drawing/2014/main" val="3954506917"/>
                    </a:ext>
                  </a:extLst>
                </a:gridCol>
                <a:gridCol w="175443">
                  <a:extLst>
                    <a:ext uri="{9D8B030D-6E8A-4147-A177-3AD203B41FA5}">
                      <a16:colId xmlns:a16="http://schemas.microsoft.com/office/drawing/2014/main" val="1676294658"/>
                    </a:ext>
                  </a:extLst>
                </a:gridCol>
                <a:gridCol w="230269">
                  <a:extLst>
                    <a:ext uri="{9D8B030D-6E8A-4147-A177-3AD203B41FA5}">
                      <a16:colId xmlns:a16="http://schemas.microsoft.com/office/drawing/2014/main" val="158995163"/>
                    </a:ext>
                  </a:extLst>
                </a:gridCol>
                <a:gridCol w="230269">
                  <a:extLst>
                    <a:ext uri="{9D8B030D-6E8A-4147-A177-3AD203B41FA5}">
                      <a16:colId xmlns:a16="http://schemas.microsoft.com/office/drawing/2014/main" val="186466643"/>
                    </a:ext>
                  </a:extLst>
                </a:gridCol>
                <a:gridCol w="230269">
                  <a:extLst>
                    <a:ext uri="{9D8B030D-6E8A-4147-A177-3AD203B41FA5}">
                      <a16:colId xmlns:a16="http://schemas.microsoft.com/office/drawing/2014/main" val="1622810869"/>
                    </a:ext>
                  </a:extLst>
                </a:gridCol>
                <a:gridCol w="230269">
                  <a:extLst>
                    <a:ext uri="{9D8B030D-6E8A-4147-A177-3AD203B41FA5}">
                      <a16:colId xmlns:a16="http://schemas.microsoft.com/office/drawing/2014/main" val="2458311425"/>
                    </a:ext>
                  </a:extLst>
                </a:gridCol>
                <a:gridCol w="230269">
                  <a:extLst>
                    <a:ext uri="{9D8B030D-6E8A-4147-A177-3AD203B41FA5}">
                      <a16:colId xmlns:a16="http://schemas.microsoft.com/office/drawing/2014/main" val="3739286269"/>
                    </a:ext>
                  </a:extLst>
                </a:gridCol>
                <a:gridCol w="230269">
                  <a:extLst>
                    <a:ext uri="{9D8B030D-6E8A-4147-A177-3AD203B41FA5}">
                      <a16:colId xmlns:a16="http://schemas.microsoft.com/office/drawing/2014/main" val="2985878643"/>
                    </a:ext>
                  </a:extLst>
                </a:gridCol>
                <a:gridCol w="230269">
                  <a:extLst>
                    <a:ext uri="{9D8B030D-6E8A-4147-A177-3AD203B41FA5}">
                      <a16:colId xmlns:a16="http://schemas.microsoft.com/office/drawing/2014/main" val="1919541488"/>
                    </a:ext>
                  </a:extLst>
                </a:gridCol>
                <a:gridCol w="230269">
                  <a:extLst>
                    <a:ext uri="{9D8B030D-6E8A-4147-A177-3AD203B41FA5}">
                      <a16:colId xmlns:a16="http://schemas.microsoft.com/office/drawing/2014/main" val="1888057087"/>
                    </a:ext>
                  </a:extLst>
                </a:gridCol>
                <a:gridCol w="230269">
                  <a:extLst>
                    <a:ext uri="{9D8B030D-6E8A-4147-A177-3AD203B41FA5}">
                      <a16:colId xmlns:a16="http://schemas.microsoft.com/office/drawing/2014/main" val="1279141957"/>
                    </a:ext>
                  </a:extLst>
                </a:gridCol>
                <a:gridCol w="230269">
                  <a:extLst>
                    <a:ext uri="{9D8B030D-6E8A-4147-A177-3AD203B41FA5}">
                      <a16:colId xmlns:a16="http://schemas.microsoft.com/office/drawing/2014/main" val="3070173994"/>
                    </a:ext>
                  </a:extLst>
                </a:gridCol>
                <a:gridCol w="230269">
                  <a:extLst>
                    <a:ext uri="{9D8B030D-6E8A-4147-A177-3AD203B41FA5}">
                      <a16:colId xmlns:a16="http://schemas.microsoft.com/office/drawing/2014/main" val="2704422721"/>
                    </a:ext>
                  </a:extLst>
                </a:gridCol>
                <a:gridCol w="230269">
                  <a:extLst>
                    <a:ext uri="{9D8B030D-6E8A-4147-A177-3AD203B41FA5}">
                      <a16:colId xmlns:a16="http://schemas.microsoft.com/office/drawing/2014/main" val="2396469298"/>
                    </a:ext>
                  </a:extLst>
                </a:gridCol>
                <a:gridCol w="230269">
                  <a:extLst>
                    <a:ext uri="{9D8B030D-6E8A-4147-A177-3AD203B41FA5}">
                      <a16:colId xmlns:a16="http://schemas.microsoft.com/office/drawing/2014/main" val="590681941"/>
                    </a:ext>
                  </a:extLst>
                </a:gridCol>
              </a:tblGrid>
              <a:tr h="164478">
                <a:tc>
                  <a:txBody>
                    <a:bodyPr/>
                    <a:lstStyle/>
                    <a:p>
                      <a:pPr algn="l" fontAlgn="b"/>
                      <a:r>
                        <a:rPr lang="en-US" sz="900" b="0" i="0" u="none" strike="noStrike">
                          <a:solidFill>
                            <a:srgbClr val="000000"/>
                          </a:solidFill>
                          <a:effectLst/>
                          <a:latin typeface="Calibri" panose="020F0502020204030204" pitchFamily="34" charset="0"/>
                        </a:rPr>
                        <a:t>EnsemblGeneID</a:t>
                      </a:r>
                    </a:p>
                  </a:txBody>
                  <a:tcPr marL="8224" marR="8224" marT="8224" marB="0" anchor="b">
                    <a:lnL>
                      <a:noFill/>
                    </a:lnL>
                    <a:lnR>
                      <a:noFill/>
                    </a:lnR>
                    <a:lnT>
                      <a:noFill/>
                    </a:lnT>
                    <a:lnB>
                      <a:noFill/>
                    </a:lnB>
                  </a:tcPr>
                </a:tc>
                <a:tc>
                  <a:txBody>
                    <a:bodyPr/>
                    <a:lstStyle/>
                    <a:p>
                      <a:pPr algn="l" fontAlgn="b"/>
                      <a:r>
                        <a:rPr lang="en-US" sz="900" b="0" i="0" u="none" strike="noStrike">
                          <a:solidFill>
                            <a:srgbClr val="000000"/>
                          </a:solidFill>
                          <a:effectLst/>
                          <a:latin typeface="Calibri" panose="020F0502020204030204" pitchFamily="34" charset="0"/>
                        </a:rPr>
                        <a:t>GeneName</a:t>
                      </a:r>
                    </a:p>
                  </a:txBody>
                  <a:tcPr marL="8224" marR="8224" marT="8224" marB="0" anchor="b">
                    <a:lnL>
                      <a:noFill/>
                    </a:lnL>
                    <a:lnR>
                      <a:noFill/>
                    </a:lnR>
                    <a:lnT>
                      <a:noFill/>
                    </a:lnT>
                    <a:lnB>
                      <a:noFill/>
                    </a:lnB>
                  </a:tcPr>
                </a:tc>
                <a:tc>
                  <a:txBody>
                    <a:bodyPr/>
                    <a:lstStyle/>
                    <a:p>
                      <a:pPr algn="l" fontAlgn="b"/>
                      <a:r>
                        <a:rPr lang="en-US" sz="900" b="0" i="0" u="none" strike="noStrike">
                          <a:solidFill>
                            <a:srgbClr val="000000"/>
                          </a:solidFill>
                          <a:effectLst/>
                          <a:latin typeface="Calibri" panose="020F0502020204030204" pitchFamily="34" charset="0"/>
                        </a:rPr>
                        <a:t>Description</a:t>
                      </a:r>
                    </a:p>
                  </a:txBody>
                  <a:tcPr marL="8224" marR="8224" marT="8224" marB="0" anchor="b">
                    <a:lnL>
                      <a:noFill/>
                    </a:lnL>
                    <a:lnR>
                      <a:noFill/>
                    </a:lnR>
                    <a:lnT>
                      <a:noFill/>
                    </a:lnT>
                    <a:lnB>
                      <a:noFill/>
                    </a:lnB>
                  </a:tcPr>
                </a:tc>
                <a:tc>
                  <a:txBody>
                    <a:bodyPr/>
                    <a:lstStyle/>
                    <a:p>
                      <a:pPr algn="l" fontAlgn="b"/>
                      <a:r>
                        <a:rPr lang="en-US" sz="900" b="0" i="0" u="none" strike="noStrike">
                          <a:solidFill>
                            <a:srgbClr val="000000"/>
                          </a:solidFill>
                          <a:effectLst/>
                          <a:latin typeface="Calibri" panose="020F0502020204030204" pitchFamily="34" charset="0"/>
                        </a:rPr>
                        <a:t>CHROM</a:t>
                      </a:r>
                    </a:p>
                  </a:txBody>
                  <a:tcPr marL="8224" marR="8224" marT="8224" marB="0" anchor="b">
                    <a:lnL>
                      <a:noFill/>
                    </a:lnL>
                    <a:lnR>
                      <a:noFill/>
                    </a:lnR>
                    <a:lnT>
                      <a:noFill/>
                    </a:lnT>
                    <a:lnB>
                      <a:noFill/>
                    </a:lnB>
                  </a:tcPr>
                </a:tc>
                <a:tc>
                  <a:txBody>
                    <a:bodyPr/>
                    <a:lstStyle/>
                    <a:p>
                      <a:pPr algn="l" fontAlgn="b"/>
                      <a:r>
                        <a:rPr lang="en-US" sz="900" b="0" i="0" u="none" strike="noStrike">
                          <a:solidFill>
                            <a:srgbClr val="000000"/>
                          </a:solidFill>
                          <a:effectLst/>
                          <a:latin typeface="Calibri" panose="020F0502020204030204" pitchFamily="34" charset="0"/>
                        </a:rPr>
                        <a:t>ID</a:t>
                      </a:r>
                    </a:p>
                  </a:txBody>
                  <a:tcPr marL="8224" marR="8224" marT="8224" marB="0" anchor="b">
                    <a:lnL>
                      <a:noFill/>
                    </a:lnL>
                    <a:lnR>
                      <a:noFill/>
                    </a:lnR>
                    <a:lnT>
                      <a:noFill/>
                    </a:lnT>
                    <a:lnB>
                      <a:noFill/>
                    </a:lnB>
                  </a:tcPr>
                </a:tc>
                <a:tc>
                  <a:txBody>
                    <a:bodyPr/>
                    <a:lstStyle/>
                    <a:p>
                      <a:pPr algn="l" fontAlgn="b"/>
                      <a:r>
                        <a:rPr lang="en-US" sz="900" b="0" i="0" u="none" strike="noStrike">
                          <a:solidFill>
                            <a:srgbClr val="000000"/>
                          </a:solidFill>
                          <a:effectLst/>
                          <a:latin typeface="Calibri" panose="020F0502020204030204" pitchFamily="34" charset="0"/>
                        </a:rPr>
                        <a:t>POS</a:t>
                      </a:r>
                    </a:p>
                  </a:txBody>
                  <a:tcPr marL="8224" marR="8224" marT="8224" marB="0" anchor="b">
                    <a:lnL>
                      <a:noFill/>
                    </a:lnL>
                    <a:lnR>
                      <a:noFill/>
                    </a:lnR>
                    <a:lnT>
                      <a:noFill/>
                    </a:lnT>
                    <a:lnB>
                      <a:noFill/>
                    </a:lnB>
                  </a:tcPr>
                </a:tc>
                <a:tc>
                  <a:txBody>
                    <a:bodyPr/>
                    <a:lstStyle/>
                    <a:p>
                      <a:pPr algn="l" fontAlgn="b"/>
                      <a:r>
                        <a:rPr lang="en-US" sz="900" b="0" i="0" u="none" strike="noStrike">
                          <a:solidFill>
                            <a:srgbClr val="000000"/>
                          </a:solidFill>
                          <a:effectLst/>
                          <a:latin typeface="Calibri" panose="020F0502020204030204" pitchFamily="34" charset="0"/>
                        </a:rPr>
                        <a:t>REF</a:t>
                      </a:r>
                    </a:p>
                  </a:txBody>
                  <a:tcPr marL="8224" marR="8224" marT="8224" marB="0" anchor="b">
                    <a:lnL>
                      <a:noFill/>
                    </a:lnL>
                    <a:lnR>
                      <a:noFill/>
                    </a:lnR>
                    <a:lnT>
                      <a:noFill/>
                    </a:lnT>
                    <a:lnB>
                      <a:noFill/>
                    </a:lnB>
                  </a:tcPr>
                </a:tc>
                <a:tc>
                  <a:txBody>
                    <a:bodyPr/>
                    <a:lstStyle/>
                    <a:p>
                      <a:pPr algn="l" fontAlgn="b"/>
                      <a:r>
                        <a:rPr lang="en-US" sz="900" b="0" i="0" u="none" strike="noStrike">
                          <a:solidFill>
                            <a:srgbClr val="000000"/>
                          </a:solidFill>
                          <a:effectLst/>
                          <a:latin typeface="Calibri" panose="020F0502020204030204" pitchFamily="34" charset="0"/>
                        </a:rPr>
                        <a:t>ALT</a:t>
                      </a:r>
                    </a:p>
                  </a:txBody>
                  <a:tcPr marL="8224" marR="8224" marT="8224" marB="0" anchor="b">
                    <a:lnL>
                      <a:noFill/>
                    </a:lnL>
                    <a:lnR>
                      <a:noFill/>
                    </a:lnR>
                    <a:lnT>
                      <a:noFill/>
                    </a:lnT>
                    <a:lnB>
                      <a:noFill/>
                    </a:lnB>
                  </a:tcPr>
                </a:tc>
                <a:tc>
                  <a:txBody>
                    <a:bodyPr/>
                    <a:lstStyle/>
                    <a:p>
                      <a:pPr algn="l" fontAlgn="b"/>
                      <a:r>
                        <a:rPr lang="en-US" sz="900" b="0" i="0" u="none" strike="noStrike">
                          <a:solidFill>
                            <a:srgbClr val="000000"/>
                          </a:solidFill>
                          <a:effectLst/>
                          <a:latin typeface="Calibri" panose="020F0502020204030204" pitchFamily="34" charset="0"/>
                        </a:rPr>
                        <a:t>S1</a:t>
                      </a:r>
                    </a:p>
                  </a:txBody>
                  <a:tcPr marL="8224" marR="8224" marT="8224" marB="0" anchor="b">
                    <a:lnL>
                      <a:noFill/>
                    </a:lnL>
                    <a:lnR>
                      <a:noFill/>
                    </a:lnR>
                    <a:lnT>
                      <a:noFill/>
                    </a:lnT>
                    <a:lnB>
                      <a:noFill/>
                    </a:lnB>
                  </a:tcPr>
                </a:tc>
                <a:tc>
                  <a:txBody>
                    <a:bodyPr/>
                    <a:lstStyle/>
                    <a:p>
                      <a:pPr algn="l" fontAlgn="b"/>
                      <a:r>
                        <a:rPr lang="en-US" sz="900" b="0" i="0" u="none" strike="noStrike">
                          <a:solidFill>
                            <a:srgbClr val="000000"/>
                          </a:solidFill>
                          <a:effectLst/>
                          <a:latin typeface="Calibri" panose="020F0502020204030204" pitchFamily="34" charset="0"/>
                        </a:rPr>
                        <a:t>S2</a:t>
                      </a:r>
                    </a:p>
                  </a:txBody>
                  <a:tcPr marL="8224" marR="8224" marT="8224" marB="0" anchor="b">
                    <a:lnL>
                      <a:noFill/>
                    </a:lnL>
                    <a:lnR>
                      <a:noFill/>
                    </a:lnR>
                    <a:lnT>
                      <a:noFill/>
                    </a:lnT>
                    <a:lnB>
                      <a:noFill/>
                    </a:lnB>
                  </a:tcPr>
                </a:tc>
                <a:tc>
                  <a:txBody>
                    <a:bodyPr/>
                    <a:lstStyle/>
                    <a:p>
                      <a:pPr algn="l" fontAlgn="b"/>
                      <a:r>
                        <a:rPr lang="en-US" sz="900" b="0" i="0" u="none" strike="noStrike">
                          <a:solidFill>
                            <a:srgbClr val="000000"/>
                          </a:solidFill>
                          <a:effectLst/>
                          <a:latin typeface="Calibri" panose="020F0502020204030204" pitchFamily="34" charset="0"/>
                        </a:rPr>
                        <a:t>S3</a:t>
                      </a:r>
                    </a:p>
                  </a:txBody>
                  <a:tcPr marL="8224" marR="8224" marT="8224" marB="0" anchor="b">
                    <a:lnL>
                      <a:noFill/>
                    </a:lnL>
                    <a:lnR>
                      <a:noFill/>
                    </a:lnR>
                    <a:lnT>
                      <a:noFill/>
                    </a:lnT>
                    <a:lnB>
                      <a:noFill/>
                    </a:lnB>
                  </a:tcPr>
                </a:tc>
                <a:tc>
                  <a:txBody>
                    <a:bodyPr/>
                    <a:lstStyle/>
                    <a:p>
                      <a:pPr algn="l" fontAlgn="b"/>
                      <a:r>
                        <a:rPr lang="en-US" sz="900" b="0" i="0" u="none" strike="noStrike">
                          <a:solidFill>
                            <a:srgbClr val="000000"/>
                          </a:solidFill>
                          <a:effectLst/>
                          <a:latin typeface="Calibri" panose="020F0502020204030204" pitchFamily="34" charset="0"/>
                        </a:rPr>
                        <a:t>S4</a:t>
                      </a:r>
                    </a:p>
                  </a:txBody>
                  <a:tcPr marL="8224" marR="8224" marT="8224" marB="0" anchor="b">
                    <a:lnL>
                      <a:noFill/>
                    </a:lnL>
                    <a:lnR>
                      <a:noFill/>
                    </a:lnR>
                    <a:lnT>
                      <a:noFill/>
                    </a:lnT>
                    <a:lnB>
                      <a:noFill/>
                    </a:lnB>
                  </a:tcPr>
                </a:tc>
                <a:tc>
                  <a:txBody>
                    <a:bodyPr/>
                    <a:lstStyle/>
                    <a:p>
                      <a:pPr algn="l" fontAlgn="b"/>
                      <a:r>
                        <a:rPr lang="en-US" sz="900" b="0" i="0" u="none" strike="noStrike">
                          <a:solidFill>
                            <a:srgbClr val="000000"/>
                          </a:solidFill>
                          <a:effectLst/>
                          <a:latin typeface="Calibri" panose="020F0502020204030204" pitchFamily="34" charset="0"/>
                        </a:rPr>
                        <a:t>S5</a:t>
                      </a:r>
                    </a:p>
                  </a:txBody>
                  <a:tcPr marL="8224" marR="8224" marT="8224" marB="0" anchor="b">
                    <a:lnL>
                      <a:noFill/>
                    </a:lnL>
                    <a:lnR>
                      <a:noFill/>
                    </a:lnR>
                    <a:lnT>
                      <a:noFill/>
                    </a:lnT>
                    <a:lnB>
                      <a:noFill/>
                    </a:lnB>
                  </a:tcPr>
                </a:tc>
                <a:tc>
                  <a:txBody>
                    <a:bodyPr/>
                    <a:lstStyle/>
                    <a:p>
                      <a:pPr algn="l" fontAlgn="b"/>
                      <a:r>
                        <a:rPr lang="en-US" sz="900" b="0" i="0" u="none" strike="noStrike">
                          <a:solidFill>
                            <a:srgbClr val="000000"/>
                          </a:solidFill>
                          <a:effectLst/>
                          <a:latin typeface="Calibri" panose="020F0502020204030204" pitchFamily="34" charset="0"/>
                        </a:rPr>
                        <a:t>S6</a:t>
                      </a:r>
                    </a:p>
                  </a:txBody>
                  <a:tcPr marL="8224" marR="8224" marT="8224" marB="0" anchor="b">
                    <a:lnL>
                      <a:noFill/>
                    </a:lnL>
                    <a:lnR>
                      <a:noFill/>
                    </a:lnR>
                    <a:lnT>
                      <a:noFill/>
                    </a:lnT>
                    <a:lnB>
                      <a:noFill/>
                    </a:lnB>
                  </a:tcPr>
                </a:tc>
                <a:tc>
                  <a:txBody>
                    <a:bodyPr/>
                    <a:lstStyle/>
                    <a:p>
                      <a:pPr algn="l" fontAlgn="b"/>
                      <a:r>
                        <a:rPr lang="en-US" sz="900" b="0" i="0" u="none" strike="noStrike">
                          <a:solidFill>
                            <a:srgbClr val="000000"/>
                          </a:solidFill>
                          <a:effectLst/>
                          <a:latin typeface="Calibri" panose="020F0502020204030204" pitchFamily="34" charset="0"/>
                        </a:rPr>
                        <a:t>S7</a:t>
                      </a:r>
                    </a:p>
                  </a:txBody>
                  <a:tcPr marL="8224" marR="8224" marT="8224" marB="0" anchor="b">
                    <a:lnL>
                      <a:noFill/>
                    </a:lnL>
                    <a:lnR>
                      <a:noFill/>
                    </a:lnR>
                    <a:lnT>
                      <a:noFill/>
                    </a:lnT>
                    <a:lnB>
                      <a:noFill/>
                    </a:lnB>
                  </a:tcPr>
                </a:tc>
                <a:tc>
                  <a:txBody>
                    <a:bodyPr/>
                    <a:lstStyle/>
                    <a:p>
                      <a:pPr algn="l" fontAlgn="b"/>
                      <a:r>
                        <a:rPr lang="en-US" sz="900" b="0" i="0" u="none" strike="noStrike">
                          <a:solidFill>
                            <a:srgbClr val="000000"/>
                          </a:solidFill>
                          <a:effectLst/>
                          <a:latin typeface="Calibri" panose="020F0502020204030204" pitchFamily="34" charset="0"/>
                        </a:rPr>
                        <a:t>S8</a:t>
                      </a:r>
                    </a:p>
                  </a:txBody>
                  <a:tcPr marL="8224" marR="8224" marT="8224" marB="0" anchor="b">
                    <a:lnL>
                      <a:noFill/>
                    </a:lnL>
                    <a:lnR>
                      <a:noFill/>
                    </a:lnR>
                    <a:lnT>
                      <a:noFill/>
                    </a:lnT>
                    <a:lnB>
                      <a:noFill/>
                    </a:lnB>
                  </a:tcPr>
                </a:tc>
                <a:tc>
                  <a:txBody>
                    <a:bodyPr/>
                    <a:lstStyle/>
                    <a:p>
                      <a:pPr algn="l" fontAlgn="b"/>
                      <a:r>
                        <a:rPr lang="en-US" sz="900" b="0" i="0" u="none" strike="noStrike">
                          <a:solidFill>
                            <a:srgbClr val="000000"/>
                          </a:solidFill>
                          <a:effectLst/>
                          <a:latin typeface="Calibri" panose="020F0502020204030204" pitchFamily="34" charset="0"/>
                        </a:rPr>
                        <a:t>S9</a:t>
                      </a:r>
                    </a:p>
                  </a:txBody>
                  <a:tcPr marL="8224" marR="8224" marT="8224" marB="0" anchor="b">
                    <a:lnL>
                      <a:noFill/>
                    </a:lnL>
                    <a:lnR>
                      <a:noFill/>
                    </a:lnR>
                    <a:lnT>
                      <a:noFill/>
                    </a:lnT>
                    <a:lnB>
                      <a:noFill/>
                    </a:lnB>
                  </a:tcPr>
                </a:tc>
                <a:tc>
                  <a:txBody>
                    <a:bodyPr/>
                    <a:lstStyle/>
                    <a:p>
                      <a:pPr algn="l" fontAlgn="b"/>
                      <a:r>
                        <a:rPr lang="en-US" sz="900" b="0" i="0" u="none" strike="noStrike">
                          <a:solidFill>
                            <a:srgbClr val="000000"/>
                          </a:solidFill>
                          <a:effectLst/>
                          <a:latin typeface="Calibri" panose="020F0502020204030204" pitchFamily="34" charset="0"/>
                        </a:rPr>
                        <a:t>S10</a:t>
                      </a:r>
                    </a:p>
                  </a:txBody>
                  <a:tcPr marL="8224" marR="8224" marT="8224" marB="0" anchor="b">
                    <a:lnL>
                      <a:noFill/>
                    </a:lnL>
                    <a:lnR>
                      <a:noFill/>
                    </a:lnR>
                    <a:lnT>
                      <a:noFill/>
                    </a:lnT>
                    <a:lnB>
                      <a:noFill/>
                    </a:lnB>
                  </a:tcPr>
                </a:tc>
                <a:tc>
                  <a:txBody>
                    <a:bodyPr/>
                    <a:lstStyle/>
                    <a:p>
                      <a:pPr algn="l" fontAlgn="b"/>
                      <a:r>
                        <a:rPr lang="en-US" sz="900" b="0" i="0" u="none" strike="noStrike">
                          <a:solidFill>
                            <a:srgbClr val="000000"/>
                          </a:solidFill>
                          <a:effectLst/>
                          <a:latin typeface="Calibri" panose="020F0502020204030204" pitchFamily="34" charset="0"/>
                        </a:rPr>
                        <a:t>S11</a:t>
                      </a:r>
                    </a:p>
                  </a:txBody>
                  <a:tcPr marL="8224" marR="8224" marT="8224" marB="0" anchor="b">
                    <a:lnL>
                      <a:noFill/>
                    </a:lnL>
                    <a:lnR>
                      <a:noFill/>
                    </a:lnR>
                    <a:lnT>
                      <a:noFill/>
                    </a:lnT>
                    <a:lnB>
                      <a:noFill/>
                    </a:lnB>
                  </a:tcPr>
                </a:tc>
                <a:tc>
                  <a:txBody>
                    <a:bodyPr/>
                    <a:lstStyle/>
                    <a:p>
                      <a:pPr algn="l" fontAlgn="b"/>
                      <a:r>
                        <a:rPr lang="en-US" sz="900" b="0" i="0" u="none" strike="noStrike">
                          <a:solidFill>
                            <a:srgbClr val="000000"/>
                          </a:solidFill>
                          <a:effectLst/>
                          <a:latin typeface="Calibri" panose="020F0502020204030204" pitchFamily="34" charset="0"/>
                        </a:rPr>
                        <a:t>S12</a:t>
                      </a:r>
                    </a:p>
                  </a:txBody>
                  <a:tcPr marL="8224" marR="8224" marT="8224" marB="0" anchor="b">
                    <a:lnL>
                      <a:noFill/>
                    </a:lnL>
                    <a:lnR>
                      <a:noFill/>
                    </a:lnR>
                    <a:lnT>
                      <a:noFill/>
                    </a:lnT>
                    <a:lnB>
                      <a:noFill/>
                    </a:lnB>
                  </a:tcPr>
                </a:tc>
                <a:tc>
                  <a:txBody>
                    <a:bodyPr/>
                    <a:lstStyle/>
                    <a:p>
                      <a:pPr algn="l" fontAlgn="b"/>
                      <a:r>
                        <a:rPr lang="en-US" sz="900" b="0" i="0" u="none" strike="noStrike">
                          <a:solidFill>
                            <a:srgbClr val="000000"/>
                          </a:solidFill>
                          <a:effectLst/>
                          <a:latin typeface="Calibri" panose="020F0502020204030204" pitchFamily="34" charset="0"/>
                        </a:rPr>
                        <a:t>S13</a:t>
                      </a:r>
                    </a:p>
                  </a:txBody>
                  <a:tcPr marL="8224" marR="8224" marT="8224" marB="0" anchor="b">
                    <a:lnL>
                      <a:noFill/>
                    </a:lnL>
                    <a:lnR>
                      <a:noFill/>
                    </a:lnR>
                    <a:lnT>
                      <a:noFill/>
                    </a:lnT>
                    <a:lnB>
                      <a:noFill/>
                    </a:lnB>
                  </a:tcPr>
                </a:tc>
                <a:tc>
                  <a:txBody>
                    <a:bodyPr/>
                    <a:lstStyle/>
                    <a:p>
                      <a:pPr algn="l" fontAlgn="b"/>
                      <a:r>
                        <a:rPr lang="en-US" sz="900" b="0" i="0" u="none" strike="noStrike">
                          <a:solidFill>
                            <a:srgbClr val="000000"/>
                          </a:solidFill>
                          <a:effectLst/>
                          <a:latin typeface="Calibri" panose="020F0502020204030204" pitchFamily="34" charset="0"/>
                        </a:rPr>
                        <a:t>S14</a:t>
                      </a:r>
                    </a:p>
                  </a:txBody>
                  <a:tcPr marL="8224" marR="8224" marT="8224" marB="0" anchor="b">
                    <a:lnL>
                      <a:noFill/>
                    </a:lnL>
                    <a:lnR>
                      <a:noFill/>
                    </a:lnR>
                    <a:lnT>
                      <a:noFill/>
                    </a:lnT>
                    <a:lnB>
                      <a:noFill/>
                    </a:lnB>
                  </a:tcPr>
                </a:tc>
                <a:tc>
                  <a:txBody>
                    <a:bodyPr/>
                    <a:lstStyle/>
                    <a:p>
                      <a:pPr algn="l" fontAlgn="b"/>
                      <a:r>
                        <a:rPr lang="en-US" sz="900" b="0" i="0" u="none" strike="noStrike">
                          <a:solidFill>
                            <a:srgbClr val="000000"/>
                          </a:solidFill>
                          <a:effectLst/>
                          <a:latin typeface="Calibri" panose="020F0502020204030204" pitchFamily="34" charset="0"/>
                        </a:rPr>
                        <a:t>S15</a:t>
                      </a:r>
                    </a:p>
                  </a:txBody>
                  <a:tcPr marL="8224" marR="8224" marT="8224" marB="0" anchor="b">
                    <a:lnL>
                      <a:noFill/>
                    </a:lnL>
                    <a:lnR>
                      <a:noFill/>
                    </a:lnR>
                    <a:lnT>
                      <a:noFill/>
                    </a:lnT>
                    <a:lnB>
                      <a:noFill/>
                    </a:lnB>
                  </a:tcPr>
                </a:tc>
                <a:tc>
                  <a:txBody>
                    <a:bodyPr/>
                    <a:lstStyle/>
                    <a:p>
                      <a:pPr algn="l" fontAlgn="b"/>
                      <a:r>
                        <a:rPr lang="en-US" sz="900" b="0" i="0" u="none" strike="noStrike">
                          <a:solidFill>
                            <a:srgbClr val="000000"/>
                          </a:solidFill>
                          <a:effectLst/>
                          <a:latin typeface="Calibri" panose="020F0502020204030204" pitchFamily="34" charset="0"/>
                        </a:rPr>
                        <a:t>S16</a:t>
                      </a:r>
                    </a:p>
                  </a:txBody>
                  <a:tcPr marL="8224" marR="8224" marT="8224" marB="0" anchor="b">
                    <a:lnL>
                      <a:noFill/>
                    </a:lnL>
                    <a:lnR>
                      <a:noFill/>
                    </a:lnR>
                    <a:lnT>
                      <a:noFill/>
                    </a:lnT>
                    <a:lnB>
                      <a:noFill/>
                    </a:lnB>
                  </a:tcPr>
                </a:tc>
                <a:tc>
                  <a:txBody>
                    <a:bodyPr/>
                    <a:lstStyle/>
                    <a:p>
                      <a:pPr algn="l" fontAlgn="b"/>
                      <a:r>
                        <a:rPr lang="en-US" sz="900" b="0" i="0" u="none" strike="noStrike">
                          <a:solidFill>
                            <a:srgbClr val="000000"/>
                          </a:solidFill>
                          <a:effectLst/>
                          <a:latin typeface="Calibri" panose="020F0502020204030204" pitchFamily="34" charset="0"/>
                        </a:rPr>
                        <a:t>S17</a:t>
                      </a:r>
                    </a:p>
                  </a:txBody>
                  <a:tcPr marL="8224" marR="8224" marT="8224" marB="0" anchor="b">
                    <a:lnL>
                      <a:noFill/>
                    </a:lnL>
                    <a:lnR>
                      <a:noFill/>
                    </a:lnR>
                    <a:lnT>
                      <a:noFill/>
                    </a:lnT>
                    <a:lnB>
                      <a:noFill/>
                    </a:lnB>
                  </a:tcPr>
                </a:tc>
                <a:tc>
                  <a:txBody>
                    <a:bodyPr/>
                    <a:lstStyle/>
                    <a:p>
                      <a:pPr algn="l" fontAlgn="b"/>
                      <a:r>
                        <a:rPr lang="en-US" sz="900" b="0" i="0" u="none" strike="noStrike">
                          <a:solidFill>
                            <a:srgbClr val="000000"/>
                          </a:solidFill>
                          <a:effectLst/>
                          <a:latin typeface="Calibri" panose="020F0502020204030204" pitchFamily="34" charset="0"/>
                        </a:rPr>
                        <a:t>S18</a:t>
                      </a:r>
                    </a:p>
                  </a:txBody>
                  <a:tcPr marL="8224" marR="8224" marT="8224" marB="0" anchor="b">
                    <a:lnL>
                      <a:noFill/>
                    </a:lnL>
                    <a:lnR>
                      <a:noFill/>
                    </a:lnR>
                    <a:lnT>
                      <a:noFill/>
                    </a:lnT>
                    <a:lnB>
                      <a:noFill/>
                    </a:lnB>
                  </a:tcPr>
                </a:tc>
                <a:tc>
                  <a:txBody>
                    <a:bodyPr/>
                    <a:lstStyle/>
                    <a:p>
                      <a:pPr algn="l" fontAlgn="b"/>
                      <a:r>
                        <a:rPr lang="en-US" sz="900" b="0" i="0" u="none" strike="noStrike">
                          <a:solidFill>
                            <a:srgbClr val="000000"/>
                          </a:solidFill>
                          <a:effectLst/>
                          <a:latin typeface="Calibri" panose="020F0502020204030204" pitchFamily="34" charset="0"/>
                        </a:rPr>
                        <a:t>S19</a:t>
                      </a:r>
                    </a:p>
                  </a:txBody>
                  <a:tcPr marL="8224" marR="8224" marT="8224" marB="0" anchor="b">
                    <a:lnL>
                      <a:noFill/>
                    </a:lnL>
                    <a:lnR>
                      <a:noFill/>
                    </a:lnR>
                    <a:lnT>
                      <a:noFill/>
                    </a:lnT>
                    <a:lnB>
                      <a:noFill/>
                    </a:lnB>
                  </a:tcPr>
                </a:tc>
                <a:tc>
                  <a:txBody>
                    <a:bodyPr/>
                    <a:lstStyle/>
                    <a:p>
                      <a:pPr algn="l" fontAlgn="b"/>
                      <a:r>
                        <a:rPr lang="en-US" sz="900" b="0" i="0" u="none" strike="noStrike">
                          <a:solidFill>
                            <a:srgbClr val="000000"/>
                          </a:solidFill>
                          <a:effectLst/>
                          <a:latin typeface="Calibri" panose="020F0502020204030204" pitchFamily="34" charset="0"/>
                        </a:rPr>
                        <a:t>S20</a:t>
                      </a:r>
                    </a:p>
                  </a:txBody>
                  <a:tcPr marL="8224" marR="8224" marT="8224" marB="0" anchor="b">
                    <a:lnL>
                      <a:noFill/>
                    </a:lnL>
                    <a:lnR>
                      <a:noFill/>
                    </a:lnR>
                    <a:lnT>
                      <a:noFill/>
                    </a:lnT>
                    <a:lnB>
                      <a:noFill/>
                    </a:lnB>
                  </a:tcPr>
                </a:tc>
                <a:tc>
                  <a:txBody>
                    <a:bodyPr/>
                    <a:lstStyle/>
                    <a:p>
                      <a:pPr algn="l" fontAlgn="b"/>
                      <a:r>
                        <a:rPr lang="en-US" sz="900" b="0" i="0" u="none" strike="noStrike">
                          <a:solidFill>
                            <a:srgbClr val="000000"/>
                          </a:solidFill>
                          <a:effectLst/>
                          <a:latin typeface="Calibri" panose="020F0502020204030204" pitchFamily="34" charset="0"/>
                        </a:rPr>
                        <a:t>S21</a:t>
                      </a:r>
                    </a:p>
                  </a:txBody>
                  <a:tcPr marL="8224" marR="8224" marT="8224" marB="0" anchor="b">
                    <a:lnL>
                      <a:noFill/>
                    </a:lnL>
                    <a:lnR>
                      <a:noFill/>
                    </a:lnR>
                    <a:lnT>
                      <a:noFill/>
                    </a:lnT>
                    <a:lnB>
                      <a:noFill/>
                    </a:lnB>
                  </a:tcPr>
                </a:tc>
                <a:tc>
                  <a:txBody>
                    <a:bodyPr/>
                    <a:lstStyle/>
                    <a:p>
                      <a:pPr algn="l" fontAlgn="b"/>
                      <a:r>
                        <a:rPr lang="en-US" sz="900" b="0" i="0" u="none" strike="noStrike">
                          <a:solidFill>
                            <a:srgbClr val="000000"/>
                          </a:solidFill>
                          <a:effectLst/>
                          <a:latin typeface="Calibri" panose="020F0502020204030204" pitchFamily="34" charset="0"/>
                        </a:rPr>
                        <a:t>S22</a:t>
                      </a:r>
                    </a:p>
                  </a:txBody>
                  <a:tcPr marL="8224" marR="8224" marT="8224" marB="0" anchor="b">
                    <a:lnL>
                      <a:noFill/>
                    </a:lnL>
                    <a:lnR>
                      <a:noFill/>
                    </a:lnR>
                    <a:lnT>
                      <a:noFill/>
                    </a:lnT>
                    <a:lnB>
                      <a:noFill/>
                    </a:lnB>
                  </a:tcPr>
                </a:tc>
                <a:extLst>
                  <a:ext uri="{0D108BD9-81ED-4DB2-BD59-A6C34878D82A}">
                    <a16:rowId xmlns:a16="http://schemas.microsoft.com/office/drawing/2014/main" val="935918059"/>
                  </a:ext>
                </a:extLst>
              </a:tr>
              <a:tr h="164478">
                <a:tc>
                  <a:txBody>
                    <a:bodyPr/>
                    <a:lstStyle/>
                    <a:p>
                      <a:pPr algn="l" fontAlgn="b"/>
                      <a:r>
                        <a:rPr lang="en-US" sz="900" b="0" i="0" u="none" strike="noStrike">
                          <a:solidFill>
                            <a:srgbClr val="000000"/>
                          </a:solidFill>
                          <a:effectLst/>
                          <a:latin typeface="Calibri" panose="020F0502020204030204" pitchFamily="34" charset="0"/>
                        </a:rPr>
                        <a:t>ENSG00000160712.13</a:t>
                      </a:r>
                    </a:p>
                  </a:txBody>
                  <a:tcPr marL="8224" marR="8224" marT="8224" marB="0" anchor="b">
                    <a:lnL>
                      <a:noFill/>
                    </a:lnL>
                    <a:lnR>
                      <a:noFill/>
                    </a:lnR>
                    <a:lnT>
                      <a:noFill/>
                    </a:lnT>
                    <a:lnB>
                      <a:noFill/>
                    </a:lnB>
                  </a:tcPr>
                </a:tc>
                <a:tc>
                  <a:txBody>
                    <a:bodyPr/>
                    <a:lstStyle/>
                    <a:p>
                      <a:pPr algn="l" fontAlgn="b"/>
                      <a:r>
                        <a:rPr lang="en-US" sz="900" b="0" i="0" u="none" strike="noStrike">
                          <a:solidFill>
                            <a:srgbClr val="000000"/>
                          </a:solidFill>
                          <a:effectLst/>
                          <a:latin typeface="Calibri" panose="020F0502020204030204" pitchFamily="34" charset="0"/>
                        </a:rPr>
                        <a:t>IL6R</a:t>
                      </a:r>
                    </a:p>
                  </a:txBody>
                  <a:tcPr marL="8224" marR="8224" marT="8224" marB="0" anchor="b">
                    <a:lnL>
                      <a:noFill/>
                    </a:lnL>
                    <a:lnR>
                      <a:noFill/>
                    </a:lnR>
                    <a:lnT>
                      <a:noFill/>
                    </a:lnT>
                    <a:lnB>
                      <a:noFill/>
                    </a:lnB>
                  </a:tcPr>
                </a:tc>
                <a:tc>
                  <a:txBody>
                    <a:bodyPr/>
                    <a:lstStyle/>
                    <a:p>
                      <a:pPr algn="l" fontAlgn="b"/>
                      <a:r>
                        <a:rPr lang="en-US" sz="900" b="0" i="0" u="none" strike="noStrike">
                          <a:solidFill>
                            <a:srgbClr val="000000"/>
                          </a:solidFill>
                          <a:effectLst/>
                          <a:latin typeface="Calibri" panose="020F0502020204030204" pitchFamily="34" charset="0"/>
                        </a:rPr>
                        <a:t>interleukin 6 receptor</a:t>
                      </a:r>
                    </a:p>
                  </a:txBody>
                  <a:tcPr marL="8224" marR="8224" marT="8224" marB="0" anchor="b">
                    <a:lnL>
                      <a:noFill/>
                    </a:lnL>
                    <a:lnR>
                      <a:noFill/>
                    </a:lnR>
                    <a:lnT>
                      <a:noFill/>
                    </a:lnT>
                    <a:lnB>
                      <a:noFill/>
                    </a:lnB>
                  </a:tcPr>
                </a:tc>
                <a:tc>
                  <a:txBody>
                    <a:bodyPr/>
                    <a:lstStyle/>
                    <a:p>
                      <a:pPr algn="l" fontAlgn="b"/>
                      <a:r>
                        <a:rPr lang="en-US" sz="900" b="0" i="0" u="none" strike="noStrike">
                          <a:solidFill>
                            <a:srgbClr val="000000"/>
                          </a:solidFill>
                          <a:effectLst/>
                          <a:latin typeface="Calibri" panose="020F0502020204030204" pitchFamily="34" charset="0"/>
                        </a:rPr>
                        <a:t>chr1</a:t>
                      </a:r>
                    </a:p>
                  </a:txBody>
                  <a:tcPr marL="8224" marR="8224" marT="8224" marB="0" anchor="b">
                    <a:lnL>
                      <a:noFill/>
                    </a:lnL>
                    <a:lnR>
                      <a:noFill/>
                    </a:lnR>
                    <a:lnT>
                      <a:noFill/>
                    </a:lnT>
                    <a:lnB>
                      <a:noFill/>
                    </a:lnB>
                  </a:tcPr>
                </a:tc>
                <a:tc>
                  <a:txBody>
                    <a:bodyPr/>
                    <a:lstStyle/>
                    <a:p>
                      <a:pPr algn="l" fontAlgn="b"/>
                      <a:r>
                        <a:rPr lang="en-US" sz="900" b="0" i="0" u="none" strike="noStrike">
                          <a:solidFill>
                            <a:srgbClr val="000000"/>
                          </a:solidFill>
                          <a:effectLst/>
                          <a:latin typeface="Calibri" panose="020F0502020204030204" pitchFamily="34" charset="0"/>
                        </a:rPr>
                        <a:t>.</a:t>
                      </a:r>
                    </a:p>
                  </a:txBody>
                  <a:tcPr marL="8224" marR="8224" marT="8224"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154412967</a:t>
                      </a:r>
                    </a:p>
                  </a:txBody>
                  <a:tcPr marL="8224" marR="8224" marT="8224" marB="0" anchor="b">
                    <a:lnL>
                      <a:noFill/>
                    </a:lnL>
                    <a:lnR>
                      <a:noFill/>
                    </a:lnR>
                    <a:lnT>
                      <a:noFill/>
                    </a:lnT>
                    <a:lnB>
                      <a:noFill/>
                    </a:lnB>
                  </a:tcPr>
                </a:tc>
                <a:tc>
                  <a:txBody>
                    <a:bodyPr/>
                    <a:lstStyle/>
                    <a:p>
                      <a:pPr algn="l" fontAlgn="b"/>
                      <a:r>
                        <a:rPr lang="en-US" sz="900" b="0" i="0" u="none" strike="noStrike">
                          <a:solidFill>
                            <a:srgbClr val="000000"/>
                          </a:solidFill>
                          <a:effectLst/>
                          <a:latin typeface="Calibri" panose="020F0502020204030204" pitchFamily="34" charset="0"/>
                        </a:rPr>
                        <a:t>C</a:t>
                      </a:r>
                    </a:p>
                  </a:txBody>
                  <a:tcPr marL="8224" marR="8224" marT="8224" marB="0" anchor="b">
                    <a:lnL>
                      <a:noFill/>
                    </a:lnL>
                    <a:lnR>
                      <a:noFill/>
                    </a:lnR>
                    <a:lnT>
                      <a:noFill/>
                    </a:lnT>
                    <a:lnB>
                      <a:noFill/>
                    </a:lnB>
                  </a:tcPr>
                </a:tc>
                <a:tc>
                  <a:txBody>
                    <a:bodyPr/>
                    <a:lstStyle/>
                    <a:p>
                      <a:pPr algn="l" fontAlgn="b"/>
                      <a:r>
                        <a:rPr lang="en-US" sz="900" b="0" i="0" u="none" strike="noStrike">
                          <a:solidFill>
                            <a:srgbClr val="000000"/>
                          </a:solidFill>
                          <a:effectLst/>
                          <a:latin typeface="Calibri" panose="020F0502020204030204" pitchFamily="34" charset="0"/>
                        </a:rPr>
                        <a:t>T</a:t>
                      </a:r>
                    </a:p>
                  </a:txBody>
                  <a:tcPr marL="8224" marR="8224" marT="8224"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1</a:t>
                      </a:r>
                    </a:p>
                  </a:txBody>
                  <a:tcPr marL="8224" marR="8224" marT="8224"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1</a:t>
                      </a:r>
                    </a:p>
                  </a:txBody>
                  <a:tcPr marL="8224" marR="8224" marT="8224"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1</a:t>
                      </a:r>
                    </a:p>
                  </a:txBody>
                  <a:tcPr marL="8224" marR="8224" marT="8224"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1</a:t>
                      </a:r>
                    </a:p>
                  </a:txBody>
                  <a:tcPr marL="8224" marR="8224" marT="8224"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1</a:t>
                      </a:r>
                    </a:p>
                  </a:txBody>
                  <a:tcPr marL="8224" marR="8224" marT="8224"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1</a:t>
                      </a:r>
                    </a:p>
                  </a:txBody>
                  <a:tcPr marL="8224" marR="8224" marT="8224"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2</a:t>
                      </a:r>
                    </a:p>
                  </a:txBody>
                  <a:tcPr marL="8224" marR="8224" marT="8224"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1</a:t>
                      </a:r>
                    </a:p>
                  </a:txBody>
                  <a:tcPr marL="8224" marR="8224" marT="8224"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1</a:t>
                      </a:r>
                    </a:p>
                  </a:txBody>
                  <a:tcPr marL="8224" marR="8224" marT="8224"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1</a:t>
                      </a:r>
                    </a:p>
                  </a:txBody>
                  <a:tcPr marL="8224" marR="8224" marT="8224"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1</a:t>
                      </a:r>
                    </a:p>
                  </a:txBody>
                  <a:tcPr marL="8224" marR="8224" marT="8224"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1</a:t>
                      </a:r>
                    </a:p>
                  </a:txBody>
                  <a:tcPr marL="8224" marR="8224" marT="8224"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1</a:t>
                      </a:r>
                    </a:p>
                  </a:txBody>
                  <a:tcPr marL="8224" marR="8224" marT="8224"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1</a:t>
                      </a:r>
                    </a:p>
                  </a:txBody>
                  <a:tcPr marL="8224" marR="8224" marT="8224"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1</a:t>
                      </a:r>
                    </a:p>
                  </a:txBody>
                  <a:tcPr marL="8224" marR="8224" marT="8224"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1</a:t>
                      </a:r>
                    </a:p>
                  </a:txBody>
                  <a:tcPr marL="8224" marR="8224" marT="8224"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1</a:t>
                      </a:r>
                    </a:p>
                  </a:txBody>
                  <a:tcPr marL="8224" marR="8224" marT="8224"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1</a:t>
                      </a:r>
                    </a:p>
                  </a:txBody>
                  <a:tcPr marL="8224" marR="8224" marT="8224"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1</a:t>
                      </a:r>
                    </a:p>
                  </a:txBody>
                  <a:tcPr marL="8224" marR="8224" marT="8224"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1</a:t>
                      </a:r>
                    </a:p>
                  </a:txBody>
                  <a:tcPr marL="8224" marR="8224" marT="8224"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1</a:t>
                      </a:r>
                    </a:p>
                  </a:txBody>
                  <a:tcPr marL="8224" marR="8224" marT="8224"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1</a:t>
                      </a:r>
                    </a:p>
                  </a:txBody>
                  <a:tcPr marL="8224" marR="8224" marT="8224" marB="0" anchor="b">
                    <a:lnL>
                      <a:noFill/>
                    </a:lnL>
                    <a:lnR>
                      <a:noFill/>
                    </a:lnR>
                    <a:lnT>
                      <a:noFill/>
                    </a:lnT>
                    <a:lnB>
                      <a:noFill/>
                    </a:lnB>
                  </a:tcPr>
                </a:tc>
                <a:extLst>
                  <a:ext uri="{0D108BD9-81ED-4DB2-BD59-A6C34878D82A}">
                    <a16:rowId xmlns:a16="http://schemas.microsoft.com/office/drawing/2014/main" val="3236397408"/>
                  </a:ext>
                </a:extLst>
              </a:tr>
              <a:tr h="164478">
                <a:tc>
                  <a:txBody>
                    <a:bodyPr/>
                    <a:lstStyle/>
                    <a:p>
                      <a:pPr algn="l" fontAlgn="b"/>
                      <a:r>
                        <a:rPr lang="en-US" sz="900" b="0" i="0" u="none" strike="noStrike">
                          <a:solidFill>
                            <a:srgbClr val="000000"/>
                          </a:solidFill>
                          <a:effectLst/>
                          <a:latin typeface="Calibri" panose="020F0502020204030204" pitchFamily="34" charset="0"/>
                        </a:rPr>
                        <a:t>ENSG00000160712.13</a:t>
                      </a:r>
                    </a:p>
                  </a:txBody>
                  <a:tcPr marL="8224" marR="8224" marT="8224" marB="0" anchor="b">
                    <a:lnL>
                      <a:noFill/>
                    </a:lnL>
                    <a:lnR>
                      <a:noFill/>
                    </a:lnR>
                    <a:lnT>
                      <a:noFill/>
                    </a:lnT>
                    <a:lnB>
                      <a:noFill/>
                    </a:lnB>
                  </a:tcPr>
                </a:tc>
                <a:tc>
                  <a:txBody>
                    <a:bodyPr/>
                    <a:lstStyle/>
                    <a:p>
                      <a:pPr algn="l" fontAlgn="b"/>
                      <a:r>
                        <a:rPr lang="en-US" sz="900" b="0" i="0" u="none" strike="noStrike">
                          <a:solidFill>
                            <a:srgbClr val="000000"/>
                          </a:solidFill>
                          <a:effectLst/>
                          <a:latin typeface="Calibri" panose="020F0502020204030204" pitchFamily="34" charset="0"/>
                        </a:rPr>
                        <a:t>IL6R</a:t>
                      </a:r>
                    </a:p>
                  </a:txBody>
                  <a:tcPr marL="8224" marR="8224" marT="8224" marB="0" anchor="b">
                    <a:lnL>
                      <a:noFill/>
                    </a:lnL>
                    <a:lnR>
                      <a:noFill/>
                    </a:lnR>
                    <a:lnT>
                      <a:noFill/>
                    </a:lnT>
                    <a:lnB>
                      <a:noFill/>
                    </a:lnB>
                  </a:tcPr>
                </a:tc>
                <a:tc>
                  <a:txBody>
                    <a:bodyPr/>
                    <a:lstStyle/>
                    <a:p>
                      <a:pPr algn="l" fontAlgn="b"/>
                      <a:r>
                        <a:rPr lang="en-US" sz="900" b="0" i="0" u="none" strike="noStrike">
                          <a:solidFill>
                            <a:srgbClr val="000000"/>
                          </a:solidFill>
                          <a:effectLst/>
                          <a:latin typeface="Calibri" panose="020F0502020204030204" pitchFamily="34" charset="0"/>
                        </a:rPr>
                        <a:t>interleukin 6 receptor</a:t>
                      </a:r>
                    </a:p>
                  </a:txBody>
                  <a:tcPr marL="8224" marR="8224" marT="8224" marB="0" anchor="b">
                    <a:lnL>
                      <a:noFill/>
                    </a:lnL>
                    <a:lnR>
                      <a:noFill/>
                    </a:lnR>
                    <a:lnT>
                      <a:noFill/>
                    </a:lnT>
                    <a:lnB>
                      <a:noFill/>
                    </a:lnB>
                  </a:tcPr>
                </a:tc>
                <a:tc>
                  <a:txBody>
                    <a:bodyPr/>
                    <a:lstStyle/>
                    <a:p>
                      <a:pPr algn="l" fontAlgn="b"/>
                      <a:r>
                        <a:rPr lang="en-US" sz="900" b="0" i="0" u="none" strike="noStrike">
                          <a:solidFill>
                            <a:srgbClr val="000000"/>
                          </a:solidFill>
                          <a:effectLst/>
                          <a:latin typeface="Calibri" panose="020F0502020204030204" pitchFamily="34" charset="0"/>
                        </a:rPr>
                        <a:t>chr1</a:t>
                      </a:r>
                    </a:p>
                  </a:txBody>
                  <a:tcPr marL="8224" marR="8224" marT="8224" marB="0" anchor="b">
                    <a:lnL>
                      <a:noFill/>
                    </a:lnL>
                    <a:lnR>
                      <a:noFill/>
                    </a:lnR>
                    <a:lnT>
                      <a:noFill/>
                    </a:lnT>
                    <a:lnB>
                      <a:noFill/>
                    </a:lnB>
                  </a:tcPr>
                </a:tc>
                <a:tc>
                  <a:txBody>
                    <a:bodyPr/>
                    <a:lstStyle/>
                    <a:p>
                      <a:pPr algn="l" fontAlgn="b"/>
                      <a:r>
                        <a:rPr lang="en-US" sz="900" b="0" i="0" u="none" strike="noStrike">
                          <a:solidFill>
                            <a:srgbClr val="000000"/>
                          </a:solidFill>
                          <a:effectLst/>
                          <a:latin typeface="Calibri" panose="020F0502020204030204" pitchFamily="34" charset="0"/>
                        </a:rPr>
                        <a:t>.</a:t>
                      </a:r>
                    </a:p>
                  </a:txBody>
                  <a:tcPr marL="8224" marR="8224" marT="8224"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154412968</a:t>
                      </a:r>
                    </a:p>
                  </a:txBody>
                  <a:tcPr marL="8224" marR="8224" marT="8224" marB="0" anchor="b">
                    <a:lnL>
                      <a:noFill/>
                    </a:lnL>
                    <a:lnR>
                      <a:noFill/>
                    </a:lnR>
                    <a:lnT>
                      <a:noFill/>
                    </a:lnT>
                    <a:lnB>
                      <a:noFill/>
                    </a:lnB>
                  </a:tcPr>
                </a:tc>
                <a:tc>
                  <a:txBody>
                    <a:bodyPr/>
                    <a:lstStyle/>
                    <a:p>
                      <a:pPr algn="l" fontAlgn="b"/>
                      <a:r>
                        <a:rPr lang="en-US" sz="900" b="0" i="0" u="none" strike="noStrike">
                          <a:solidFill>
                            <a:srgbClr val="000000"/>
                          </a:solidFill>
                          <a:effectLst/>
                          <a:latin typeface="Calibri" panose="020F0502020204030204" pitchFamily="34" charset="0"/>
                        </a:rPr>
                        <a:t>A</a:t>
                      </a:r>
                    </a:p>
                  </a:txBody>
                  <a:tcPr marL="8224" marR="8224" marT="8224" marB="0" anchor="b">
                    <a:lnL>
                      <a:noFill/>
                    </a:lnL>
                    <a:lnR>
                      <a:noFill/>
                    </a:lnR>
                    <a:lnT>
                      <a:noFill/>
                    </a:lnT>
                    <a:lnB>
                      <a:noFill/>
                    </a:lnB>
                  </a:tcPr>
                </a:tc>
                <a:tc>
                  <a:txBody>
                    <a:bodyPr/>
                    <a:lstStyle/>
                    <a:p>
                      <a:pPr algn="l" fontAlgn="b"/>
                      <a:r>
                        <a:rPr lang="en-US" sz="900" b="0" i="0" u="none" strike="noStrike">
                          <a:solidFill>
                            <a:srgbClr val="000000"/>
                          </a:solidFill>
                          <a:effectLst/>
                          <a:latin typeface="Calibri" panose="020F0502020204030204" pitchFamily="34" charset="0"/>
                        </a:rPr>
                        <a:t>T</a:t>
                      </a:r>
                    </a:p>
                  </a:txBody>
                  <a:tcPr marL="8224" marR="8224" marT="8224"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1</a:t>
                      </a:r>
                    </a:p>
                  </a:txBody>
                  <a:tcPr marL="8224" marR="8224" marT="8224"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1</a:t>
                      </a:r>
                    </a:p>
                  </a:txBody>
                  <a:tcPr marL="8224" marR="8224" marT="8224"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1</a:t>
                      </a:r>
                    </a:p>
                  </a:txBody>
                  <a:tcPr marL="8224" marR="8224" marT="8224"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1</a:t>
                      </a:r>
                    </a:p>
                  </a:txBody>
                  <a:tcPr marL="8224" marR="8224" marT="8224"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1</a:t>
                      </a:r>
                    </a:p>
                  </a:txBody>
                  <a:tcPr marL="8224" marR="8224" marT="8224"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1</a:t>
                      </a:r>
                    </a:p>
                  </a:txBody>
                  <a:tcPr marL="8224" marR="8224" marT="8224"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2</a:t>
                      </a:r>
                    </a:p>
                  </a:txBody>
                  <a:tcPr marL="8224" marR="8224" marT="8224"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1</a:t>
                      </a:r>
                    </a:p>
                  </a:txBody>
                  <a:tcPr marL="8224" marR="8224" marT="8224"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1</a:t>
                      </a:r>
                    </a:p>
                  </a:txBody>
                  <a:tcPr marL="8224" marR="8224" marT="8224"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1</a:t>
                      </a:r>
                    </a:p>
                  </a:txBody>
                  <a:tcPr marL="8224" marR="8224" marT="8224"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1</a:t>
                      </a:r>
                    </a:p>
                  </a:txBody>
                  <a:tcPr marL="8224" marR="8224" marT="8224"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1</a:t>
                      </a:r>
                    </a:p>
                  </a:txBody>
                  <a:tcPr marL="8224" marR="8224" marT="8224"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1</a:t>
                      </a:r>
                    </a:p>
                  </a:txBody>
                  <a:tcPr marL="8224" marR="8224" marT="8224"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1</a:t>
                      </a:r>
                    </a:p>
                  </a:txBody>
                  <a:tcPr marL="8224" marR="8224" marT="8224"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1</a:t>
                      </a:r>
                    </a:p>
                  </a:txBody>
                  <a:tcPr marL="8224" marR="8224" marT="8224"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1</a:t>
                      </a:r>
                    </a:p>
                  </a:txBody>
                  <a:tcPr marL="8224" marR="8224" marT="8224"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1</a:t>
                      </a:r>
                    </a:p>
                  </a:txBody>
                  <a:tcPr marL="8224" marR="8224" marT="8224"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1</a:t>
                      </a:r>
                    </a:p>
                  </a:txBody>
                  <a:tcPr marL="8224" marR="8224" marT="8224"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1</a:t>
                      </a:r>
                    </a:p>
                  </a:txBody>
                  <a:tcPr marL="8224" marR="8224" marT="8224"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1</a:t>
                      </a:r>
                    </a:p>
                  </a:txBody>
                  <a:tcPr marL="8224" marR="8224" marT="8224"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1</a:t>
                      </a:r>
                    </a:p>
                  </a:txBody>
                  <a:tcPr marL="8224" marR="8224" marT="8224"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1</a:t>
                      </a:r>
                    </a:p>
                  </a:txBody>
                  <a:tcPr marL="8224" marR="8224" marT="8224" marB="0" anchor="b">
                    <a:lnL>
                      <a:noFill/>
                    </a:lnL>
                    <a:lnR>
                      <a:noFill/>
                    </a:lnR>
                    <a:lnT>
                      <a:noFill/>
                    </a:lnT>
                    <a:lnB>
                      <a:noFill/>
                    </a:lnB>
                  </a:tcPr>
                </a:tc>
                <a:extLst>
                  <a:ext uri="{0D108BD9-81ED-4DB2-BD59-A6C34878D82A}">
                    <a16:rowId xmlns:a16="http://schemas.microsoft.com/office/drawing/2014/main" val="3901499965"/>
                  </a:ext>
                </a:extLst>
              </a:tr>
              <a:tr h="164478">
                <a:tc>
                  <a:txBody>
                    <a:bodyPr/>
                    <a:lstStyle/>
                    <a:p>
                      <a:pPr algn="l" fontAlgn="b"/>
                      <a:r>
                        <a:rPr lang="en-US" sz="900" b="0" i="0" u="none" strike="noStrike">
                          <a:solidFill>
                            <a:srgbClr val="000000"/>
                          </a:solidFill>
                          <a:effectLst/>
                          <a:latin typeface="Calibri" panose="020F0502020204030204" pitchFamily="34" charset="0"/>
                        </a:rPr>
                        <a:t>ENSG00000160712.13</a:t>
                      </a:r>
                    </a:p>
                  </a:txBody>
                  <a:tcPr marL="8224" marR="8224" marT="8224" marB="0" anchor="b">
                    <a:lnL>
                      <a:noFill/>
                    </a:lnL>
                    <a:lnR>
                      <a:noFill/>
                    </a:lnR>
                    <a:lnT>
                      <a:noFill/>
                    </a:lnT>
                    <a:lnB>
                      <a:noFill/>
                    </a:lnB>
                  </a:tcPr>
                </a:tc>
                <a:tc>
                  <a:txBody>
                    <a:bodyPr/>
                    <a:lstStyle/>
                    <a:p>
                      <a:pPr algn="l" fontAlgn="b"/>
                      <a:r>
                        <a:rPr lang="en-US" sz="900" b="0" i="0" u="none" strike="noStrike">
                          <a:solidFill>
                            <a:srgbClr val="000000"/>
                          </a:solidFill>
                          <a:effectLst/>
                          <a:latin typeface="Calibri" panose="020F0502020204030204" pitchFamily="34" charset="0"/>
                        </a:rPr>
                        <a:t>IL6R</a:t>
                      </a:r>
                    </a:p>
                  </a:txBody>
                  <a:tcPr marL="8224" marR="8224" marT="8224" marB="0" anchor="b">
                    <a:lnL>
                      <a:noFill/>
                    </a:lnL>
                    <a:lnR>
                      <a:noFill/>
                    </a:lnR>
                    <a:lnT>
                      <a:noFill/>
                    </a:lnT>
                    <a:lnB>
                      <a:noFill/>
                    </a:lnB>
                  </a:tcPr>
                </a:tc>
                <a:tc>
                  <a:txBody>
                    <a:bodyPr/>
                    <a:lstStyle/>
                    <a:p>
                      <a:pPr algn="l" fontAlgn="b"/>
                      <a:r>
                        <a:rPr lang="en-US" sz="900" b="0" i="0" u="none" strike="noStrike">
                          <a:solidFill>
                            <a:srgbClr val="000000"/>
                          </a:solidFill>
                          <a:effectLst/>
                          <a:latin typeface="Calibri" panose="020F0502020204030204" pitchFamily="34" charset="0"/>
                        </a:rPr>
                        <a:t>interleukin 6 receptor</a:t>
                      </a:r>
                    </a:p>
                  </a:txBody>
                  <a:tcPr marL="8224" marR="8224" marT="8224" marB="0" anchor="b">
                    <a:lnL>
                      <a:noFill/>
                    </a:lnL>
                    <a:lnR>
                      <a:noFill/>
                    </a:lnR>
                    <a:lnT>
                      <a:noFill/>
                    </a:lnT>
                    <a:lnB>
                      <a:noFill/>
                    </a:lnB>
                  </a:tcPr>
                </a:tc>
                <a:tc>
                  <a:txBody>
                    <a:bodyPr/>
                    <a:lstStyle/>
                    <a:p>
                      <a:pPr algn="l" fontAlgn="b"/>
                      <a:r>
                        <a:rPr lang="en-US" sz="900" b="0" i="0" u="none" strike="noStrike">
                          <a:solidFill>
                            <a:srgbClr val="000000"/>
                          </a:solidFill>
                          <a:effectLst/>
                          <a:latin typeface="Calibri" panose="020F0502020204030204" pitchFamily="34" charset="0"/>
                        </a:rPr>
                        <a:t>chr1</a:t>
                      </a:r>
                    </a:p>
                  </a:txBody>
                  <a:tcPr marL="8224" marR="8224" marT="8224" marB="0" anchor="b">
                    <a:lnL>
                      <a:noFill/>
                    </a:lnL>
                    <a:lnR>
                      <a:noFill/>
                    </a:lnR>
                    <a:lnT>
                      <a:noFill/>
                    </a:lnT>
                    <a:lnB>
                      <a:noFill/>
                    </a:lnB>
                  </a:tcPr>
                </a:tc>
                <a:tc>
                  <a:txBody>
                    <a:bodyPr/>
                    <a:lstStyle/>
                    <a:p>
                      <a:pPr algn="l" fontAlgn="b"/>
                      <a:r>
                        <a:rPr lang="en-US" sz="900" b="0" i="0" u="none" strike="noStrike">
                          <a:solidFill>
                            <a:srgbClr val="000000"/>
                          </a:solidFill>
                          <a:effectLst/>
                          <a:latin typeface="Calibri" panose="020F0502020204030204" pitchFamily="34" charset="0"/>
                        </a:rPr>
                        <a:t>.</a:t>
                      </a:r>
                    </a:p>
                  </a:txBody>
                  <a:tcPr marL="8224" marR="8224" marT="8224"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154416328</a:t>
                      </a:r>
                    </a:p>
                  </a:txBody>
                  <a:tcPr marL="8224" marR="8224" marT="8224" marB="0" anchor="b">
                    <a:lnL>
                      <a:noFill/>
                    </a:lnL>
                    <a:lnR>
                      <a:noFill/>
                    </a:lnR>
                    <a:lnT>
                      <a:noFill/>
                    </a:lnT>
                    <a:lnB>
                      <a:noFill/>
                    </a:lnB>
                  </a:tcPr>
                </a:tc>
                <a:tc>
                  <a:txBody>
                    <a:bodyPr/>
                    <a:lstStyle/>
                    <a:p>
                      <a:pPr algn="l" fontAlgn="b"/>
                      <a:r>
                        <a:rPr lang="en-US" sz="900" b="0" i="0" u="none" strike="noStrike">
                          <a:solidFill>
                            <a:srgbClr val="000000"/>
                          </a:solidFill>
                          <a:effectLst/>
                          <a:latin typeface="Calibri" panose="020F0502020204030204" pitchFamily="34" charset="0"/>
                        </a:rPr>
                        <a:t>A</a:t>
                      </a:r>
                    </a:p>
                  </a:txBody>
                  <a:tcPr marL="8224" marR="8224" marT="8224" marB="0" anchor="b">
                    <a:lnL>
                      <a:noFill/>
                    </a:lnL>
                    <a:lnR>
                      <a:noFill/>
                    </a:lnR>
                    <a:lnT>
                      <a:noFill/>
                    </a:lnT>
                    <a:lnB>
                      <a:noFill/>
                    </a:lnB>
                  </a:tcPr>
                </a:tc>
                <a:tc>
                  <a:txBody>
                    <a:bodyPr/>
                    <a:lstStyle/>
                    <a:p>
                      <a:pPr algn="l" fontAlgn="b"/>
                      <a:r>
                        <a:rPr lang="en-US" sz="900" b="0" i="0" u="none" strike="noStrike">
                          <a:solidFill>
                            <a:srgbClr val="000000"/>
                          </a:solidFill>
                          <a:effectLst/>
                          <a:latin typeface="Calibri" panose="020F0502020204030204" pitchFamily="34" charset="0"/>
                        </a:rPr>
                        <a:t>T</a:t>
                      </a:r>
                    </a:p>
                  </a:txBody>
                  <a:tcPr marL="8224" marR="8224" marT="8224"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1</a:t>
                      </a:r>
                    </a:p>
                  </a:txBody>
                  <a:tcPr marL="8224" marR="8224" marT="8224"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1</a:t>
                      </a:r>
                    </a:p>
                  </a:txBody>
                  <a:tcPr marL="8224" marR="8224" marT="8224"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1</a:t>
                      </a:r>
                    </a:p>
                  </a:txBody>
                  <a:tcPr marL="8224" marR="8224" marT="8224"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0</a:t>
                      </a:r>
                    </a:p>
                  </a:txBody>
                  <a:tcPr marL="8224" marR="8224" marT="8224"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1</a:t>
                      </a:r>
                    </a:p>
                  </a:txBody>
                  <a:tcPr marL="8224" marR="8224" marT="8224"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1</a:t>
                      </a:r>
                    </a:p>
                  </a:txBody>
                  <a:tcPr marL="8224" marR="8224" marT="8224"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1</a:t>
                      </a:r>
                    </a:p>
                  </a:txBody>
                  <a:tcPr marL="8224" marR="8224" marT="8224"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1</a:t>
                      </a:r>
                    </a:p>
                  </a:txBody>
                  <a:tcPr marL="8224" marR="8224" marT="8224"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1</a:t>
                      </a:r>
                    </a:p>
                  </a:txBody>
                  <a:tcPr marL="8224" marR="8224" marT="8224"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1</a:t>
                      </a:r>
                    </a:p>
                  </a:txBody>
                  <a:tcPr marL="8224" marR="8224" marT="8224"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1</a:t>
                      </a:r>
                    </a:p>
                  </a:txBody>
                  <a:tcPr marL="8224" marR="8224" marT="8224"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1</a:t>
                      </a:r>
                    </a:p>
                  </a:txBody>
                  <a:tcPr marL="8224" marR="8224" marT="8224"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1</a:t>
                      </a:r>
                    </a:p>
                  </a:txBody>
                  <a:tcPr marL="8224" marR="8224" marT="8224"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1</a:t>
                      </a:r>
                    </a:p>
                  </a:txBody>
                  <a:tcPr marL="8224" marR="8224" marT="8224"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1</a:t>
                      </a:r>
                    </a:p>
                  </a:txBody>
                  <a:tcPr marL="8224" marR="8224" marT="8224"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1</a:t>
                      </a:r>
                    </a:p>
                  </a:txBody>
                  <a:tcPr marL="8224" marR="8224" marT="8224"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1</a:t>
                      </a:r>
                    </a:p>
                  </a:txBody>
                  <a:tcPr marL="8224" marR="8224" marT="8224"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1</a:t>
                      </a:r>
                    </a:p>
                  </a:txBody>
                  <a:tcPr marL="8224" marR="8224" marT="8224"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1</a:t>
                      </a:r>
                    </a:p>
                  </a:txBody>
                  <a:tcPr marL="8224" marR="8224" marT="8224"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1</a:t>
                      </a:r>
                    </a:p>
                  </a:txBody>
                  <a:tcPr marL="8224" marR="8224" marT="8224"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1</a:t>
                      </a:r>
                    </a:p>
                  </a:txBody>
                  <a:tcPr marL="8224" marR="8224" marT="8224"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1</a:t>
                      </a:r>
                    </a:p>
                  </a:txBody>
                  <a:tcPr marL="8224" marR="8224" marT="8224" marB="0" anchor="b">
                    <a:lnL>
                      <a:noFill/>
                    </a:lnL>
                    <a:lnR>
                      <a:noFill/>
                    </a:lnR>
                    <a:lnT>
                      <a:noFill/>
                    </a:lnT>
                    <a:lnB>
                      <a:noFill/>
                    </a:lnB>
                  </a:tcPr>
                </a:tc>
                <a:extLst>
                  <a:ext uri="{0D108BD9-81ED-4DB2-BD59-A6C34878D82A}">
                    <a16:rowId xmlns:a16="http://schemas.microsoft.com/office/drawing/2014/main" val="2346608211"/>
                  </a:ext>
                </a:extLst>
              </a:tr>
              <a:tr h="164478">
                <a:tc>
                  <a:txBody>
                    <a:bodyPr/>
                    <a:lstStyle/>
                    <a:p>
                      <a:pPr algn="l" fontAlgn="b"/>
                      <a:r>
                        <a:rPr lang="en-US" sz="900" b="0" i="0" u="none" strike="noStrike">
                          <a:solidFill>
                            <a:srgbClr val="000000"/>
                          </a:solidFill>
                          <a:effectLst/>
                          <a:latin typeface="Calibri" panose="020F0502020204030204" pitchFamily="34" charset="0"/>
                        </a:rPr>
                        <a:t>ENSG00000160712.13</a:t>
                      </a:r>
                    </a:p>
                  </a:txBody>
                  <a:tcPr marL="8224" marR="8224" marT="8224" marB="0" anchor="b">
                    <a:lnL>
                      <a:noFill/>
                    </a:lnL>
                    <a:lnR>
                      <a:noFill/>
                    </a:lnR>
                    <a:lnT>
                      <a:noFill/>
                    </a:lnT>
                    <a:lnB>
                      <a:noFill/>
                    </a:lnB>
                  </a:tcPr>
                </a:tc>
                <a:tc>
                  <a:txBody>
                    <a:bodyPr/>
                    <a:lstStyle/>
                    <a:p>
                      <a:pPr algn="l" fontAlgn="b"/>
                      <a:r>
                        <a:rPr lang="en-US" sz="900" b="0" i="0" u="none" strike="noStrike">
                          <a:solidFill>
                            <a:srgbClr val="000000"/>
                          </a:solidFill>
                          <a:effectLst/>
                          <a:latin typeface="Calibri" panose="020F0502020204030204" pitchFamily="34" charset="0"/>
                        </a:rPr>
                        <a:t>IL6R</a:t>
                      </a:r>
                    </a:p>
                  </a:txBody>
                  <a:tcPr marL="8224" marR="8224" marT="8224" marB="0" anchor="b">
                    <a:lnL>
                      <a:noFill/>
                    </a:lnL>
                    <a:lnR>
                      <a:noFill/>
                    </a:lnR>
                    <a:lnT>
                      <a:noFill/>
                    </a:lnT>
                    <a:lnB>
                      <a:noFill/>
                    </a:lnB>
                  </a:tcPr>
                </a:tc>
                <a:tc>
                  <a:txBody>
                    <a:bodyPr/>
                    <a:lstStyle/>
                    <a:p>
                      <a:pPr algn="l" fontAlgn="b"/>
                      <a:r>
                        <a:rPr lang="en-US" sz="900" b="0" i="0" u="none" strike="noStrike" dirty="0">
                          <a:solidFill>
                            <a:srgbClr val="000000"/>
                          </a:solidFill>
                          <a:effectLst/>
                          <a:latin typeface="Calibri" panose="020F0502020204030204" pitchFamily="34" charset="0"/>
                        </a:rPr>
                        <a:t>interleukin 6 receptor</a:t>
                      </a:r>
                    </a:p>
                  </a:txBody>
                  <a:tcPr marL="8224" marR="8224" marT="8224" marB="0" anchor="b">
                    <a:lnL>
                      <a:noFill/>
                    </a:lnL>
                    <a:lnR>
                      <a:noFill/>
                    </a:lnR>
                    <a:lnT>
                      <a:noFill/>
                    </a:lnT>
                    <a:lnB>
                      <a:noFill/>
                    </a:lnB>
                  </a:tcPr>
                </a:tc>
                <a:tc>
                  <a:txBody>
                    <a:bodyPr/>
                    <a:lstStyle/>
                    <a:p>
                      <a:pPr algn="l" fontAlgn="b"/>
                      <a:r>
                        <a:rPr lang="en-US" sz="900" b="0" i="0" u="none" strike="noStrike">
                          <a:solidFill>
                            <a:srgbClr val="000000"/>
                          </a:solidFill>
                          <a:effectLst/>
                          <a:latin typeface="Calibri" panose="020F0502020204030204" pitchFamily="34" charset="0"/>
                        </a:rPr>
                        <a:t>chr1</a:t>
                      </a:r>
                    </a:p>
                  </a:txBody>
                  <a:tcPr marL="8224" marR="8224" marT="8224" marB="0" anchor="b">
                    <a:lnL>
                      <a:noFill/>
                    </a:lnL>
                    <a:lnR>
                      <a:noFill/>
                    </a:lnR>
                    <a:lnT>
                      <a:noFill/>
                    </a:lnT>
                    <a:lnB>
                      <a:noFill/>
                    </a:lnB>
                  </a:tcPr>
                </a:tc>
                <a:tc>
                  <a:txBody>
                    <a:bodyPr/>
                    <a:lstStyle/>
                    <a:p>
                      <a:pPr algn="l" fontAlgn="b"/>
                      <a:r>
                        <a:rPr lang="en-US" sz="900" b="0" i="0" u="none" strike="noStrike">
                          <a:solidFill>
                            <a:srgbClr val="000000"/>
                          </a:solidFill>
                          <a:effectLst/>
                          <a:latin typeface="Calibri" panose="020F0502020204030204" pitchFamily="34" charset="0"/>
                        </a:rPr>
                        <a:t>rs75379532</a:t>
                      </a:r>
                    </a:p>
                  </a:txBody>
                  <a:tcPr marL="8224" marR="8224" marT="8224"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154426936</a:t>
                      </a:r>
                    </a:p>
                  </a:txBody>
                  <a:tcPr marL="8224" marR="8224" marT="8224" marB="0" anchor="b">
                    <a:lnL>
                      <a:noFill/>
                    </a:lnL>
                    <a:lnR>
                      <a:noFill/>
                    </a:lnR>
                    <a:lnT>
                      <a:noFill/>
                    </a:lnT>
                    <a:lnB>
                      <a:noFill/>
                    </a:lnB>
                  </a:tcPr>
                </a:tc>
                <a:tc>
                  <a:txBody>
                    <a:bodyPr/>
                    <a:lstStyle/>
                    <a:p>
                      <a:pPr algn="l" fontAlgn="b"/>
                      <a:r>
                        <a:rPr lang="en-US" sz="900" b="0" i="0" u="none" strike="noStrike">
                          <a:solidFill>
                            <a:srgbClr val="000000"/>
                          </a:solidFill>
                          <a:effectLst/>
                          <a:latin typeface="Calibri" panose="020F0502020204030204" pitchFamily="34" charset="0"/>
                        </a:rPr>
                        <a:t>G</a:t>
                      </a:r>
                    </a:p>
                  </a:txBody>
                  <a:tcPr marL="8224" marR="8224" marT="8224" marB="0" anchor="b">
                    <a:lnL>
                      <a:noFill/>
                    </a:lnL>
                    <a:lnR>
                      <a:noFill/>
                    </a:lnR>
                    <a:lnT>
                      <a:noFill/>
                    </a:lnT>
                    <a:lnB>
                      <a:noFill/>
                    </a:lnB>
                  </a:tcPr>
                </a:tc>
                <a:tc>
                  <a:txBody>
                    <a:bodyPr/>
                    <a:lstStyle/>
                    <a:p>
                      <a:pPr algn="l" fontAlgn="b"/>
                      <a:r>
                        <a:rPr lang="en-US" sz="900" b="0" i="0" u="none" strike="noStrike">
                          <a:solidFill>
                            <a:srgbClr val="000000"/>
                          </a:solidFill>
                          <a:effectLst/>
                          <a:latin typeface="Calibri" panose="020F0502020204030204" pitchFamily="34" charset="0"/>
                        </a:rPr>
                        <a:t>T</a:t>
                      </a:r>
                    </a:p>
                  </a:txBody>
                  <a:tcPr marL="8224" marR="8224" marT="8224"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1</a:t>
                      </a:r>
                    </a:p>
                  </a:txBody>
                  <a:tcPr marL="8224" marR="8224" marT="8224"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1</a:t>
                      </a:r>
                    </a:p>
                  </a:txBody>
                  <a:tcPr marL="8224" marR="8224" marT="8224"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1</a:t>
                      </a:r>
                    </a:p>
                  </a:txBody>
                  <a:tcPr marL="8224" marR="8224" marT="8224"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1</a:t>
                      </a:r>
                    </a:p>
                  </a:txBody>
                  <a:tcPr marL="8224" marR="8224" marT="8224"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1</a:t>
                      </a:r>
                    </a:p>
                  </a:txBody>
                  <a:tcPr marL="8224" marR="8224" marT="8224"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0</a:t>
                      </a:r>
                    </a:p>
                  </a:txBody>
                  <a:tcPr marL="8224" marR="8224" marT="8224"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1</a:t>
                      </a:r>
                    </a:p>
                  </a:txBody>
                  <a:tcPr marL="8224" marR="8224" marT="8224"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1</a:t>
                      </a:r>
                    </a:p>
                  </a:txBody>
                  <a:tcPr marL="8224" marR="8224" marT="8224"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1</a:t>
                      </a:r>
                    </a:p>
                  </a:txBody>
                  <a:tcPr marL="8224" marR="8224" marT="8224"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1</a:t>
                      </a:r>
                    </a:p>
                  </a:txBody>
                  <a:tcPr marL="8224" marR="8224" marT="8224"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1</a:t>
                      </a:r>
                    </a:p>
                  </a:txBody>
                  <a:tcPr marL="8224" marR="8224" marT="8224"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0</a:t>
                      </a:r>
                    </a:p>
                  </a:txBody>
                  <a:tcPr marL="8224" marR="8224" marT="8224"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1</a:t>
                      </a:r>
                    </a:p>
                  </a:txBody>
                  <a:tcPr marL="8224" marR="8224" marT="8224"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1</a:t>
                      </a:r>
                    </a:p>
                  </a:txBody>
                  <a:tcPr marL="8224" marR="8224" marT="8224"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1</a:t>
                      </a:r>
                    </a:p>
                  </a:txBody>
                  <a:tcPr marL="8224" marR="8224" marT="8224"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1</a:t>
                      </a:r>
                    </a:p>
                  </a:txBody>
                  <a:tcPr marL="8224" marR="8224" marT="8224"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1</a:t>
                      </a:r>
                    </a:p>
                  </a:txBody>
                  <a:tcPr marL="8224" marR="8224" marT="8224"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1</a:t>
                      </a:r>
                    </a:p>
                  </a:txBody>
                  <a:tcPr marL="8224" marR="8224" marT="8224"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1</a:t>
                      </a:r>
                    </a:p>
                  </a:txBody>
                  <a:tcPr marL="8224" marR="8224" marT="8224"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1</a:t>
                      </a:r>
                    </a:p>
                  </a:txBody>
                  <a:tcPr marL="8224" marR="8224" marT="8224"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2</a:t>
                      </a:r>
                    </a:p>
                  </a:txBody>
                  <a:tcPr marL="8224" marR="8224" marT="8224"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1</a:t>
                      </a:r>
                    </a:p>
                  </a:txBody>
                  <a:tcPr marL="8224" marR="8224" marT="8224" marB="0" anchor="b">
                    <a:lnL>
                      <a:noFill/>
                    </a:lnL>
                    <a:lnR>
                      <a:noFill/>
                    </a:lnR>
                    <a:lnT>
                      <a:noFill/>
                    </a:lnT>
                    <a:lnB>
                      <a:noFill/>
                    </a:lnB>
                  </a:tcPr>
                </a:tc>
                <a:extLst>
                  <a:ext uri="{0D108BD9-81ED-4DB2-BD59-A6C34878D82A}">
                    <a16:rowId xmlns:a16="http://schemas.microsoft.com/office/drawing/2014/main" val="2261822851"/>
                  </a:ext>
                </a:extLst>
              </a:tr>
              <a:tr h="164478">
                <a:tc>
                  <a:txBody>
                    <a:bodyPr/>
                    <a:lstStyle/>
                    <a:p>
                      <a:pPr algn="l" fontAlgn="b"/>
                      <a:r>
                        <a:rPr lang="en-US" sz="900" b="0" i="0" u="none" strike="noStrike">
                          <a:solidFill>
                            <a:srgbClr val="000000"/>
                          </a:solidFill>
                          <a:effectLst/>
                          <a:latin typeface="Calibri" panose="020F0502020204030204" pitchFamily="34" charset="0"/>
                        </a:rPr>
                        <a:t>ENSG00000160712.13</a:t>
                      </a:r>
                    </a:p>
                  </a:txBody>
                  <a:tcPr marL="8224" marR="8224" marT="8224" marB="0" anchor="b">
                    <a:lnL>
                      <a:noFill/>
                    </a:lnL>
                    <a:lnR>
                      <a:noFill/>
                    </a:lnR>
                    <a:lnT>
                      <a:noFill/>
                    </a:lnT>
                    <a:lnB>
                      <a:noFill/>
                    </a:lnB>
                  </a:tcPr>
                </a:tc>
                <a:tc>
                  <a:txBody>
                    <a:bodyPr/>
                    <a:lstStyle/>
                    <a:p>
                      <a:pPr algn="l" fontAlgn="b"/>
                      <a:r>
                        <a:rPr lang="en-US" sz="900" b="0" i="0" u="none" strike="noStrike">
                          <a:solidFill>
                            <a:srgbClr val="000000"/>
                          </a:solidFill>
                          <a:effectLst/>
                          <a:latin typeface="Calibri" panose="020F0502020204030204" pitchFamily="34" charset="0"/>
                        </a:rPr>
                        <a:t>IL6R</a:t>
                      </a:r>
                    </a:p>
                  </a:txBody>
                  <a:tcPr marL="8224" marR="8224" marT="8224" marB="0" anchor="b">
                    <a:lnL>
                      <a:noFill/>
                    </a:lnL>
                    <a:lnR>
                      <a:noFill/>
                    </a:lnR>
                    <a:lnT>
                      <a:noFill/>
                    </a:lnT>
                    <a:lnB>
                      <a:noFill/>
                    </a:lnB>
                  </a:tcPr>
                </a:tc>
                <a:tc>
                  <a:txBody>
                    <a:bodyPr/>
                    <a:lstStyle/>
                    <a:p>
                      <a:pPr algn="l" fontAlgn="b"/>
                      <a:r>
                        <a:rPr lang="en-US" sz="900" b="0" i="0" u="none" strike="noStrike">
                          <a:solidFill>
                            <a:srgbClr val="000000"/>
                          </a:solidFill>
                          <a:effectLst/>
                          <a:latin typeface="Calibri" panose="020F0502020204030204" pitchFamily="34" charset="0"/>
                        </a:rPr>
                        <a:t>interleukin 6 receptor</a:t>
                      </a:r>
                    </a:p>
                  </a:txBody>
                  <a:tcPr marL="8224" marR="8224" marT="8224" marB="0" anchor="b">
                    <a:lnL>
                      <a:noFill/>
                    </a:lnL>
                    <a:lnR>
                      <a:noFill/>
                    </a:lnR>
                    <a:lnT>
                      <a:noFill/>
                    </a:lnT>
                    <a:lnB>
                      <a:noFill/>
                    </a:lnB>
                  </a:tcPr>
                </a:tc>
                <a:tc>
                  <a:txBody>
                    <a:bodyPr/>
                    <a:lstStyle/>
                    <a:p>
                      <a:pPr algn="l" fontAlgn="b"/>
                      <a:r>
                        <a:rPr lang="en-US" sz="900" b="0" i="0" u="none" strike="noStrike">
                          <a:solidFill>
                            <a:srgbClr val="000000"/>
                          </a:solidFill>
                          <a:effectLst/>
                          <a:latin typeface="Calibri" panose="020F0502020204030204" pitchFamily="34" charset="0"/>
                        </a:rPr>
                        <a:t>chr1</a:t>
                      </a:r>
                    </a:p>
                  </a:txBody>
                  <a:tcPr marL="8224" marR="8224" marT="8224" marB="0" anchor="b">
                    <a:lnL>
                      <a:noFill/>
                    </a:lnL>
                    <a:lnR>
                      <a:noFill/>
                    </a:lnR>
                    <a:lnT>
                      <a:noFill/>
                    </a:lnT>
                    <a:lnB>
                      <a:noFill/>
                    </a:lnB>
                  </a:tcPr>
                </a:tc>
                <a:tc>
                  <a:txBody>
                    <a:bodyPr/>
                    <a:lstStyle/>
                    <a:p>
                      <a:pPr algn="l" fontAlgn="b"/>
                      <a:r>
                        <a:rPr lang="en-US" sz="900" b="0" i="0" u="none" strike="noStrike">
                          <a:solidFill>
                            <a:srgbClr val="000000"/>
                          </a:solidFill>
                          <a:effectLst/>
                          <a:latin typeface="Calibri" panose="020F0502020204030204" pitchFamily="34" charset="0"/>
                        </a:rPr>
                        <a:t>.</a:t>
                      </a:r>
                    </a:p>
                  </a:txBody>
                  <a:tcPr marL="8224" marR="8224" marT="8224"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154438221</a:t>
                      </a:r>
                    </a:p>
                  </a:txBody>
                  <a:tcPr marL="8224" marR="8224" marT="8224" marB="0" anchor="b">
                    <a:lnL>
                      <a:noFill/>
                    </a:lnL>
                    <a:lnR>
                      <a:noFill/>
                    </a:lnR>
                    <a:lnT>
                      <a:noFill/>
                    </a:lnT>
                    <a:lnB>
                      <a:noFill/>
                    </a:lnB>
                  </a:tcPr>
                </a:tc>
                <a:tc>
                  <a:txBody>
                    <a:bodyPr/>
                    <a:lstStyle/>
                    <a:p>
                      <a:pPr algn="l" fontAlgn="b"/>
                      <a:r>
                        <a:rPr lang="en-US" sz="900" b="0" i="0" u="none" strike="noStrike">
                          <a:solidFill>
                            <a:srgbClr val="000000"/>
                          </a:solidFill>
                          <a:effectLst/>
                          <a:latin typeface="Calibri" panose="020F0502020204030204" pitchFamily="34" charset="0"/>
                        </a:rPr>
                        <a:t>C</a:t>
                      </a:r>
                    </a:p>
                  </a:txBody>
                  <a:tcPr marL="8224" marR="8224" marT="8224" marB="0" anchor="b">
                    <a:lnL>
                      <a:noFill/>
                    </a:lnL>
                    <a:lnR>
                      <a:noFill/>
                    </a:lnR>
                    <a:lnT>
                      <a:noFill/>
                    </a:lnT>
                    <a:lnB>
                      <a:noFill/>
                    </a:lnB>
                  </a:tcPr>
                </a:tc>
                <a:tc>
                  <a:txBody>
                    <a:bodyPr/>
                    <a:lstStyle/>
                    <a:p>
                      <a:pPr algn="l" fontAlgn="b"/>
                      <a:r>
                        <a:rPr lang="en-US" sz="900" b="0" i="0" u="none" strike="noStrike">
                          <a:solidFill>
                            <a:srgbClr val="000000"/>
                          </a:solidFill>
                          <a:effectLst/>
                          <a:latin typeface="Calibri" panose="020F0502020204030204" pitchFamily="34" charset="0"/>
                        </a:rPr>
                        <a:t>T</a:t>
                      </a:r>
                    </a:p>
                  </a:txBody>
                  <a:tcPr marL="8224" marR="8224" marT="8224"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1</a:t>
                      </a:r>
                    </a:p>
                  </a:txBody>
                  <a:tcPr marL="8224" marR="8224" marT="8224"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1</a:t>
                      </a:r>
                    </a:p>
                  </a:txBody>
                  <a:tcPr marL="8224" marR="8224" marT="8224"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1</a:t>
                      </a:r>
                    </a:p>
                  </a:txBody>
                  <a:tcPr marL="8224" marR="8224" marT="8224"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1</a:t>
                      </a:r>
                    </a:p>
                  </a:txBody>
                  <a:tcPr marL="8224" marR="8224" marT="8224"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1</a:t>
                      </a:r>
                    </a:p>
                  </a:txBody>
                  <a:tcPr marL="8224" marR="8224" marT="8224"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0</a:t>
                      </a:r>
                    </a:p>
                  </a:txBody>
                  <a:tcPr marL="8224" marR="8224" marT="8224"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1</a:t>
                      </a:r>
                    </a:p>
                  </a:txBody>
                  <a:tcPr marL="8224" marR="8224" marT="8224"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1</a:t>
                      </a:r>
                    </a:p>
                  </a:txBody>
                  <a:tcPr marL="8224" marR="8224" marT="8224"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1</a:t>
                      </a:r>
                    </a:p>
                  </a:txBody>
                  <a:tcPr marL="8224" marR="8224" marT="8224"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1</a:t>
                      </a:r>
                    </a:p>
                  </a:txBody>
                  <a:tcPr marL="8224" marR="8224" marT="8224"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1</a:t>
                      </a:r>
                    </a:p>
                  </a:txBody>
                  <a:tcPr marL="8224" marR="8224" marT="8224"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1</a:t>
                      </a:r>
                    </a:p>
                  </a:txBody>
                  <a:tcPr marL="8224" marR="8224" marT="8224"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1</a:t>
                      </a:r>
                    </a:p>
                  </a:txBody>
                  <a:tcPr marL="8224" marR="8224" marT="8224"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1</a:t>
                      </a:r>
                    </a:p>
                  </a:txBody>
                  <a:tcPr marL="8224" marR="8224" marT="8224"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1</a:t>
                      </a:r>
                    </a:p>
                  </a:txBody>
                  <a:tcPr marL="8224" marR="8224" marT="8224"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1</a:t>
                      </a:r>
                    </a:p>
                  </a:txBody>
                  <a:tcPr marL="8224" marR="8224" marT="8224"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1</a:t>
                      </a:r>
                    </a:p>
                  </a:txBody>
                  <a:tcPr marL="8224" marR="8224" marT="8224"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1</a:t>
                      </a:r>
                    </a:p>
                  </a:txBody>
                  <a:tcPr marL="8224" marR="8224" marT="8224"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1</a:t>
                      </a:r>
                    </a:p>
                  </a:txBody>
                  <a:tcPr marL="8224" marR="8224" marT="8224"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1</a:t>
                      </a:r>
                    </a:p>
                  </a:txBody>
                  <a:tcPr marL="8224" marR="8224" marT="8224"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1</a:t>
                      </a:r>
                    </a:p>
                  </a:txBody>
                  <a:tcPr marL="8224" marR="8224" marT="8224"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1</a:t>
                      </a:r>
                    </a:p>
                  </a:txBody>
                  <a:tcPr marL="8224" marR="8224" marT="8224" marB="0" anchor="b">
                    <a:lnL>
                      <a:noFill/>
                    </a:lnL>
                    <a:lnR>
                      <a:noFill/>
                    </a:lnR>
                    <a:lnT>
                      <a:noFill/>
                    </a:lnT>
                    <a:lnB>
                      <a:noFill/>
                    </a:lnB>
                  </a:tcPr>
                </a:tc>
                <a:extLst>
                  <a:ext uri="{0D108BD9-81ED-4DB2-BD59-A6C34878D82A}">
                    <a16:rowId xmlns:a16="http://schemas.microsoft.com/office/drawing/2014/main" val="1050883788"/>
                  </a:ext>
                </a:extLst>
              </a:tr>
              <a:tr h="164478">
                <a:tc>
                  <a:txBody>
                    <a:bodyPr/>
                    <a:lstStyle/>
                    <a:p>
                      <a:pPr algn="l" fontAlgn="b"/>
                      <a:r>
                        <a:rPr lang="en-US" sz="900" b="0" i="0" u="none" strike="noStrike">
                          <a:solidFill>
                            <a:srgbClr val="000000"/>
                          </a:solidFill>
                          <a:effectLst/>
                          <a:latin typeface="Calibri" panose="020F0502020204030204" pitchFamily="34" charset="0"/>
                        </a:rPr>
                        <a:t>ENSG00000160712.13</a:t>
                      </a:r>
                    </a:p>
                  </a:txBody>
                  <a:tcPr marL="8224" marR="8224" marT="8224" marB="0" anchor="b">
                    <a:lnL>
                      <a:noFill/>
                    </a:lnL>
                    <a:lnR>
                      <a:noFill/>
                    </a:lnR>
                    <a:lnT>
                      <a:noFill/>
                    </a:lnT>
                    <a:lnB>
                      <a:noFill/>
                    </a:lnB>
                  </a:tcPr>
                </a:tc>
                <a:tc>
                  <a:txBody>
                    <a:bodyPr/>
                    <a:lstStyle/>
                    <a:p>
                      <a:pPr algn="l" fontAlgn="b"/>
                      <a:r>
                        <a:rPr lang="en-US" sz="900" b="0" i="0" u="none" strike="noStrike">
                          <a:solidFill>
                            <a:srgbClr val="000000"/>
                          </a:solidFill>
                          <a:effectLst/>
                          <a:latin typeface="Calibri" panose="020F0502020204030204" pitchFamily="34" charset="0"/>
                        </a:rPr>
                        <a:t>IL6R</a:t>
                      </a:r>
                    </a:p>
                  </a:txBody>
                  <a:tcPr marL="8224" marR="8224" marT="8224" marB="0" anchor="b">
                    <a:lnL>
                      <a:noFill/>
                    </a:lnL>
                    <a:lnR>
                      <a:noFill/>
                    </a:lnR>
                    <a:lnT>
                      <a:noFill/>
                    </a:lnT>
                    <a:lnB>
                      <a:noFill/>
                    </a:lnB>
                  </a:tcPr>
                </a:tc>
                <a:tc>
                  <a:txBody>
                    <a:bodyPr/>
                    <a:lstStyle/>
                    <a:p>
                      <a:pPr algn="l" fontAlgn="b"/>
                      <a:r>
                        <a:rPr lang="en-US" sz="900" b="0" i="0" u="none" strike="noStrike">
                          <a:solidFill>
                            <a:srgbClr val="000000"/>
                          </a:solidFill>
                          <a:effectLst/>
                          <a:latin typeface="Calibri" panose="020F0502020204030204" pitchFamily="34" charset="0"/>
                        </a:rPr>
                        <a:t>interleukin 6 receptor</a:t>
                      </a:r>
                    </a:p>
                  </a:txBody>
                  <a:tcPr marL="8224" marR="8224" marT="8224" marB="0" anchor="b">
                    <a:lnL>
                      <a:noFill/>
                    </a:lnL>
                    <a:lnR>
                      <a:noFill/>
                    </a:lnR>
                    <a:lnT>
                      <a:noFill/>
                    </a:lnT>
                    <a:lnB>
                      <a:noFill/>
                    </a:lnB>
                  </a:tcPr>
                </a:tc>
                <a:tc>
                  <a:txBody>
                    <a:bodyPr/>
                    <a:lstStyle/>
                    <a:p>
                      <a:pPr algn="l" fontAlgn="b"/>
                      <a:r>
                        <a:rPr lang="en-US" sz="900" b="0" i="0" u="none" strike="noStrike">
                          <a:solidFill>
                            <a:srgbClr val="000000"/>
                          </a:solidFill>
                          <a:effectLst/>
                          <a:latin typeface="Calibri" panose="020F0502020204030204" pitchFamily="34" charset="0"/>
                        </a:rPr>
                        <a:t>chr1</a:t>
                      </a:r>
                    </a:p>
                  </a:txBody>
                  <a:tcPr marL="8224" marR="8224" marT="8224" marB="0" anchor="b">
                    <a:lnL>
                      <a:noFill/>
                    </a:lnL>
                    <a:lnR>
                      <a:noFill/>
                    </a:lnR>
                    <a:lnT>
                      <a:noFill/>
                    </a:lnT>
                    <a:lnB>
                      <a:noFill/>
                    </a:lnB>
                  </a:tcPr>
                </a:tc>
                <a:tc>
                  <a:txBody>
                    <a:bodyPr/>
                    <a:lstStyle/>
                    <a:p>
                      <a:pPr algn="l" fontAlgn="b"/>
                      <a:r>
                        <a:rPr lang="en-US" sz="900" b="0" i="0" u="none" strike="noStrike">
                          <a:solidFill>
                            <a:srgbClr val="000000"/>
                          </a:solidFill>
                          <a:effectLst/>
                          <a:latin typeface="Calibri" panose="020F0502020204030204" pitchFamily="34" charset="0"/>
                        </a:rPr>
                        <a:t>.</a:t>
                      </a:r>
                    </a:p>
                  </a:txBody>
                  <a:tcPr marL="8224" marR="8224" marT="8224"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154438225</a:t>
                      </a:r>
                    </a:p>
                  </a:txBody>
                  <a:tcPr marL="8224" marR="8224" marT="8224" marB="0" anchor="b">
                    <a:lnL>
                      <a:noFill/>
                    </a:lnL>
                    <a:lnR>
                      <a:noFill/>
                    </a:lnR>
                    <a:lnT>
                      <a:noFill/>
                    </a:lnT>
                    <a:lnB>
                      <a:noFill/>
                    </a:lnB>
                  </a:tcPr>
                </a:tc>
                <a:tc>
                  <a:txBody>
                    <a:bodyPr/>
                    <a:lstStyle/>
                    <a:p>
                      <a:pPr algn="l" fontAlgn="b"/>
                      <a:r>
                        <a:rPr lang="en-US" sz="900" b="0" i="0" u="none" strike="noStrike">
                          <a:solidFill>
                            <a:srgbClr val="000000"/>
                          </a:solidFill>
                          <a:effectLst/>
                          <a:latin typeface="Calibri" panose="020F0502020204030204" pitchFamily="34" charset="0"/>
                        </a:rPr>
                        <a:t>G</a:t>
                      </a:r>
                    </a:p>
                  </a:txBody>
                  <a:tcPr marL="8224" marR="8224" marT="8224" marB="0" anchor="b">
                    <a:lnL>
                      <a:noFill/>
                    </a:lnL>
                    <a:lnR>
                      <a:noFill/>
                    </a:lnR>
                    <a:lnT>
                      <a:noFill/>
                    </a:lnT>
                    <a:lnB>
                      <a:noFill/>
                    </a:lnB>
                  </a:tcPr>
                </a:tc>
                <a:tc>
                  <a:txBody>
                    <a:bodyPr/>
                    <a:lstStyle/>
                    <a:p>
                      <a:pPr algn="l" fontAlgn="b"/>
                      <a:r>
                        <a:rPr lang="en-US" sz="900" b="0" i="0" u="none" strike="noStrike">
                          <a:solidFill>
                            <a:srgbClr val="000000"/>
                          </a:solidFill>
                          <a:effectLst/>
                          <a:latin typeface="Calibri" panose="020F0502020204030204" pitchFamily="34" charset="0"/>
                        </a:rPr>
                        <a:t>T</a:t>
                      </a:r>
                    </a:p>
                  </a:txBody>
                  <a:tcPr marL="8224" marR="8224" marT="8224"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1</a:t>
                      </a:r>
                    </a:p>
                  </a:txBody>
                  <a:tcPr marL="8224" marR="8224" marT="8224"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1</a:t>
                      </a:r>
                    </a:p>
                  </a:txBody>
                  <a:tcPr marL="8224" marR="8224" marT="8224"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1</a:t>
                      </a:r>
                    </a:p>
                  </a:txBody>
                  <a:tcPr marL="8224" marR="8224" marT="8224"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1</a:t>
                      </a:r>
                    </a:p>
                  </a:txBody>
                  <a:tcPr marL="8224" marR="8224" marT="8224"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1</a:t>
                      </a:r>
                    </a:p>
                  </a:txBody>
                  <a:tcPr marL="8224" marR="8224" marT="8224"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0</a:t>
                      </a:r>
                    </a:p>
                  </a:txBody>
                  <a:tcPr marL="8224" marR="8224" marT="8224"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1</a:t>
                      </a:r>
                    </a:p>
                  </a:txBody>
                  <a:tcPr marL="8224" marR="8224" marT="8224"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1</a:t>
                      </a:r>
                    </a:p>
                  </a:txBody>
                  <a:tcPr marL="8224" marR="8224" marT="8224"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1</a:t>
                      </a:r>
                    </a:p>
                  </a:txBody>
                  <a:tcPr marL="8224" marR="8224" marT="8224"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1</a:t>
                      </a:r>
                    </a:p>
                  </a:txBody>
                  <a:tcPr marL="8224" marR="8224" marT="8224"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1</a:t>
                      </a:r>
                    </a:p>
                  </a:txBody>
                  <a:tcPr marL="8224" marR="8224" marT="8224"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1</a:t>
                      </a:r>
                    </a:p>
                  </a:txBody>
                  <a:tcPr marL="8224" marR="8224" marT="8224"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1</a:t>
                      </a:r>
                    </a:p>
                  </a:txBody>
                  <a:tcPr marL="8224" marR="8224" marT="8224"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1</a:t>
                      </a:r>
                    </a:p>
                  </a:txBody>
                  <a:tcPr marL="8224" marR="8224" marT="8224"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1</a:t>
                      </a:r>
                    </a:p>
                  </a:txBody>
                  <a:tcPr marL="8224" marR="8224" marT="8224"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1</a:t>
                      </a:r>
                    </a:p>
                  </a:txBody>
                  <a:tcPr marL="8224" marR="8224" marT="8224"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1</a:t>
                      </a:r>
                    </a:p>
                  </a:txBody>
                  <a:tcPr marL="8224" marR="8224" marT="8224"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1</a:t>
                      </a:r>
                    </a:p>
                  </a:txBody>
                  <a:tcPr marL="8224" marR="8224" marT="8224"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1</a:t>
                      </a:r>
                    </a:p>
                  </a:txBody>
                  <a:tcPr marL="8224" marR="8224" marT="8224"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1</a:t>
                      </a:r>
                    </a:p>
                  </a:txBody>
                  <a:tcPr marL="8224" marR="8224" marT="8224"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1</a:t>
                      </a:r>
                    </a:p>
                  </a:txBody>
                  <a:tcPr marL="8224" marR="8224" marT="8224"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1</a:t>
                      </a:r>
                    </a:p>
                  </a:txBody>
                  <a:tcPr marL="8224" marR="8224" marT="8224" marB="0" anchor="b">
                    <a:lnL>
                      <a:noFill/>
                    </a:lnL>
                    <a:lnR>
                      <a:noFill/>
                    </a:lnR>
                    <a:lnT>
                      <a:noFill/>
                    </a:lnT>
                    <a:lnB>
                      <a:noFill/>
                    </a:lnB>
                  </a:tcPr>
                </a:tc>
                <a:extLst>
                  <a:ext uri="{0D108BD9-81ED-4DB2-BD59-A6C34878D82A}">
                    <a16:rowId xmlns:a16="http://schemas.microsoft.com/office/drawing/2014/main" val="735635696"/>
                  </a:ext>
                </a:extLst>
              </a:tr>
              <a:tr h="164478">
                <a:tc>
                  <a:txBody>
                    <a:bodyPr/>
                    <a:lstStyle/>
                    <a:p>
                      <a:pPr algn="l" fontAlgn="b"/>
                      <a:r>
                        <a:rPr lang="en-US" sz="900" b="0" i="0" u="none" strike="noStrike">
                          <a:solidFill>
                            <a:srgbClr val="000000"/>
                          </a:solidFill>
                          <a:effectLst/>
                          <a:latin typeface="Calibri" panose="020F0502020204030204" pitchFamily="34" charset="0"/>
                        </a:rPr>
                        <a:t>ENSG00000160712.13</a:t>
                      </a:r>
                    </a:p>
                  </a:txBody>
                  <a:tcPr marL="8224" marR="8224" marT="8224" marB="0" anchor="b">
                    <a:lnL>
                      <a:noFill/>
                    </a:lnL>
                    <a:lnR>
                      <a:noFill/>
                    </a:lnR>
                    <a:lnT>
                      <a:noFill/>
                    </a:lnT>
                    <a:lnB>
                      <a:noFill/>
                    </a:lnB>
                  </a:tcPr>
                </a:tc>
                <a:tc>
                  <a:txBody>
                    <a:bodyPr/>
                    <a:lstStyle/>
                    <a:p>
                      <a:pPr algn="l" fontAlgn="b"/>
                      <a:r>
                        <a:rPr lang="en-US" sz="900" b="0" i="0" u="none" strike="noStrike">
                          <a:solidFill>
                            <a:srgbClr val="000000"/>
                          </a:solidFill>
                          <a:effectLst/>
                          <a:latin typeface="Calibri" panose="020F0502020204030204" pitchFamily="34" charset="0"/>
                        </a:rPr>
                        <a:t>IL6R</a:t>
                      </a:r>
                    </a:p>
                  </a:txBody>
                  <a:tcPr marL="8224" marR="8224" marT="8224" marB="0" anchor="b">
                    <a:lnL>
                      <a:noFill/>
                    </a:lnL>
                    <a:lnR>
                      <a:noFill/>
                    </a:lnR>
                    <a:lnT>
                      <a:noFill/>
                    </a:lnT>
                    <a:lnB>
                      <a:noFill/>
                    </a:lnB>
                  </a:tcPr>
                </a:tc>
                <a:tc>
                  <a:txBody>
                    <a:bodyPr/>
                    <a:lstStyle/>
                    <a:p>
                      <a:pPr algn="l" fontAlgn="b"/>
                      <a:r>
                        <a:rPr lang="en-US" sz="900" b="0" i="0" u="none" strike="noStrike">
                          <a:solidFill>
                            <a:srgbClr val="000000"/>
                          </a:solidFill>
                          <a:effectLst/>
                          <a:latin typeface="Calibri" panose="020F0502020204030204" pitchFamily="34" charset="0"/>
                        </a:rPr>
                        <a:t>interleukin 6 receptor</a:t>
                      </a:r>
                    </a:p>
                  </a:txBody>
                  <a:tcPr marL="8224" marR="8224" marT="8224" marB="0" anchor="b">
                    <a:lnL>
                      <a:noFill/>
                    </a:lnL>
                    <a:lnR>
                      <a:noFill/>
                    </a:lnR>
                    <a:lnT>
                      <a:noFill/>
                    </a:lnT>
                    <a:lnB>
                      <a:noFill/>
                    </a:lnB>
                  </a:tcPr>
                </a:tc>
                <a:tc>
                  <a:txBody>
                    <a:bodyPr/>
                    <a:lstStyle/>
                    <a:p>
                      <a:pPr algn="l" fontAlgn="b"/>
                      <a:r>
                        <a:rPr lang="en-US" sz="900" b="0" i="0" u="none" strike="noStrike">
                          <a:solidFill>
                            <a:srgbClr val="000000"/>
                          </a:solidFill>
                          <a:effectLst/>
                          <a:latin typeface="Calibri" panose="020F0502020204030204" pitchFamily="34" charset="0"/>
                        </a:rPr>
                        <a:t>chr1</a:t>
                      </a:r>
                    </a:p>
                  </a:txBody>
                  <a:tcPr marL="8224" marR="8224" marT="8224" marB="0" anchor="b">
                    <a:lnL>
                      <a:noFill/>
                    </a:lnL>
                    <a:lnR>
                      <a:noFill/>
                    </a:lnR>
                    <a:lnT>
                      <a:noFill/>
                    </a:lnT>
                    <a:lnB>
                      <a:noFill/>
                    </a:lnB>
                  </a:tcPr>
                </a:tc>
                <a:tc>
                  <a:txBody>
                    <a:bodyPr/>
                    <a:lstStyle/>
                    <a:p>
                      <a:pPr algn="l" fontAlgn="b"/>
                      <a:r>
                        <a:rPr lang="en-US" sz="900" b="0" i="0" u="none" strike="noStrike">
                          <a:solidFill>
                            <a:srgbClr val="000000"/>
                          </a:solidFill>
                          <a:effectLst/>
                          <a:latin typeface="Calibri" panose="020F0502020204030204" pitchFamily="34" charset="0"/>
                        </a:rPr>
                        <a:t>.</a:t>
                      </a:r>
                    </a:p>
                  </a:txBody>
                  <a:tcPr marL="8224" marR="8224" marT="8224"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154456223</a:t>
                      </a:r>
                    </a:p>
                  </a:txBody>
                  <a:tcPr marL="8224" marR="8224" marT="8224" marB="0" anchor="b">
                    <a:lnL>
                      <a:noFill/>
                    </a:lnL>
                    <a:lnR>
                      <a:noFill/>
                    </a:lnR>
                    <a:lnT>
                      <a:noFill/>
                    </a:lnT>
                    <a:lnB>
                      <a:noFill/>
                    </a:lnB>
                  </a:tcPr>
                </a:tc>
                <a:tc>
                  <a:txBody>
                    <a:bodyPr/>
                    <a:lstStyle/>
                    <a:p>
                      <a:pPr algn="l" fontAlgn="b"/>
                      <a:r>
                        <a:rPr lang="en-US" sz="900" b="0" i="0" u="none" strike="noStrike">
                          <a:solidFill>
                            <a:srgbClr val="000000"/>
                          </a:solidFill>
                          <a:effectLst/>
                          <a:latin typeface="Calibri" panose="020F0502020204030204" pitchFamily="34" charset="0"/>
                        </a:rPr>
                        <a:t>G</a:t>
                      </a:r>
                    </a:p>
                  </a:txBody>
                  <a:tcPr marL="8224" marR="8224" marT="8224" marB="0" anchor="b">
                    <a:lnL>
                      <a:noFill/>
                    </a:lnL>
                    <a:lnR>
                      <a:noFill/>
                    </a:lnR>
                    <a:lnT>
                      <a:noFill/>
                    </a:lnT>
                    <a:lnB>
                      <a:noFill/>
                    </a:lnB>
                  </a:tcPr>
                </a:tc>
                <a:tc>
                  <a:txBody>
                    <a:bodyPr/>
                    <a:lstStyle/>
                    <a:p>
                      <a:pPr algn="l" fontAlgn="b"/>
                      <a:r>
                        <a:rPr lang="en-US" sz="900" b="0" i="0" u="none" strike="noStrike">
                          <a:solidFill>
                            <a:srgbClr val="000000"/>
                          </a:solidFill>
                          <a:effectLst/>
                          <a:latin typeface="Calibri" panose="020F0502020204030204" pitchFamily="34" charset="0"/>
                        </a:rPr>
                        <a:t>T</a:t>
                      </a:r>
                    </a:p>
                  </a:txBody>
                  <a:tcPr marL="8224" marR="8224" marT="8224"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1</a:t>
                      </a:r>
                    </a:p>
                  </a:txBody>
                  <a:tcPr marL="8224" marR="8224" marT="8224"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1</a:t>
                      </a:r>
                    </a:p>
                  </a:txBody>
                  <a:tcPr marL="8224" marR="8224" marT="8224"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1</a:t>
                      </a:r>
                    </a:p>
                  </a:txBody>
                  <a:tcPr marL="8224" marR="8224" marT="8224"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1</a:t>
                      </a:r>
                    </a:p>
                  </a:txBody>
                  <a:tcPr marL="8224" marR="8224" marT="8224"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0</a:t>
                      </a:r>
                    </a:p>
                  </a:txBody>
                  <a:tcPr marL="8224" marR="8224" marT="8224"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1</a:t>
                      </a:r>
                    </a:p>
                  </a:txBody>
                  <a:tcPr marL="8224" marR="8224" marT="8224"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1</a:t>
                      </a:r>
                    </a:p>
                  </a:txBody>
                  <a:tcPr marL="8224" marR="8224" marT="8224"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1</a:t>
                      </a:r>
                    </a:p>
                  </a:txBody>
                  <a:tcPr marL="8224" marR="8224" marT="8224"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1</a:t>
                      </a:r>
                    </a:p>
                  </a:txBody>
                  <a:tcPr marL="8224" marR="8224" marT="8224"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1</a:t>
                      </a:r>
                    </a:p>
                  </a:txBody>
                  <a:tcPr marL="8224" marR="8224" marT="8224"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1</a:t>
                      </a:r>
                    </a:p>
                  </a:txBody>
                  <a:tcPr marL="8224" marR="8224" marT="8224"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1</a:t>
                      </a:r>
                    </a:p>
                  </a:txBody>
                  <a:tcPr marL="8224" marR="8224" marT="8224"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1</a:t>
                      </a:r>
                    </a:p>
                  </a:txBody>
                  <a:tcPr marL="8224" marR="8224" marT="8224"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1</a:t>
                      </a:r>
                    </a:p>
                  </a:txBody>
                  <a:tcPr marL="8224" marR="8224" marT="8224"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1</a:t>
                      </a:r>
                    </a:p>
                  </a:txBody>
                  <a:tcPr marL="8224" marR="8224" marT="8224"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1</a:t>
                      </a:r>
                    </a:p>
                  </a:txBody>
                  <a:tcPr marL="8224" marR="8224" marT="8224"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1</a:t>
                      </a:r>
                    </a:p>
                  </a:txBody>
                  <a:tcPr marL="8224" marR="8224" marT="8224"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1</a:t>
                      </a:r>
                    </a:p>
                  </a:txBody>
                  <a:tcPr marL="8224" marR="8224" marT="8224"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1</a:t>
                      </a:r>
                    </a:p>
                  </a:txBody>
                  <a:tcPr marL="8224" marR="8224" marT="8224"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1</a:t>
                      </a:r>
                    </a:p>
                  </a:txBody>
                  <a:tcPr marL="8224" marR="8224" marT="8224"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1</a:t>
                      </a:r>
                    </a:p>
                  </a:txBody>
                  <a:tcPr marL="8224" marR="8224" marT="8224"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1</a:t>
                      </a:r>
                    </a:p>
                  </a:txBody>
                  <a:tcPr marL="8224" marR="8224" marT="8224" marB="0" anchor="b">
                    <a:lnL>
                      <a:noFill/>
                    </a:lnL>
                    <a:lnR>
                      <a:noFill/>
                    </a:lnR>
                    <a:lnT>
                      <a:noFill/>
                    </a:lnT>
                    <a:lnB>
                      <a:noFill/>
                    </a:lnB>
                  </a:tcPr>
                </a:tc>
                <a:extLst>
                  <a:ext uri="{0D108BD9-81ED-4DB2-BD59-A6C34878D82A}">
                    <a16:rowId xmlns:a16="http://schemas.microsoft.com/office/drawing/2014/main" val="3909122920"/>
                  </a:ext>
                </a:extLst>
              </a:tr>
              <a:tr h="164478">
                <a:tc>
                  <a:txBody>
                    <a:bodyPr/>
                    <a:lstStyle/>
                    <a:p>
                      <a:pPr algn="l" fontAlgn="b"/>
                      <a:r>
                        <a:rPr lang="en-US" sz="900" b="0" i="0" u="none" strike="noStrike">
                          <a:solidFill>
                            <a:srgbClr val="000000"/>
                          </a:solidFill>
                          <a:effectLst/>
                          <a:latin typeface="Calibri" panose="020F0502020204030204" pitchFamily="34" charset="0"/>
                        </a:rPr>
                        <a:t>ENSG00000160712.13</a:t>
                      </a:r>
                    </a:p>
                  </a:txBody>
                  <a:tcPr marL="8224" marR="8224" marT="8224" marB="0" anchor="b">
                    <a:lnL>
                      <a:noFill/>
                    </a:lnL>
                    <a:lnR>
                      <a:noFill/>
                    </a:lnR>
                    <a:lnT>
                      <a:noFill/>
                    </a:lnT>
                    <a:lnB>
                      <a:noFill/>
                    </a:lnB>
                  </a:tcPr>
                </a:tc>
                <a:tc>
                  <a:txBody>
                    <a:bodyPr/>
                    <a:lstStyle/>
                    <a:p>
                      <a:pPr algn="l" fontAlgn="b"/>
                      <a:r>
                        <a:rPr lang="en-US" sz="900" b="0" i="0" u="none" strike="noStrike">
                          <a:solidFill>
                            <a:srgbClr val="000000"/>
                          </a:solidFill>
                          <a:effectLst/>
                          <a:latin typeface="Calibri" panose="020F0502020204030204" pitchFamily="34" charset="0"/>
                        </a:rPr>
                        <a:t>IL6R</a:t>
                      </a:r>
                    </a:p>
                  </a:txBody>
                  <a:tcPr marL="8224" marR="8224" marT="8224" marB="0" anchor="b">
                    <a:lnL>
                      <a:noFill/>
                    </a:lnL>
                    <a:lnR>
                      <a:noFill/>
                    </a:lnR>
                    <a:lnT>
                      <a:noFill/>
                    </a:lnT>
                    <a:lnB>
                      <a:noFill/>
                    </a:lnB>
                  </a:tcPr>
                </a:tc>
                <a:tc>
                  <a:txBody>
                    <a:bodyPr/>
                    <a:lstStyle/>
                    <a:p>
                      <a:pPr algn="l" fontAlgn="b"/>
                      <a:r>
                        <a:rPr lang="en-US" sz="900" b="0" i="0" u="none" strike="noStrike">
                          <a:solidFill>
                            <a:srgbClr val="000000"/>
                          </a:solidFill>
                          <a:effectLst/>
                          <a:latin typeface="Calibri" panose="020F0502020204030204" pitchFamily="34" charset="0"/>
                        </a:rPr>
                        <a:t>interleukin 6 receptor</a:t>
                      </a:r>
                    </a:p>
                  </a:txBody>
                  <a:tcPr marL="8224" marR="8224" marT="8224" marB="0" anchor="b">
                    <a:lnL>
                      <a:noFill/>
                    </a:lnL>
                    <a:lnR>
                      <a:noFill/>
                    </a:lnR>
                    <a:lnT>
                      <a:noFill/>
                    </a:lnT>
                    <a:lnB>
                      <a:noFill/>
                    </a:lnB>
                  </a:tcPr>
                </a:tc>
                <a:tc>
                  <a:txBody>
                    <a:bodyPr/>
                    <a:lstStyle/>
                    <a:p>
                      <a:pPr algn="l" fontAlgn="b"/>
                      <a:r>
                        <a:rPr lang="en-US" sz="900" b="0" i="0" u="none" strike="noStrike">
                          <a:solidFill>
                            <a:srgbClr val="000000"/>
                          </a:solidFill>
                          <a:effectLst/>
                          <a:latin typeface="Calibri" panose="020F0502020204030204" pitchFamily="34" charset="0"/>
                        </a:rPr>
                        <a:t>chr1</a:t>
                      </a:r>
                    </a:p>
                  </a:txBody>
                  <a:tcPr marL="8224" marR="8224" marT="8224" marB="0" anchor="b">
                    <a:lnL>
                      <a:noFill/>
                    </a:lnL>
                    <a:lnR>
                      <a:noFill/>
                    </a:lnR>
                    <a:lnT>
                      <a:noFill/>
                    </a:lnT>
                    <a:lnB>
                      <a:noFill/>
                    </a:lnB>
                  </a:tcPr>
                </a:tc>
                <a:tc>
                  <a:txBody>
                    <a:bodyPr/>
                    <a:lstStyle/>
                    <a:p>
                      <a:pPr algn="l" fontAlgn="b"/>
                      <a:r>
                        <a:rPr lang="en-US" sz="900" b="0" i="0" u="none" strike="noStrike">
                          <a:solidFill>
                            <a:srgbClr val="000000"/>
                          </a:solidFill>
                          <a:effectLst/>
                          <a:latin typeface="Calibri" panose="020F0502020204030204" pitchFamily="34" charset="0"/>
                        </a:rPr>
                        <a:t>rs200068447</a:t>
                      </a:r>
                    </a:p>
                  </a:txBody>
                  <a:tcPr marL="8224" marR="8224" marT="8224"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154457986</a:t>
                      </a:r>
                    </a:p>
                  </a:txBody>
                  <a:tcPr marL="8224" marR="8224" marT="8224" marB="0" anchor="b">
                    <a:lnL>
                      <a:noFill/>
                    </a:lnL>
                    <a:lnR>
                      <a:noFill/>
                    </a:lnR>
                    <a:lnT>
                      <a:noFill/>
                    </a:lnT>
                    <a:lnB>
                      <a:noFill/>
                    </a:lnB>
                  </a:tcPr>
                </a:tc>
                <a:tc>
                  <a:txBody>
                    <a:bodyPr/>
                    <a:lstStyle/>
                    <a:p>
                      <a:pPr algn="l" fontAlgn="b"/>
                      <a:r>
                        <a:rPr lang="en-US" sz="900" b="0" i="0" u="none" strike="noStrike">
                          <a:solidFill>
                            <a:srgbClr val="000000"/>
                          </a:solidFill>
                          <a:effectLst/>
                          <a:latin typeface="Calibri" panose="020F0502020204030204" pitchFamily="34" charset="0"/>
                        </a:rPr>
                        <a:t>A</a:t>
                      </a:r>
                    </a:p>
                  </a:txBody>
                  <a:tcPr marL="8224" marR="8224" marT="8224" marB="0" anchor="b">
                    <a:lnL>
                      <a:noFill/>
                    </a:lnL>
                    <a:lnR>
                      <a:noFill/>
                    </a:lnR>
                    <a:lnT>
                      <a:noFill/>
                    </a:lnT>
                    <a:lnB>
                      <a:noFill/>
                    </a:lnB>
                  </a:tcPr>
                </a:tc>
                <a:tc>
                  <a:txBody>
                    <a:bodyPr/>
                    <a:lstStyle/>
                    <a:p>
                      <a:pPr algn="l" fontAlgn="b"/>
                      <a:r>
                        <a:rPr lang="en-US" sz="900" b="0" i="0" u="none" strike="noStrike">
                          <a:solidFill>
                            <a:srgbClr val="000000"/>
                          </a:solidFill>
                          <a:effectLst/>
                          <a:latin typeface="Calibri" panose="020F0502020204030204" pitchFamily="34" charset="0"/>
                        </a:rPr>
                        <a:t>T</a:t>
                      </a:r>
                    </a:p>
                  </a:txBody>
                  <a:tcPr marL="8224" marR="8224" marT="8224"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2</a:t>
                      </a:r>
                    </a:p>
                  </a:txBody>
                  <a:tcPr marL="8224" marR="8224" marT="8224"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0</a:t>
                      </a:r>
                    </a:p>
                  </a:txBody>
                  <a:tcPr marL="8224" marR="8224" marT="8224"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1</a:t>
                      </a:r>
                    </a:p>
                  </a:txBody>
                  <a:tcPr marL="8224" marR="8224" marT="8224"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0</a:t>
                      </a:r>
                    </a:p>
                  </a:txBody>
                  <a:tcPr marL="8224" marR="8224" marT="8224"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0</a:t>
                      </a:r>
                    </a:p>
                  </a:txBody>
                  <a:tcPr marL="8224" marR="8224" marT="8224"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0</a:t>
                      </a:r>
                    </a:p>
                  </a:txBody>
                  <a:tcPr marL="8224" marR="8224" marT="8224"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1</a:t>
                      </a:r>
                    </a:p>
                  </a:txBody>
                  <a:tcPr marL="8224" marR="8224" marT="8224"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0</a:t>
                      </a:r>
                    </a:p>
                  </a:txBody>
                  <a:tcPr marL="8224" marR="8224" marT="8224"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1</a:t>
                      </a:r>
                    </a:p>
                  </a:txBody>
                  <a:tcPr marL="8224" marR="8224" marT="8224"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1</a:t>
                      </a:r>
                    </a:p>
                  </a:txBody>
                  <a:tcPr marL="8224" marR="8224" marT="8224"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1</a:t>
                      </a:r>
                    </a:p>
                  </a:txBody>
                  <a:tcPr marL="8224" marR="8224" marT="8224"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1</a:t>
                      </a:r>
                    </a:p>
                  </a:txBody>
                  <a:tcPr marL="8224" marR="8224" marT="8224"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0</a:t>
                      </a:r>
                    </a:p>
                  </a:txBody>
                  <a:tcPr marL="8224" marR="8224" marT="8224"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1</a:t>
                      </a:r>
                    </a:p>
                  </a:txBody>
                  <a:tcPr marL="8224" marR="8224" marT="8224"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1</a:t>
                      </a:r>
                    </a:p>
                  </a:txBody>
                  <a:tcPr marL="8224" marR="8224" marT="8224"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1</a:t>
                      </a:r>
                    </a:p>
                  </a:txBody>
                  <a:tcPr marL="8224" marR="8224" marT="8224"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1</a:t>
                      </a:r>
                    </a:p>
                  </a:txBody>
                  <a:tcPr marL="8224" marR="8224" marT="8224"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1</a:t>
                      </a:r>
                    </a:p>
                  </a:txBody>
                  <a:tcPr marL="8224" marR="8224" marT="8224"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1</a:t>
                      </a:r>
                    </a:p>
                  </a:txBody>
                  <a:tcPr marL="8224" marR="8224" marT="8224"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0</a:t>
                      </a:r>
                    </a:p>
                  </a:txBody>
                  <a:tcPr marL="8224" marR="8224" marT="8224"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1</a:t>
                      </a:r>
                    </a:p>
                  </a:txBody>
                  <a:tcPr marL="8224" marR="8224" marT="8224"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1</a:t>
                      </a:r>
                    </a:p>
                  </a:txBody>
                  <a:tcPr marL="8224" marR="8224" marT="8224" marB="0" anchor="b">
                    <a:lnL>
                      <a:noFill/>
                    </a:lnL>
                    <a:lnR>
                      <a:noFill/>
                    </a:lnR>
                    <a:lnT>
                      <a:noFill/>
                    </a:lnT>
                    <a:lnB>
                      <a:noFill/>
                    </a:lnB>
                  </a:tcPr>
                </a:tc>
                <a:extLst>
                  <a:ext uri="{0D108BD9-81ED-4DB2-BD59-A6C34878D82A}">
                    <a16:rowId xmlns:a16="http://schemas.microsoft.com/office/drawing/2014/main" val="3315096906"/>
                  </a:ext>
                </a:extLst>
              </a:tr>
              <a:tr h="164478">
                <a:tc>
                  <a:txBody>
                    <a:bodyPr/>
                    <a:lstStyle/>
                    <a:p>
                      <a:pPr algn="l" fontAlgn="b"/>
                      <a:r>
                        <a:rPr lang="en-US" sz="900" b="0" i="0" u="none" strike="noStrike">
                          <a:solidFill>
                            <a:srgbClr val="000000"/>
                          </a:solidFill>
                          <a:effectLst/>
                          <a:latin typeface="Calibri" panose="020F0502020204030204" pitchFamily="34" charset="0"/>
                        </a:rPr>
                        <a:t>ENSG00000160712.13</a:t>
                      </a:r>
                    </a:p>
                  </a:txBody>
                  <a:tcPr marL="8224" marR="8224" marT="8224" marB="0" anchor="b">
                    <a:lnL>
                      <a:noFill/>
                    </a:lnL>
                    <a:lnR>
                      <a:noFill/>
                    </a:lnR>
                    <a:lnT>
                      <a:noFill/>
                    </a:lnT>
                    <a:lnB>
                      <a:noFill/>
                    </a:lnB>
                  </a:tcPr>
                </a:tc>
                <a:tc>
                  <a:txBody>
                    <a:bodyPr/>
                    <a:lstStyle/>
                    <a:p>
                      <a:pPr algn="l" fontAlgn="b"/>
                      <a:r>
                        <a:rPr lang="en-US" sz="900" b="0" i="0" u="none" strike="noStrike">
                          <a:solidFill>
                            <a:srgbClr val="000000"/>
                          </a:solidFill>
                          <a:effectLst/>
                          <a:latin typeface="Calibri" panose="020F0502020204030204" pitchFamily="34" charset="0"/>
                        </a:rPr>
                        <a:t>IL6R</a:t>
                      </a:r>
                    </a:p>
                  </a:txBody>
                  <a:tcPr marL="8224" marR="8224" marT="8224" marB="0" anchor="b">
                    <a:lnL>
                      <a:noFill/>
                    </a:lnL>
                    <a:lnR>
                      <a:noFill/>
                    </a:lnR>
                    <a:lnT>
                      <a:noFill/>
                    </a:lnT>
                    <a:lnB>
                      <a:noFill/>
                    </a:lnB>
                  </a:tcPr>
                </a:tc>
                <a:tc>
                  <a:txBody>
                    <a:bodyPr/>
                    <a:lstStyle/>
                    <a:p>
                      <a:pPr algn="l" fontAlgn="b"/>
                      <a:r>
                        <a:rPr lang="en-US" sz="900" b="0" i="0" u="none" strike="noStrike">
                          <a:solidFill>
                            <a:srgbClr val="000000"/>
                          </a:solidFill>
                          <a:effectLst/>
                          <a:latin typeface="Calibri" panose="020F0502020204030204" pitchFamily="34" charset="0"/>
                        </a:rPr>
                        <a:t>interleukin 6 receptor</a:t>
                      </a:r>
                    </a:p>
                  </a:txBody>
                  <a:tcPr marL="8224" marR="8224" marT="8224" marB="0" anchor="b">
                    <a:lnL>
                      <a:noFill/>
                    </a:lnL>
                    <a:lnR>
                      <a:noFill/>
                    </a:lnR>
                    <a:lnT>
                      <a:noFill/>
                    </a:lnT>
                    <a:lnB>
                      <a:noFill/>
                    </a:lnB>
                  </a:tcPr>
                </a:tc>
                <a:tc>
                  <a:txBody>
                    <a:bodyPr/>
                    <a:lstStyle/>
                    <a:p>
                      <a:pPr algn="l" fontAlgn="b"/>
                      <a:r>
                        <a:rPr lang="en-US" sz="900" b="0" i="0" u="none" strike="noStrike">
                          <a:solidFill>
                            <a:srgbClr val="000000"/>
                          </a:solidFill>
                          <a:effectLst/>
                          <a:latin typeface="Calibri" panose="020F0502020204030204" pitchFamily="34" charset="0"/>
                        </a:rPr>
                        <a:t>chr1</a:t>
                      </a:r>
                    </a:p>
                  </a:txBody>
                  <a:tcPr marL="8224" marR="8224" marT="8224" marB="0" anchor="b">
                    <a:lnL>
                      <a:noFill/>
                    </a:lnL>
                    <a:lnR>
                      <a:noFill/>
                    </a:lnR>
                    <a:lnT>
                      <a:noFill/>
                    </a:lnT>
                    <a:lnB>
                      <a:noFill/>
                    </a:lnB>
                  </a:tcPr>
                </a:tc>
                <a:tc>
                  <a:txBody>
                    <a:bodyPr/>
                    <a:lstStyle/>
                    <a:p>
                      <a:pPr algn="l" fontAlgn="b"/>
                      <a:r>
                        <a:rPr lang="en-US" sz="900" b="0" i="0" u="none" strike="noStrike">
                          <a:solidFill>
                            <a:srgbClr val="000000"/>
                          </a:solidFill>
                          <a:effectLst/>
                          <a:latin typeface="Calibri" panose="020F0502020204030204" pitchFamily="34" charset="0"/>
                        </a:rPr>
                        <a:t>.</a:t>
                      </a:r>
                    </a:p>
                  </a:txBody>
                  <a:tcPr marL="8224" marR="8224" marT="8224"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154462373</a:t>
                      </a:r>
                    </a:p>
                  </a:txBody>
                  <a:tcPr marL="8224" marR="8224" marT="8224" marB="0" anchor="b">
                    <a:lnL>
                      <a:noFill/>
                    </a:lnL>
                    <a:lnR>
                      <a:noFill/>
                    </a:lnR>
                    <a:lnT>
                      <a:noFill/>
                    </a:lnT>
                    <a:lnB>
                      <a:noFill/>
                    </a:lnB>
                  </a:tcPr>
                </a:tc>
                <a:tc>
                  <a:txBody>
                    <a:bodyPr/>
                    <a:lstStyle/>
                    <a:p>
                      <a:pPr algn="l" fontAlgn="b"/>
                      <a:r>
                        <a:rPr lang="en-US" sz="900" b="0" i="0" u="none" strike="noStrike">
                          <a:solidFill>
                            <a:srgbClr val="000000"/>
                          </a:solidFill>
                          <a:effectLst/>
                          <a:latin typeface="Calibri" panose="020F0502020204030204" pitchFamily="34" charset="0"/>
                        </a:rPr>
                        <a:t>A</a:t>
                      </a:r>
                    </a:p>
                  </a:txBody>
                  <a:tcPr marL="8224" marR="8224" marT="8224" marB="0" anchor="b">
                    <a:lnL>
                      <a:noFill/>
                    </a:lnL>
                    <a:lnR>
                      <a:noFill/>
                    </a:lnR>
                    <a:lnT>
                      <a:noFill/>
                    </a:lnT>
                    <a:lnB>
                      <a:noFill/>
                    </a:lnB>
                  </a:tcPr>
                </a:tc>
                <a:tc>
                  <a:txBody>
                    <a:bodyPr/>
                    <a:lstStyle/>
                    <a:p>
                      <a:pPr algn="l" fontAlgn="b"/>
                      <a:r>
                        <a:rPr lang="en-US" sz="900" b="0" i="0" u="none" strike="noStrike">
                          <a:solidFill>
                            <a:srgbClr val="000000"/>
                          </a:solidFill>
                          <a:effectLst/>
                          <a:latin typeface="Calibri" panose="020F0502020204030204" pitchFamily="34" charset="0"/>
                        </a:rPr>
                        <a:t>T</a:t>
                      </a:r>
                    </a:p>
                  </a:txBody>
                  <a:tcPr marL="8224" marR="8224" marT="8224"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1</a:t>
                      </a:r>
                    </a:p>
                  </a:txBody>
                  <a:tcPr marL="8224" marR="8224" marT="8224"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1</a:t>
                      </a:r>
                    </a:p>
                  </a:txBody>
                  <a:tcPr marL="8224" marR="8224" marT="8224"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1</a:t>
                      </a:r>
                    </a:p>
                  </a:txBody>
                  <a:tcPr marL="8224" marR="8224" marT="8224"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1</a:t>
                      </a:r>
                    </a:p>
                  </a:txBody>
                  <a:tcPr marL="8224" marR="8224" marT="8224"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1</a:t>
                      </a:r>
                    </a:p>
                  </a:txBody>
                  <a:tcPr marL="8224" marR="8224" marT="8224"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1</a:t>
                      </a:r>
                    </a:p>
                  </a:txBody>
                  <a:tcPr marL="8224" marR="8224" marT="8224"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1</a:t>
                      </a:r>
                    </a:p>
                  </a:txBody>
                  <a:tcPr marL="8224" marR="8224" marT="8224"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0</a:t>
                      </a:r>
                    </a:p>
                  </a:txBody>
                  <a:tcPr marL="8224" marR="8224" marT="8224"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1</a:t>
                      </a:r>
                    </a:p>
                  </a:txBody>
                  <a:tcPr marL="8224" marR="8224" marT="8224"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1</a:t>
                      </a:r>
                    </a:p>
                  </a:txBody>
                  <a:tcPr marL="8224" marR="8224" marT="8224"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1</a:t>
                      </a:r>
                    </a:p>
                  </a:txBody>
                  <a:tcPr marL="8224" marR="8224" marT="8224"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1</a:t>
                      </a:r>
                    </a:p>
                  </a:txBody>
                  <a:tcPr marL="8224" marR="8224" marT="8224"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1</a:t>
                      </a:r>
                    </a:p>
                  </a:txBody>
                  <a:tcPr marL="8224" marR="8224" marT="8224"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2</a:t>
                      </a:r>
                    </a:p>
                  </a:txBody>
                  <a:tcPr marL="8224" marR="8224" marT="8224"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1</a:t>
                      </a:r>
                    </a:p>
                  </a:txBody>
                  <a:tcPr marL="8224" marR="8224" marT="8224"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1</a:t>
                      </a:r>
                    </a:p>
                  </a:txBody>
                  <a:tcPr marL="8224" marR="8224" marT="8224"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1</a:t>
                      </a:r>
                    </a:p>
                  </a:txBody>
                  <a:tcPr marL="8224" marR="8224" marT="8224"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1</a:t>
                      </a:r>
                    </a:p>
                  </a:txBody>
                  <a:tcPr marL="8224" marR="8224" marT="8224"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1</a:t>
                      </a:r>
                    </a:p>
                  </a:txBody>
                  <a:tcPr marL="8224" marR="8224" marT="8224"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1</a:t>
                      </a:r>
                    </a:p>
                  </a:txBody>
                  <a:tcPr marL="8224" marR="8224" marT="8224"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1</a:t>
                      </a:r>
                    </a:p>
                  </a:txBody>
                  <a:tcPr marL="8224" marR="8224" marT="8224"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1</a:t>
                      </a:r>
                    </a:p>
                  </a:txBody>
                  <a:tcPr marL="8224" marR="8224" marT="8224" marB="0" anchor="b">
                    <a:lnL>
                      <a:noFill/>
                    </a:lnL>
                    <a:lnR>
                      <a:noFill/>
                    </a:lnR>
                    <a:lnT>
                      <a:noFill/>
                    </a:lnT>
                    <a:lnB>
                      <a:noFill/>
                    </a:lnB>
                  </a:tcPr>
                </a:tc>
                <a:extLst>
                  <a:ext uri="{0D108BD9-81ED-4DB2-BD59-A6C34878D82A}">
                    <a16:rowId xmlns:a16="http://schemas.microsoft.com/office/drawing/2014/main" val="3580966266"/>
                  </a:ext>
                </a:extLst>
              </a:tr>
              <a:tr h="164478">
                <a:tc>
                  <a:txBody>
                    <a:bodyPr/>
                    <a:lstStyle/>
                    <a:p>
                      <a:pPr algn="l" fontAlgn="b"/>
                      <a:r>
                        <a:rPr lang="en-US" sz="900" b="0" i="0" u="none" strike="noStrike">
                          <a:solidFill>
                            <a:srgbClr val="000000"/>
                          </a:solidFill>
                          <a:effectLst/>
                          <a:latin typeface="Calibri" panose="020F0502020204030204" pitchFamily="34" charset="0"/>
                        </a:rPr>
                        <a:t>ENSG00000160712.13</a:t>
                      </a:r>
                    </a:p>
                  </a:txBody>
                  <a:tcPr marL="8224" marR="8224" marT="8224" marB="0" anchor="b">
                    <a:lnL>
                      <a:noFill/>
                    </a:lnL>
                    <a:lnR>
                      <a:noFill/>
                    </a:lnR>
                    <a:lnT>
                      <a:noFill/>
                    </a:lnT>
                    <a:lnB>
                      <a:noFill/>
                    </a:lnB>
                  </a:tcPr>
                </a:tc>
                <a:tc>
                  <a:txBody>
                    <a:bodyPr/>
                    <a:lstStyle/>
                    <a:p>
                      <a:pPr algn="l" fontAlgn="b"/>
                      <a:r>
                        <a:rPr lang="en-US" sz="900" b="0" i="0" u="none" strike="noStrike">
                          <a:solidFill>
                            <a:srgbClr val="000000"/>
                          </a:solidFill>
                          <a:effectLst/>
                          <a:latin typeface="Calibri" panose="020F0502020204030204" pitchFamily="34" charset="0"/>
                        </a:rPr>
                        <a:t>IL6R</a:t>
                      </a:r>
                    </a:p>
                  </a:txBody>
                  <a:tcPr marL="8224" marR="8224" marT="8224" marB="0" anchor="b">
                    <a:lnL>
                      <a:noFill/>
                    </a:lnL>
                    <a:lnR>
                      <a:noFill/>
                    </a:lnR>
                    <a:lnT>
                      <a:noFill/>
                    </a:lnT>
                    <a:lnB>
                      <a:noFill/>
                    </a:lnB>
                  </a:tcPr>
                </a:tc>
                <a:tc>
                  <a:txBody>
                    <a:bodyPr/>
                    <a:lstStyle/>
                    <a:p>
                      <a:pPr algn="l" fontAlgn="b"/>
                      <a:r>
                        <a:rPr lang="en-US" sz="900" b="0" i="0" u="none" strike="noStrike">
                          <a:solidFill>
                            <a:srgbClr val="000000"/>
                          </a:solidFill>
                          <a:effectLst/>
                          <a:latin typeface="Calibri" panose="020F0502020204030204" pitchFamily="34" charset="0"/>
                        </a:rPr>
                        <a:t>interleukin 6 receptor</a:t>
                      </a:r>
                    </a:p>
                  </a:txBody>
                  <a:tcPr marL="8224" marR="8224" marT="8224" marB="0" anchor="b">
                    <a:lnL>
                      <a:noFill/>
                    </a:lnL>
                    <a:lnR>
                      <a:noFill/>
                    </a:lnR>
                    <a:lnT>
                      <a:noFill/>
                    </a:lnT>
                    <a:lnB>
                      <a:noFill/>
                    </a:lnB>
                  </a:tcPr>
                </a:tc>
                <a:tc>
                  <a:txBody>
                    <a:bodyPr/>
                    <a:lstStyle/>
                    <a:p>
                      <a:pPr algn="l" fontAlgn="b"/>
                      <a:r>
                        <a:rPr lang="en-US" sz="900" b="0" i="0" u="none" strike="noStrike">
                          <a:solidFill>
                            <a:srgbClr val="000000"/>
                          </a:solidFill>
                          <a:effectLst/>
                          <a:latin typeface="Calibri" panose="020F0502020204030204" pitchFamily="34" charset="0"/>
                        </a:rPr>
                        <a:t>chr1</a:t>
                      </a:r>
                    </a:p>
                  </a:txBody>
                  <a:tcPr marL="8224" marR="8224" marT="8224" marB="0" anchor="b">
                    <a:lnL>
                      <a:noFill/>
                    </a:lnL>
                    <a:lnR>
                      <a:noFill/>
                    </a:lnR>
                    <a:lnT>
                      <a:noFill/>
                    </a:lnT>
                    <a:lnB>
                      <a:noFill/>
                    </a:lnB>
                  </a:tcPr>
                </a:tc>
                <a:tc>
                  <a:txBody>
                    <a:bodyPr/>
                    <a:lstStyle/>
                    <a:p>
                      <a:pPr algn="l" fontAlgn="b"/>
                      <a:r>
                        <a:rPr lang="en-US" sz="900" b="0" i="0" u="none" strike="noStrike">
                          <a:solidFill>
                            <a:srgbClr val="000000"/>
                          </a:solidFill>
                          <a:effectLst/>
                          <a:latin typeface="Calibri" panose="020F0502020204030204" pitchFamily="34" charset="0"/>
                        </a:rPr>
                        <a:t>.</a:t>
                      </a:r>
                    </a:p>
                  </a:txBody>
                  <a:tcPr marL="8224" marR="8224" marT="8224"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154464172</a:t>
                      </a:r>
                    </a:p>
                  </a:txBody>
                  <a:tcPr marL="8224" marR="8224" marT="8224" marB="0" anchor="b">
                    <a:lnL>
                      <a:noFill/>
                    </a:lnL>
                    <a:lnR>
                      <a:noFill/>
                    </a:lnR>
                    <a:lnT>
                      <a:noFill/>
                    </a:lnT>
                    <a:lnB>
                      <a:noFill/>
                    </a:lnB>
                  </a:tcPr>
                </a:tc>
                <a:tc>
                  <a:txBody>
                    <a:bodyPr/>
                    <a:lstStyle/>
                    <a:p>
                      <a:pPr algn="l" fontAlgn="b"/>
                      <a:r>
                        <a:rPr lang="en-US" sz="900" b="0" i="0" u="none" strike="noStrike">
                          <a:solidFill>
                            <a:srgbClr val="000000"/>
                          </a:solidFill>
                          <a:effectLst/>
                          <a:latin typeface="Calibri" panose="020F0502020204030204" pitchFamily="34" charset="0"/>
                        </a:rPr>
                        <a:t>G</a:t>
                      </a:r>
                    </a:p>
                  </a:txBody>
                  <a:tcPr marL="8224" marR="8224" marT="8224" marB="0" anchor="b">
                    <a:lnL>
                      <a:noFill/>
                    </a:lnL>
                    <a:lnR>
                      <a:noFill/>
                    </a:lnR>
                    <a:lnT>
                      <a:noFill/>
                    </a:lnT>
                    <a:lnB>
                      <a:noFill/>
                    </a:lnB>
                  </a:tcPr>
                </a:tc>
                <a:tc>
                  <a:txBody>
                    <a:bodyPr/>
                    <a:lstStyle/>
                    <a:p>
                      <a:pPr algn="l" fontAlgn="b"/>
                      <a:r>
                        <a:rPr lang="en-US" sz="900" b="0" i="0" u="none" strike="noStrike">
                          <a:solidFill>
                            <a:srgbClr val="000000"/>
                          </a:solidFill>
                          <a:effectLst/>
                          <a:latin typeface="Calibri" panose="020F0502020204030204" pitchFamily="34" charset="0"/>
                        </a:rPr>
                        <a:t>T</a:t>
                      </a:r>
                    </a:p>
                  </a:txBody>
                  <a:tcPr marL="8224" marR="8224" marT="8224"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1</a:t>
                      </a:r>
                    </a:p>
                  </a:txBody>
                  <a:tcPr marL="8224" marR="8224" marT="8224"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1</a:t>
                      </a:r>
                    </a:p>
                  </a:txBody>
                  <a:tcPr marL="8224" marR="8224" marT="8224"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1</a:t>
                      </a:r>
                    </a:p>
                  </a:txBody>
                  <a:tcPr marL="8224" marR="8224" marT="8224"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1</a:t>
                      </a:r>
                    </a:p>
                  </a:txBody>
                  <a:tcPr marL="8224" marR="8224" marT="8224"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1</a:t>
                      </a:r>
                    </a:p>
                  </a:txBody>
                  <a:tcPr marL="8224" marR="8224" marT="8224"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1</a:t>
                      </a:r>
                    </a:p>
                  </a:txBody>
                  <a:tcPr marL="8224" marR="8224" marT="8224"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1</a:t>
                      </a:r>
                    </a:p>
                  </a:txBody>
                  <a:tcPr marL="8224" marR="8224" marT="8224"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1</a:t>
                      </a:r>
                    </a:p>
                  </a:txBody>
                  <a:tcPr marL="8224" marR="8224" marT="8224"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1</a:t>
                      </a:r>
                    </a:p>
                  </a:txBody>
                  <a:tcPr marL="8224" marR="8224" marT="8224"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1</a:t>
                      </a:r>
                    </a:p>
                  </a:txBody>
                  <a:tcPr marL="8224" marR="8224" marT="8224"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1</a:t>
                      </a:r>
                    </a:p>
                  </a:txBody>
                  <a:tcPr marL="8224" marR="8224" marT="8224"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1</a:t>
                      </a:r>
                    </a:p>
                  </a:txBody>
                  <a:tcPr marL="8224" marR="8224" marT="8224"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1</a:t>
                      </a:r>
                    </a:p>
                  </a:txBody>
                  <a:tcPr marL="8224" marR="8224" marT="8224"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1</a:t>
                      </a:r>
                    </a:p>
                  </a:txBody>
                  <a:tcPr marL="8224" marR="8224" marT="8224"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1</a:t>
                      </a:r>
                    </a:p>
                  </a:txBody>
                  <a:tcPr marL="8224" marR="8224" marT="8224"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1</a:t>
                      </a:r>
                    </a:p>
                  </a:txBody>
                  <a:tcPr marL="8224" marR="8224" marT="8224"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1</a:t>
                      </a:r>
                    </a:p>
                  </a:txBody>
                  <a:tcPr marL="8224" marR="8224" marT="8224"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1</a:t>
                      </a:r>
                    </a:p>
                  </a:txBody>
                  <a:tcPr marL="8224" marR="8224" marT="8224"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1</a:t>
                      </a:r>
                    </a:p>
                  </a:txBody>
                  <a:tcPr marL="8224" marR="8224" marT="8224"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1</a:t>
                      </a:r>
                    </a:p>
                  </a:txBody>
                  <a:tcPr marL="8224" marR="8224" marT="8224"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1</a:t>
                      </a:r>
                    </a:p>
                  </a:txBody>
                  <a:tcPr marL="8224" marR="8224" marT="8224"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1</a:t>
                      </a:r>
                    </a:p>
                  </a:txBody>
                  <a:tcPr marL="8224" marR="8224" marT="8224" marB="0" anchor="b">
                    <a:lnL>
                      <a:noFill/>
                    </a:lnL>
                    <a:lnR>
                      <a:noFill/>
                    </a:lnR>
                    <a:lnT>
                      <a:noFill/>
                    </a:lnT>
                    <a:lnB>
                      <a:noFill/>
                    </a:lnB>
                  </a:tcPr>
                </a:tc>
                <a:extLst>
                  <a:ext uri="{0D108BD9-81ED-4DB2-BD59-A6C34878D82A}">
                    <a16:rowId xmlns:a16="http://schemas.microsoft.com/office/drawing/2014/main" val="1842984255"/>
                  </a:ext>
                </a:extLst>
              </a:tr>
              <a:tr h="164478">
                <a:tc>
                  <a:txBody>
                    <a:bodyPr/>
                    <a:lstStyle/>
                    <a:p>
                      <a:pPr algn="l" fontAlgn="b"/>
                      <a:r>
                        <a:rPr lang="en-US" sz="900" b="0" i="0" u="none" strike="noStrike">
                          <a:solidFill>
                            <a:srgbClr val="000000"/>
                          </a:solidFill>
                          <a:effectLst/>
                          <a:latin typeface="Calibri" panose="020F0502020204030204" pitchFamily="34" charset="0"/>
                        </a:rPr>
                        <a:t>ENSG00000162711.18</a:t>
                      </a:r>
                    </a:p>
                  </a:txBody>
                  <a:tcPr marL="8224" marR="8224" marT="8224" marB="0" anchor="b">
                    <a:lnL>
                      <a:noFill/>
                    </a:lnL>
                    <a:lnR>
                      <a:noFill/>
                    </a:lnR>
                    <a:lnT>
                      <a:noFill/>
                    </a:lnT>
                    <a:lnB>
                      <a:noFill/>
                    </a:lnB>
                  </a:tcPr>
                </a:tc>
                <a:tc>
                  <a:txBody>
                    <a:bodyPr/>
                    <a:lstStyle/>
                    <a:p>
                      <a:pPr algn="l" fontAlgn="b"/>
                      <a:r>
                        <a:rPr lang="en-US" sz="900" b="0" i="0" u="none" strike="noStrike">
                          <a:solidFill>
                            <a:srgbClr val="000000"/>
                          </a:solidFill>
                          <a:effectLst/>
                          <a:latin typeface="Calibri" panose="020F0502020204030204" pitchFamily="34" charset="0"/>
                        </a:rPr>
                        <a:t>NLRP3</a:t>
                      </a:r>
                    </a:p>
                  </a:txBody>
                  <a:tcPr marL="8224" marR="8224" marT="8224" marB="0" anchor="b">
                    <a:lnL>
                      <a:noFill/>
                    </a:lnL>
                    <a:lnR>
                      <a:noFill/>
                    </a:lnR>
                    <a:lnT>
                      <a:noFill/>
                    </a:lnT>
                    <a:lnB>
                      <a:noFill/>
                    </a:lnB>
                  </a:tcPr>
                </a:tc>
                <a:tc>
                  <a:txBody>
                    <a:bodyPr/>
                    <a:lstStyle/>
                    <a:p>
                      <a:pPr algn="l" fontAlgn="b"/>
                      <a:r>
                        <a:rPr lang="en-US" sz="900" b="0" i="0" u="none" strike="noStrike">
                          <a:solidFill>
                            <a:srgbClr val="000000"/>
                          </a:solidFill>
                          <a:effectLst/>
                          <a:latin typeface="Calibri" panose="020F0502020204030204" pitchFamily="34" charset="0"/>
                        </a:rPr>
                        <a:t>NLR family pyrin domain containing 3</a:t>
                      </a:r>
                    </a:p>
                  </a:txBody>
                  <a:tcPr marL="8224" marR="8224" marT="8224" marB="0" anchor="b">
                    <a:lnL>
                      <a:noFill/>
                    </a:lnL>
                    <a:lnR>
                      <a:noFill/>
                    </a:lnR>
                    <a:lnT>
                      <a:noFill/>
                    </a:lnT>
                    <a:lnB>
                      <a:noFill/>
                    </a:lnB>
                  </a:tcPr>
                </a:tc>
                <a:tc>
                  <a:txBody>
                    <a:bodyPr/>
                    <a:lstStyle/>
                    <a:p>
                      <a:pPr algn="l" fontAlgn="b"/>
                      <a:r>
                        <a:rPr lang="en-US" sz="900" b="0" i="0" u="none" strike="noStrike">
                          <a:solidFill>
                            <a:srgbClr val="000000"/>
                          </a:solidFill>
                          <a:effectLst/>
                          <a:latin typeface="Calibri" panose="020F0502020204030204" pitchFamily="34" charset="0"/>
                        </a:rPr>
                        <a:t>chr1</a:t>
                      </a:r>
                    </a:p>
                  </a:txBody>
                  <a:tcPr marL="8224" marR="8224" marT="8224" marB="0" anchor="b">
                    <a:lnL>
                      <a:noFill/>
                    </a:lnL>
                    <a:lnR>
                      <a:noFill/>
                    </a:lnR>
                    <a:lnT>
                      <a:noFill/>
                    </a:lnT>
                    <a:lnB>
                      <a:noFill/>
                    </a:lnB>
                  </a:tcPr>
                </a:tc>
                <a:tc>
                  <a:txBody>
                    <a:bodyPr/>
                    <a:lstStyle/>
                    <a:p>
                      <a:pPr algn="l" fontAlgn="b"/>
                      <a:r>
                        <a:rPr lang="en-US" sz="900" b="0" i="0" u="none" strike="noStrike">
                          <a:solidFill>
                            <a:srgbClr val="000000"/>
                          </a:solidFill>
                          <a:effectLst/>
                          <a:latin typeface="Calibri" panose="020F0502020204030204" pitchFamily="34" charset="0"/>
                        </a:rPr>
                        <a:t>rs4925545</a:t>
                      </a:r>
                    </a:p>
                  </a:txBody>
                  <a:tcPr marL="8224" marR="8224" marT="8224"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247427693</a:t>
                      </a:r>
                    </a:p>
                  </a:txBody>
                  <a:tcPr marL="8224" marR="8224" marT="8224" marB="0" anchor="b">
                    <a:lnL>
                      <a:noFill/>
                    </a:lnL>
                    <a:lnR>
                      <a:noFill/>
                    </a:lnR>
                    <a:lnT>
                      <a:noFill/>
                    </a:lnT>
                    <a:lnB>
                      <a:noFill/>
                    </a:lnB>
                  </a:tcPr>
                </a:tc>
                <a:tc>
                  <a:txBody>
                    <a:bodyPr/>
                    <a:lstStyle/>
                    <a:p>
                      <a:pPr algn="l" fontAlgn="b"/>
                      <a:r>
                        <a:rPr lang="en-US" sz="900" b="0" i="0" u="none" strike="noStrike">
                          <a:solidFill>
                            <a:srgbClr val="000000"/>
                          </a:solidFill>
                          <a:effectLst/>
                          <a:latin typeface="Calibri" panose="020F0502020204030204" pitchFamily="34" charset="0"/>
                        </a:rPr>
                        <a:t>G</a:t>
                      </a:r>
                    </a:p>
                  </a:txBody>
                  <a:tcPr marL="8224" marR="8224" marT="8224" marB="0" anchor="b">
                    <a:lnL>
                      <a:noFill/>
                    </a:lnL>
                    <a:lnR>
                      <a:noFill/>
                    </a:lnR>
                    <a:lnT>
                      <a:noFill/>
                    </a:lnT>
                    <a:lnB>
                      <a:noFill/>
                    </a:lnB>
                  </a:tcPr>
                </a:tc>
                <a:tc>
                  <a:txBody>
                    <a:bodyPr/>
                    <a:lstStyle/>
                    <a:p>
                      <a:pPr algn="l" fontAlgn="b"/>
                      <a:r>
                        <a:rPr lang="en-US" sz="900" b="0" i="0" u="none" strike="noStrike">
                          <a:solidFill>
                            <a:srgbClr val="000000"/>
                          </a:solidFill>
                          <a:effectLst/>
                          <a:latin typeface="Calibri" panose="020F0502020204030204" pitchFamily="34" charset="0"/>
                        </a:rPr>
                        <a:t>A</a:t>
                      </a:r>
                    </a:p>
                  </a:txBody>
                  <a:tcPr marL="8224" marR="8224" marT="8224"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1</a:t>
                      </a:r>
                    </a:p>
                  </a:txBody>
                  <a:tcPr marL="8224" marR="8224" marT="8224"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1</a:t>
                      </a:r>
                    </a:p>
                  </a:txBody>
                  <a:tcPr marL="8224" marR="8224" marT="8224"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2</a:t>
                      </a:r>
                    </a:p>
                  </a:txBody>
                  <a:tcPr marL="8224" marR="8224" marT="8224"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1</a:t>
                      </a:r>
                    </a:p>
                  </a:txBody>
                  <a:tcPr marL="8224" marR="8224" marT="8224"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1</a:t>
                      </a:r>
                    </a:p>
                  </a:txBody>
                  <a:tcPr marL="8224" marR="8224" marT="8224"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1</a:t>
                      </a:r>
                    </a:p>
                  </a:txBody>
                  <a:tcPr marL="8224" marR="8224" marT="8224"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1</a:t>
                      </a:r>
                    </a:p>
                  </a:txBody>
                  <a:tcPr marL="8224" marR="8224" marT="8224"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1</a:t>
                      </a:r>
                    </a:p>
                  </a:txBody>
                  <a:tcPr marL="8224" marR="8224" marT="8224"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1</a:t>
                      </a:r>
                    </a:p>
                  </a:txBody>
                  <a:tcPr marL="8224" marR="8224" marT="8224"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1</a:t>
                      </a:r>
                    </a:p>
                  </a:txBody>
                  <a:tcPr marL="8224" marR="8224" marT="8224"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1</a:t>
                      </a:r>
                    </a:p>
                  </a:txBody>
                  <a:tcPr marL="8224" marR="8224" marT="8224"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1</a:t>
                      </a:r>
                    </a:p>
                  </a:txBody>
                  <a:tcPr marL="8224" marR="8224" marT="8224"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1</a:t>
                      </a:r>
                    </a:p>
                  </a:txBody>
                  <a:tcPr marL="8224" marR="8224" marT="8224"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2</a:t>
                      </a:r>
                    </a:p>
                  </a:txBody>
                  <a:tcPr marL="8224" marR="8224" marT="8224"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1</a:t>
                      </a:r>
                    </a:p>
                  </a:txBody>
                  <a:tcPr marL="8224" marR="8224" marT="8224"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2</a:t>
                      </a:r>
                    </a:p>
                  </a:txBody>
                  <a:tcPr marL="8224" marR="8224" marT="8224"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1</a:t>
                      </a:r>
                    </a:p>
                  </a:txBody>
                  <a:tcPr marL="8224" marR="8224" marT="8224"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2</a:t>
                      </a:r>
                    </a:p>
                  </a:txBody>
                  <a:tcPr marL="8224" marR="8224" marT="8224"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1</a:t>
                      </a:r>
                    </a:p>
                  </a:txBody>
                  <a:tcPr marL="8224" marR="8224" marT="8224"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1</a:t>
                      </a:r>
                    </a:p>
                  </a:txBody>
                  <a:tcPr marL="8224" marR="8224" marT="8224"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1</a:t>
                      </a:r>
                    </a:p>
                  </a:txBody>
                  <a:tcPr marL="8224" marR="8224" marT="8224"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1</a:t>
                      </a:r>
                    </a:p>
                  </a:txBody>
                  <a:tcPr marL="8224" marR="8224" marT="8224" marB="0" anchor="b">
                    <a:lnL>
                      <a:noFill/>
                    </a:lnL>
                    <a:lnR>
                      <a:noFill/>
                    </a:lnR>
                    <a:lnT>
                      <a:noFill/>
                    </a:lnT>
                    <a:lnB>
                      <a:noFill/>
                    </a:lnB>
                  </a:tcPr>
                </a:tc>
                <a:extLst>
                  <a:ext uri="{0D108BD9-81ED-4DB2-BD59-A6C34878D82A}">
                    <a16:rowId xmlns:a16="http://schemas.microsoft.com/office/drawing/2014/main" val="1406881188"/>
                  </a:ext>
                </a:extLst>
              </a:tr>
              <a:tr h="164478">
                <a:tc>
                  <a:txBody>
                    <a:bodyPr/>
                    <a:lstStyle/>
                    <a:p>
                      <a:pPr algn="l" fontAlgn="b"/>
                      <a:r>
                        <a:rPr lang="en-US" sz="900" b="0" i="0" u="none" strike="noStrike">
                          <a:solidFill>
                            <a:srgbClr val="000000"/>
                          </a:solidFill>
                          <a:effectLst/>
                          <a:latin typeface="Calibri" panose="020F0502020204030204" pitchFamily="34" charset="0"/>
                        </a:rPr>
                        <a:t>ENSG00000162711.18</a:t>
                      </a:r>
                    </a:p>
                  </a:txBody>
                  <a:tcPr marL="8224" marR="8224" marT="8224" marB="0" anchor="b">
                    <a:lnL>
                      <a:noFill/>
                    </a:lnL>
                    <a:lnR>
                      <a:noFill/>
                    </a:lnR>
                    <a:lnT>
                      <a:noFill/>
                    </a:lnT>
                    <a:lnB>
                      <a:noFill/>
                    </a:lnB>
                  </a:tcPr>
                </a:tc>
                <a:tc>
                  <a:txBody>
                    <a:bodyPr/>
                    <a:lstStyle/>
                    <a:p>
                      <a:pPr algn="l" fontAlgn="b"/>
                      <a:r>
                        <a:rPr lang="en-US" sz="900" b="0" i="0" u="none" strike="noStrike">
                          <a:solidFill>
                            <a:srgbClr val="000000"/>
                          </a:solidFill>
                          <a:effectLst/>
                          <a:latin typeface="Calibri" panose="020F0502020204030204" pitchFamily="34" charset="0"/>
                        </a:rPr>
                        <a:t>NLRP3</a:t>
                      </a:r>
                    </a:p>
                  </a:txBody>
                  <a:tcPr marL="8224" marR="8224" marT="8224" marB="0" anchor="b">
                    <a:lnL>
                      <a:noFill/>
                    </a:lnL>
                    <a:lnR>
                      <a:noFill/>
                    </a:lnR>
                    <a:lnT>
                      <a:noFill/>
                    </a:lnT>
                    <a:lnB>
                      <a:noFill/>
                    </a:lnB>
                  </a:tcPr>
                </a:tc>
                <a:tc>
                  <a:txBody>
                    <a:bodyPr/>
                    <a:lstStyle/>
                    <a:p>
                      <a:pPr algn="l" fontAlgn="b"/>
                      <a:r>
                        <a:rPr lang="en-US" sz="900" b="0" i="0" u="none" strike="noStrike">
                          <a:solidFill>
                            <a:srgbClr val="000000"/>
                          </a:solidFill>
                          <a:effectLst/>
                          <a:latin typeface="Calibri" panose="020F0502020204030204" pitchFamily="34" charset="0"/>
                        </a:rPr>
                        <a:t>NLR family pyrin domain containing 3</a:t>
                      </a:r>
                    </a:p>
                  </a:txBody>
                  <a:tcPr marL="8224" marR="8224" marT="8224" marB="0" anchor="b">
                    <a:lnL>
                      <a:noFill/>
                    </a:lnL>
                    <a:lnR>
                      <a:noFill/>
                    </a:lnR>
                    <a:lnT>
                      <a:noFill/>
                    </a:lnT>
                    <a:lnB>
                      <a:noFill/>
                    </a:lnB>
                  </a:tcPr>
                </a:tc>
                <a:tc>
                  <a:txBody>
                    <a:bodyPr/>
                    <a:lstStyle/>
                    <a:p>
                      <a:pPr algn="l" fontAlgn="b"/>
                      <a:r>
                        <a:rPr lang="en-US" sz="900" b="0" i="0" u="none" strike="noStrike">
                          <a:solidFill>
                            <a:srgbClr val="000000"/>
                          </a:solidFill>
                          <a:effectLst/>
                          <a:latin typeface="Calibri" panose="020F0502020204030204" pitchFamily="34" charset="0"/>
                        </a:rPr>
                        <a:t>chr1</a:t>
                      </a:r>
                    </a:p>
                  </a:txBody>
                  <a:tcPr marL="8224" marR="8224" marT="8224" marB="0" anchor="b">
                    <a:lnL>
                      <a:noFill/>
                    </a:lnL>
                    <a:lnR>
                      <a:noFill/>
                    </a:lnR>
                    <a:lnT>
                      <a:noFill/>
                    </a:lnT>
                    <a:lnB>
                      <a:noFill/>
                    </a:lnB>
                  </a:tcPr>
                </a:tc>
                <a:tc>
                  <a:txBody>
                    <a:bodyPr/>
                    <a:lstStyle/>
                    <a:p>
                      <a:pPr algn="l" fontAlgn="b"/>
                      <a:r>
                        <a:rPr lang="en-US" sz="900" b="0" i="0" u="none" strike="noStrike">
                          <a:solidFill>
                            <a:srgbClr val="000000"/>
                          </a:solidFill>
                          <a:effectLst/>
                          <a:latin typeface="Calibri" panose="020F0502020204030204" pitchFamily="34" charset="0"/>
                        </a:rPr>
                        <a:t>rs4925653</a:t>
                      </a:r>
                    </a:p>
                  </a:txBody>
                  <a:tcPr marL="8224" marR="8224" marT="8224"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247427700</a:t>
                      </a:r>
                    </a:p>
                  </a:txBody>
                  <a:tcPr marL="8224" marR="8224" marT="8224" marB="0" anchor="b">
                    <a:lnL>
                      <a:noFill/>
                    </a:lnL>
                    <a:lnR>
                      <a:noFill/>
                    </a:lnR>
                    <a:lnT>
                      <a:noFill/>
                    </a:lnT>
                    <a:lnB>
                      <a:noFill/>
                    </a:lnB>
                  </a:tcPr>
                </a:tc>
                <a:tc>
                  <a:txBody>
                    <a:bodyPr/>
                    <a:lstStyle/>
                    <a:p>
                      <a:pPr algn="l" fontAlgn="b"/>
                      <a:r>
                        <a:rPr lang="en-US" sz="900" b="0" i="0" u="none" strike="noStrike">
                          <a:solidFill>
                            <a:srgbClr val="000000"/>
                          </a:solidFill>
                          <a:effectLst/>
                          <a:latin typeface="Calibri" panose="020F0502020204030204" pitchFamily="34" charset="0"/>
                        </a:rPr>
                        <a:t>C</a:t>
                      </a:r>
                    </a:p>
                  </a:txBody>
                  <a:tcPr marL="8224" marR="8224" marT="8224" marB="0" anchor="b">
                    <a:lnL>
                      <a:noFill/>
                    </a:lnL>
                    <a:lnR>
                      <a:noFill/>
                    </a:lnR>
                    <a:lnT>
                      <a:noFill/>
                    </a:lnT>
                    <a:lnB>
                      <a:noFill/>
                    </a:lnB>
                  </a:tcPr>
                </a:tc>
                <a:tc>
                  <a:txBody>
                    <a:bodyPr/>
                    <a:lstStyle/>
                    <a:p>
                      <a:pPr algn="l" fontAlgn="b"/>
                      <a:r>
                        <a:rPr lang="en-US" sz="900" b="0" i="0" u="none" strike="noStrike">
                          <a:solidFill>
                            <a:srgbClr val="000000"/>
                          </a:solidFill>
                          <a:effectLst/>
                          <a:latin typeface="Calibri" panose="020F0502020204030204" pitchFamily="34" charset="0"/>
                        </a:rPr>
                        <a:t>T</a:t>
                      </a:r>
                    </a:p>
                  </a:txBody>
                  <a:tcPr marL="8224" marR="8224" marT="8224"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1</a:t>
                      </a:r>
                    </a:p>
                  </a:txBody>
                  <a:tcPr marL="8224" marR="8224" marT="8224"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1</a:t>
                      </a:r>
                    </a:p>
                  </a:txBody>
                  <a:tcPr marL="8224" marR="8224" marT="8224"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1</a:t>
                      </a:r>
                    </a:p>
                  </a:txBody>
                  <a:tcPr marL="8224" marR="8224" marT="8224"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0</a:t>
                      </a:r>
                    </a:p>
                  </a:txBody>
                  <a:tcPr marL="8224" marR="8224" marT="8224"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1</a:t>
                      </a:r>
                    </a:p>
                  </a:txBody>
                  <a:tcPr marL="8224" marR="8224" marT="8224"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1</a:t>
                      </a:r>
                    </a:p>
                  </a:txBody>
                  <a:tcPr marL="8224" marR="8224" marT="8224"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1</a:t>
                      </a:r>
                    </a:p>
                  </a:txBody>
                  <a:tcPr marL="8224" marR="8224" marT="8224"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1</a:t>
                      </a:r>
                    </a:p>
                  </a:txBody>
                  <a:tcPr marL="8224" marR="8224" marT="8224"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1</a:t>
                      </a:r>
                    </a:p>
                  </a:txBody>
                  <a:tcPr marL="8224" marR="8224" marT="8224"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1</a:t>
                      </a:r>
                    </a:p>
                  </a:txBody>
                  <a:tcPr marL="8224" marR="8224" marT="8224"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1</a:t>
                      </a:r>
                    </a:p>
                  </a:txBody>
                  <a:tcPr marL="8224" marR="8224" marT="8224"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1</a:t>
                      </a:r>
                    </a:p>
                  </a:txBody>
                  <a:tcPr marL="8224" marR="8224" marT="8224"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0</a:t>
                      </a:r>
                    </a:p>
                  </a:txBody>
                  <a:tcPr marL="8224" marR="8224" marT="8224"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2</a:t>
                      </a:r>
                    </a:p>
                  </a:txBody>
                  <a:tcPr marL="8224" marR="8224" marT="8224"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1</a:t>
                      </a:r>
                    </a:p>
                  </a:txBody>
                  <a:tcPr marL="8224" marR="8224" marT="8224"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2</a:t>
                      </a:r>
                    </a:p>
                  </a:txBody>
                  <a:tcPr marL="8224" marR="8224" marT="8224"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1</a:t>
                      </a:r>
                    </a:p>
                  </a:txBody>
                  <a:tcPr marL="8224" marR="8224" marT="8224"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1</a:t>
                      </a:r>
                    </a:p>
                  </a:txBody>
                  <a:tcPr marL="8224" marR="8224" marT="8224"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1</a:t>
                      </a:r>
                    </a:p>
                  </a:txBody>
                  <a:tcPr marL="8224" marR="8224" marT="8224"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0</a:t>
                      </a:r>
                    </a:p>
                  </a:txBody>
                  <a:tcPr marL="8224" marR="8224" marT="8224"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1</a:t>
                      </a:r>
                    </a:p>
                  </a:txBody>
                  <a:tcPr marL="8224" marR="8224" marT="8224"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1</a:t>
                      </a:r>
                    </a:p>
                  </a:txBody>
                  <a:tcPr marL="8224" marR="8224" marT="8224" marB="0" anchor="b">
                    <a:lnL>
                      <a:noFill/>
                    </a:lnL>
                    <a:lnR>
                      <a:noFill/>
                    </a:lnR>
                    <a:lnT>
                      <a:noFill/>
                    </a:lnT>
                    <a:lnB>
                      <a:noFill/>
                    </a:lnB>
                  </a:tcPr>
                </a:tc>
                <a:extLst>
                  <a:ext uri="{0D108BD9-81ED-4DB2-BD59-A6C34878D82A}">
                    <a16:rowId xmlns:a16="http://schemas.microsoft.com/office/drawing/2014/main" val="2461994898"/>
                  </a:ext>
                </a:extLst>
              </a:tr>
              <a:tr h="164478">
                <a:tc>
                  <a:txBody>
                    <a:bodyPr/>
                    <a:lstStyle/>
                    <a:p>
                      <a:pPr algn="l" fontAlgn="b"/>
                      <a:r>
                        <a:rPr lang="en-US" sz="900" b="0" i="0" u="none" strike="noStrike">
                          <a:solidFill>
                            <a:srgbClr val="000000"/>
                          </a:solidFill>
                          <a:effectLst/>
                          <a:latin typeface="Calibri" panose="020F0502020204030204" pitchFamily="34" charset="0"/>
                        </a:rPr>
                        <a:t>ENSG00000162711.18</a:t>
                      </a:r>
                    </a:p>
                  </a:txBody>
                  <a:tcPr marL="8224" marR="8224" marT="8224" marB="0" anchor="b">
                    <a:lnL>
                      <a:noFill/>
                    </a:lnL>
                    <a:lnR>
                      <a:noFill/>
                    </a:lnR>
                    <a:lnT>
                      <a:noFill/>
                    </a:lnT>
                    <a:lnB>
                      <a:noFill/>
                    </a:lnB>
                  </a:tcPr>
                </a:tc>
                <a:tc>
                  <a:txBody>
                    <a:bodyPr/>
                    <a:lstStyle/>
                    <a:p>
                      <a:pPr algn="l" fontAlgn="b"/>
                      <a:r>
                        <a:rPr lang="en-US" sz="900" b="0" i="0" u="none" strike="noStrike">
                          <a:solidFill>
                            <a:srgbClr val="000000"/>
                          </a:solidFill>
                          <a:effectLst/>
                          <a:latin typeface="Calibri" panose="020F0502020204030204" pitchFamily="34" charset="0"/>
                        </a:rPr>
                        <a:t>NLRP3</a:t>
                      </a:r>
                    </a:p>
                  </a:txBody>
                  <a:tcPr marL="8224" marR="8224" marT="8224" marB="0" anchor="b">
                    <a:lnL>
                      <a:noFill/>
                    </a:lnL>
                    <a:lnR>
                      <a:noFill/>
                    </a:lnR>
                    <a:lnT>
                      <a:noFill/>
                    </a:lnT>
                    <a:lnB>
                      <a:noFill/>
                    </a:lnB>
                  </a:tcPr>
                </a:tc>
                <a:tc>
                  <a:txBody>
                    <a:bodyPr/>
                    <a:lstStyle/>
                    <a:p>
                      <a:pPr algn="l" fontAlgn="b"/>
                      <a:r>
                        <a:rPr lang="en-US" sz="900" b="0" i="0" u="none" strike="noStrike">
                          <a:solidFill>
                            <a:srgbClr val="000000"/>
                          </a:solidFill>
                          <a:effectLst/>
                          <a:latin typeface="Calibri" panose="020F0502020204030204" pitchFamily="34" charset="0"/>
                        </a:rPr>
                        <a:t>NLR family pyrin domain containing 3</a:t>
                      </a:r>
                    </a:p>
                  </a:txBody>
                  <a:tcPr marL="8224" marR="8224" marT="8224" marB="0" anchor="b">
                    <a:lnL>
                      <a:noFill/>
                    </a:lnL>
                    <a:lnR>
                      <a:noFill/>
                    </a:lnR>
                    <a:lnT>
                      <a:noFill/>
                    </a:lnT>
                    <a:lnB>
                      <a:noFill/>
                    </a:lnB>
                  </a:tcPr>
                </a:tc>
                <a:tc>
                  <a:txBody>
                    <a:bodyPr/>
                    <a:lstStyle/>
                    <a:p>
                      <a:pPr algn="l" fontAlgn="b"/>
                      <a:r>
                        <a:rPr lang="en-US" sz="900" b="0" i="0" u="none" strike="noStrike">
                          <a:solidFill>
                            <a:srgbClr val="000000"/>
                          </a:solidFill>
                          <a:effectLst/>
                          <a:latin typeface="Calibri" panose="020F0502020204030204" pitchFamily="34" charset="0"/>
                        </a:rPr>
                        <a:t>chr1</a:t>
                      </a:r>
                    </a:p>
                  </a:txBody>
                  <a:tcPr marL="8224" marR="8224" marT="8224" marB="0" anchor="b">
                    <a:lnL>
                      <a:noFill/>
                    </a:lnL>
                    <a:lnR>
                      <a:noFill/>
                    </a:lnR>
                    <a:lnT>
                      <a:noFill/>
                    </a:lnT>
                    <a:lnB>
                      <a:noFill/>
                    </a:lnB>
                  </a:tcPr>
                </a:tc>
                <a:tc>
                  <a:txBody>
                    <a:bodyPr/>
                    <a:lstStyle/>
                    <a:p>
                      <a:pPr algn="l" fontAlgn="b"/>
                      <a:r>
                        <a:rPr lang="en-US" sz="900" b="0" i="0" u="none" strike="noStrike">
                          <a:solidFill>
                            <a:srgbClr val="000000"/>
                          </a:solidFill>
                          <a:effectLst/>
                          <a:latin typeface="Calibri" panose="020F0502020204030204" pitchFamily="34" charset="0"/>
                        </a:rPr>
                        <a:t>rs12743723</a:t>
                      </a:r>
                    </a:p>
                  </a:txBody>
                  <a:tcPr marL="8224" marR="8224" marT="8224"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247427719</a:t>
                      </a:r>
                    </a:p>
                  </a:txBody>
                  <a:tcPr marL="8224" marR="8224" marT="8224" marB="0" anchor="b">
                    <a:lnL>
                      <a:noFill/>
                    </a:lnL>
                    <a:lnR>
                      <a:noFill/>
                    </a:lnR>
                    <a:lnT>
                      <a:noFill/>
                    </a:lnT>
                    <a:lnB>
                      <a:noFill/>
                    </a:lnB>
                  </a:tcPr>
                </a:tc>
                <a:tc>
                  <a:txBody>
                    <a:bodyPr/>
                    <a:lstStyle/>
                    <a:p>
                      <a:pPr algn="l" fontAlgn="b"/>
                      <a:r>
                        <a:rPr lang="en-US" sz="900" b="0" i="0" u="none" strike="noStrike">
                          <a:solidFill>
                            <a:srgbClr val="000000"/>
                          </a:solidFill>
                          <a:effectLst/>
                          <a:latin typeface="Calibri" panose="020F0502020204030204" pitchFamily="34" charset="0"/>
                        </a:rPr>
                        <a:t>T</a:t>
                      </a:r>
                    </a:p>
                  </a:txBody>
                  <a:tcPr marL="8224" marR="8224" marT="8224" marB="0" anchor="b">
                    <a:lnL>
                      <a:noFill/>
                    </a:lnL>
                    <a:lnR>
                      <a:noFill/>
                    </a:lnR>
                    <a:lnT>
                      <a:noFill/>
                    </a:lnT>
                    <a:lnB>
                      <a:noFill/>
                    </a:lnB>
                  </a:tcPr>
                </a:tc>
                <a:tc>
                  <a:txBody>
                    <a:bodyPr/>
                    <a:lstStyle/>
                    <a:p>
                      <a:pPr algn="l" fontAlgn="b"/>
                      <a:r>
                        <a:rPr lang="en-US" sz="900" b="0" i="0" u="none" strike="noStrike">
                          <a:solidFill>
                            <a:srgbClr val="000000"/>
                          </a:solidFill>
                          <a:effectLst/>
                          <a:latin typeface="Calibri" panose="020F0502020204030204" pitchFamily="34" charset="0"/>
                        </a:rPr>
                        <a:t>C</a:t>
                      </a:r>
                    </a:p>
                  </a:txBody>
                  <a:tcPr marL="8224" marR="8224" marT="8224"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1</a:t>
                      </a:r>
                    </a:p>
                  </a:txBody>
                  <a:tcPr marL="8224" marR="8224" marT="8224"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1</a:t>
                      </a:r>
                    </a:p>
                  </a:txBody>
                  <a:tcPr marL="8224" marR="8224" marT="8224"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1</a:t>
                      </a:r>
                    </a:p>
                  </a:txBody>
                  <a:tcPr marL="8224" marR="8224" marT="8224"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1</a:t>
                      </a:r>
                    </a:p>
                  </a:txBody>
                  <a:tcPr marL="8224" marR="8224" marT="8224"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1</a:t>
                      </a:r>
                    </a:p>
                  </a:txBody>
                  <a:tcPr marL="8224" marR="8224" marT="8224"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1</a:t>
                      </a:r>
                    </a:p>
                  </a:txBody>
                  <a:tcPr marL="8224" marR="8224" marT="8224"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1</a:t>
                      </a:r>
                    </a:p>
                  </a:txBody>
                  <a:tcPr marL="8224" marR="8224" marT="8224"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1</a:t>
                      </a:r>
                    </a:p>
                  </a:txBody>
                  <a:tcPr marL="8224" marR="8224" marT="8224"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1</a:t>
                      </a:r>
                    </a:p>
                  </a:txBody>
                  <a:tcPr marL="8224" marR="8224" marT="8224"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1</a:t>
                      </a:r>
                    </a:p>
                  </a:txBody>
                  <a:tcPr marL="8224" marR="8224" marT="8224"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1</a:t>
                      </a:r>
                    </a:p>
                  </a:txBody>
                  <a:tcPr marL="8224" marR="8224" marT="8224"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1</a:t>
                      </a:r>
                    </a:p>
                  </a:txBody>
                  <a:tcPr marL="8224" marR="8224" marT="8224"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1</a:t>
                      </a:r>
                    </a:p>
                  </a:txBody>
                  <a:tcPr marL="8224" marR="8224" marT="8224"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2</a:t>
                      </a:r>
                    </a:p>
                  </a:txBody>
                  <a:tcPr marL="8224" marR="8224" marT="8224"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1</a:t>
                      </a:r>
                    </a:p>
                  </a:txBody>
                  <a:tcPr marL="8224" marR="8224" marT="8224"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1</a:t>
                      </a:r>
                    </a:p>
                  </a:txBody>
                  <a:tcPr marL="8224" marR="8224" marT="8224"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1</a:t>
                      </a:r>
                    </a:p>
                  </a:txBody>
                  <a:tcPr marL="8224" marR="8224" marT="8224"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1</a:t>
                      </a:r>
                    </a:p>
                  </a:txBody>
                  <a:tcPr marL="8224" marR="8224" marT="8224"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1</a:t>
                      </a:r>
                    </a:p>
                  </a:txBody>
                  <a:tcPr marL="8224" marR="8224" marT="8224"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1</a:t>
                      </a:r>
                    </a:p>
                  </a:txBody>
                  <a:tcPr marL="8224" marR="8224" marT="8224"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1</a:t>
                      </a:r>
                    </a:p>
                  </a:txBody>
                  <a:tcPr marL="8224" marR="8224" marT="8224"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1</a:t>
                      </a:r>
                    </a:p>
                  </a:txBody>
                  <a:tcPr marL="8224" marR="8224" marT="8224" marB="0" anchor="b">
                    <a:lnL>
                      <a:noFill/>
                    </a:lnL>
                    <a:lnR>
                      <a:noFill/>
                    </a:lnR>
                    <a:lnT>
                      <a:noFill/>
                    </a:lnT>
                    <a:lnB>
                      <a:noFill/>
                    </a:lnB>
                  </a:tcPr>
                </a:tc>
                <a:extLst>
                  <a:ext uri="{0D108BD9-81ED-4DB2-BD59-A6C34878D82A}">
                    <a16:rowId xmlns:a16="http://schemas.microsoft.com/office/drawing/2014/main" val="3434673082"/>
                  </a:ext>
                </a:extLst>
              </a:tr>
              <a:tr h="164478">
                <a:tc>
                  <a:txBody>
                    <a:bodyPr/>
                    <a:lstStyle/>
                    <a:p>
                      <a:pPr algn="l" fontAlgn="b"/>
                      <a:r>
                        <a:rPr lang="en-US" sz="900" b="0" i="0" u="none" strike="noStrike">
                          <a:solidFill>
                            <a:srgbClr val="000000"/>
                          </a:solidFill>
                          <a:effectLst/>
                          <a:latin typeface="Calibri" panose="020F0502020204030204" pitchFamily="34" charset="0"/>
                        </a:rPr>
                        <a:t>ENSG00000162711.18</a:t>
                      </a:r>
                    </a:p>
                  </a:txBody>
                  <a:tcPr marL="8224" marR="8224" marT="8224" marB="0" anchor="b">
                    <a:lnL>
                      <a:noFill/>
                    </a:lnL>
                    <a:lnR>
                      <a:noFill/>
                    </a:lnR>
                    <a:lnT>
                      <a:noFill/>
                    </a:lnT>
                    <a:lnB>
                      <a:noFill/>
                    </a:lnB>
                  </a:tcPr>
                </a:tc>
                <a:tc>
                  <a:txBody>
                    <a:bodyPr/>
                    <a:lstStyle/>
                    <a:p>
                      <a:pPr algn="l" fontAlgn="b"/>
                      <a:r>
                        <a:rPr lang="en-US" sz="900" b="0" i="0" u="none" strike="noStrike">
                          <a:solidFill>
                            <a:srgbClr val="000000"/>
                          </a:solidFill>
                          <a:effectLst/>
                          <a:latin typeface="Calibri" panose="020F0502020204030204" pitchFamily="34" charset="0"/>
                        </a:rPr>
                        <a:t>NLRP3</a:t>
                      </a:r>
                    </a:p>
                  </a:txBody>
                  <a:tcPr marL="8224" marR="8224" marT="8224" marB="0" anchor="b">
                    <a:lnL>
                      <a:noFill/>
                    </a:lnL>
                    <a:lnR>
                      <a:noFill/>
                    </a:lnR>
                    <a:lnT>
                      <a:noFill/>
                    </a:lnT>
                    <a:lnB>
                      <a:noFill/>
                    </a:lnB>
                  </a:tcPr>
                </a:tc>
                <a:tc>
                  <a:txBody>
                    <a:bodyPr/>
                    <a:lstStyle/>
                    <a:p>
                      <a:pPr algn="l" fontAlgn="b"/>
                      <a:r>
                        <a:rPr lang="en-US" sz="900" b="0" i="0" u="none" strike="noStrike">
                          <a:solidFill>
                            <a:srgbClr val="000000"/>
                          </a:solidFill>
                          <a:effectLst/>
                          <a:latin typeface="Calibri" panose="020F0502020204030204" pitchFamily="34" charset="0"/>
                        </a:rPr>
                        <a:t>NLR family pyrin domain containing 3</a:t>
                      </a:r>
                    </a:p>
                  </a:txBody>
                  <a:tcPr marL="8224" marR="8224" marT="8224" marB="0" anchor="b">
                    <a:lnL>
                      <a:noFill/>
                    </a:lnL>
                    <a:lnR>
                      <a:noFill/>
                    </a:lnR>
                    <a:lnT>
                      <a:noFill/>
                    </a:lnT>
                    <a:lnB>
                      <a:noFill/>
                    </a:lnB>
                  </a:tcPr>
                </a:tc>
                <a:tc>
                  <a:txBody>
                    <a:bodyPr/>
                    <a:lstStyle/>
                    <a:p>
                      <a:pPr algn="l" fontAlgn="b"/>
                      <a:r>
                        <a:rPr lang="en-US" sz="900" b="0" i="0" u="none" strike="noStrike">
                          <a:solidFill>
                            <a:srgbClr val="000000"/>
                          </a:solidFill>
                          <a:effectLst/>
                          <a:latin typeface="Calibri" panose="020F0502020204030204" pitchFamily="34" charset="0"/>
                        </a:rPr>
                        <a:t>chr1</a:t>
                      </a:r>
                    </a:p>
                  </a:txBody>
                  <a:tcPr marL="8224" marR="8224" marT="8224" marB="0" anchor="b">
                    <a:lnL>
                      <a:noFill/>
                    </a:lnL>
                    <a:lnR>
                      <a:noFill/>
                    </a:lnR>
                    <a:lnT>
                      <a:noFill/>
                    </a:lnT>
                    <a:lnB>
                      <a:noFill/>
                    </a:lnB>
                  </a:tcPr>
                </a:tc>
                <a:tc>
                  <a:txBody>
                    <a:bodyPr/>
                    <a:lstStyle/>
                    <a:p>
                      <a:pPr algn="l" fontAlgn="b"/>
                      <a:r>
                        <a:rPr lang="en-US" sz="900" b="0" i="0" u="none" strike="noStrike">
                          <a:solidFill>
                            <a:srgbClr val="000000"/>
                          </a:solidFill>
                          <a:effectLst/>
                          <a:latin typeface="Calibri" panose="020F0502020204030204" pitchFamily="34" charset="0"/>
                        </a:rPr>
                        <a:t>rs12743725</a:t>
                      </a:r>
                    </a:p>
                  </a:txBody>
                  <a:tcPr marL="8224" marR="8224" marT="8224"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247427720</a:t>
                      </a:r>
                    </a:p>
                  </a:txBody>
                  <a:tcPr marL="8224" marR="8224" marT="8224" marB="0" anchor="b">
                    <a:lnL>
                      <a:noFill/>
                    </a:lnL>
                    <a:lnR>
                      <a:noFill/>
                    </a:lnR>
                    <a:lnT>
                      <a:noFill/>
                    </a:lnT>
                    <a:lnB>
                      <a:noFill/>
                    </a:lnB>
                  </a:tcPr>
                </a:tc>
                <a:tc>
                  <a:txBody>
                    <a:bodyPr/>
                    <a:lstStyle/>
                    <a:p>
                      <a:pPr algn="l" fontAlgn="b"/>
                      <a:r>
                        <a:rPr lang="en-US" sz="900" b="0" i="0" u="none" strike="noStrike">
                          <a:solidFill>
                            <a:srgbClr val="000000"/>
                          </a:solidFill>
                          <a:effectLst/>
                          <a:latin typeface="Calibri" panose="020F0502020204030204" pitchFamily="34" charset="0"/>
                        </a:rPr>
                        <a:t>T</a:t>
                      </a:r>
                    </a:p>
                  </a:txBody>
                  <a:tcPr marL="8224" marR="8224" marT="8224" marB="0" anchor="b">
                    <a:lnL>
                      <a:noFill/>
                    </a:lnL>
                    <a:lnR>
                      <a:noFill/>
                    </a:lnR>
                    <a:lnT>
                      <a:noFill/>
                    </a:lnT>
                    <a:lnB>
                      <a:noFill/>
                    </a:lnB>
                  </a:tcPr>
                </a:tc>
                <a:tc>
                  <a:txBody>
                    <a:bodyPr/>
                    <a:lstStyle/>
                    <a:p>
                      <a:pPr algn="l" fontAlgn="b"/>
                      <a:r>
                        <a:rPr lang="en-US" sz="900" b="0" i="0" u="none" strike="noStrike">
                          <a:solidFill>
                            <a:srgbClr val="000000"/>
                          </a:solidFill>
                          <a:effectLst/>
                          <a:latin typeface="Calibri" panose="020F0502020204030204" pitchFamily="34" charset="0"/>
                        </a:rPr>
                        <a:t>C</a:t>
                      </a:r>
                    </a:p>
                  </a:txBody>
                  <a:tcPr marL="8224" marR="8224" marT="8224"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1</a:t>
                      </a:r>
                    </a:p>
                  </a:txBody>
                  <a:tcPr marL="8224" marR="8224" marT="8224"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1</a:t>
                      </a:r>
                    </a:p>
                  </a:txBody>
                  <a:tcPr marL="8224" marR="8224" marT="8224"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1</a:t>
                      </a:r>
                    </a:p>
                  </a:txBody>
                  <a:tcPr marL="8224" marR="8224" marT="8224"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1</a:t>
                      </a:r>
                    </a:p>
                  </a:txBody>
                  <a:tcPr marL="8224" marR="8224" marT="8224"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1</a:t>
                      </a:r>
                    </a:p>
                  </a:txBody>
                  <a:tcPr marL="8224" marR="8224" marT="8224"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1</a:t>
                      </a:r>
                    </a:p>
                  </a:txBody>
                  <a:tcPr marL="8224" marR="8224" marT="8224"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1</a:t>
                      </a:r>
                    </a:p>
                  </a:txBody>
                  <a:tcPr marL="8224" marR="8224" marT="8224"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1</a:t>
                      </a:r>
                    </a:p>
                  </a:txBody>
                  <a:tcPr marL="8224" marR="8224" marT="8224"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1</a:t>
                      </a:r>
                    </a:p>
                  </a:txBody>
                  <a:tcPr marL="8224" marR="8224" marT="8224"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1</a:t>
                      </a:r>
                    </a:p>
                  </a:txBody>
                  <a:tcPr marL="8224" marR="8224" marT="8224"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1</a:t>
                      </a:r>
                    </a:p>
                  </a:txBody>
                  <a:tcPr marL="8224" marR="8224" marT="8224"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1</a:t>
                      </a:r>
                    </a:p>
                  </a:txBody>
                  <a:tcPr marL="8224" marR="8224" marT="8224"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1</a:t>
                      </a:r>
                    </a:p>
                  </a:txBody>
                  <a:tcPr marL="8224" marR="8224" marT="8224"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2</a:t>
                      </a:r>
                    </a:p>
                  </a:txBody>
                  <a:tcPr marL="8224" marR="8224" marT="8224"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1</a:t>
                      </a:r>
                    </a:p>
                  </a:txBody>
                  <a:tcPr marL="8224" marR="8224" marT="8224"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1</a:t>
                      </a:r>
                    </a:p>
                  </a:txBody>
                  <a:tcPr marL="8224" marR="8224" marT="8224"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1</a:t>
                      </a:r>
                    </a:p>
                  </a:txBody>
                  <a:tcPr marL="8224" marR="8224" marT="8224"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1</a:t>
                      </a:r>
                    </a:p>
                  </a:txBody>
                  <a:tcPr marL="8224" marR="8224" marT="8224"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1</a:t>
                      </a:r>
                    </a:p>
                  </a:txBody>
                  <a:tcPr marL="8224" marR="8224" marT="8224"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1</a:t>
                      </a:r>
                    </a:p>
                  </a:txBody>
                  <a:tcPr marL="8224" marR="8224" marT="8224"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1</a:t>
                      </a:r>
                    </a:p>
                  </a:txBody>
                  <a:tcPr marL="8224" marR="8224" marT="8224"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1</a:t>
                      </a:r>
                    </a:p>
                  </a:txBody>
                  <a:tcPr marL="8224" marR="8224" marT="8224" marB="0" anchor="b">
                    <a:lnL>
                      <a:noFill/>
                    </a:lnL>
                    <a:lnR>
                      <a:noFill/>
                    </a:lnR>
                    <a:lnT>
                      <a:noFill/>
                    </a:lnT>
                    <a:lnB>
                      <a:noFill/>
                    </a:lnB>
                  </a:tcPr>
                </a:tc>
                <a:extLst>
                  <a:ext uri="{0D108BD9-81ED-4DB2-BD59-A6C34878D82A}">
                    <a16:rowId xmlns:a16="http://schemas.microsoft.com/office/drawing/2014/main" val="888609734"/>
                  </a:ext>
                </a:extLst>
              </a:tr>
              <a:tr h="164478">
                <a:tc>
                  <a:txBody>
                    <a:bodyPr/>
                    <a:lstStyle/>
                    <a:p>
                      <a:pPr algn="l" fontAlgn="b"/>
                      <a:r>
                        <a:rPr lang="en-US" sz="900" b="0" i="0" u="none" strike="noStrike">
                          <a:solidFill>
                            <a:srgbClr val="000000"/>
                          </a:solidFill>
                          <a:effectLst/>
                          <a:latin typeface="Calibri" panose="020F0502020204030204" pitchFamily="34" charset="0"/>
                        </a:rPr>
                        <a:t>ENSG00000162711.18</a:t>
                      </a:r>
                    </a:p>
                  </a:txBody>
                  <a:tcPr marL="8224" marR="8224" marT="8224" marB="0" anchor="b">
                    <a:lnL>
                      <a:noFill/>
                    </a:lnL>
                    <a:lnR>
                      <a:noFill/>
                    </a:lnR>
                    <a:lnT>
                      <a:noFill/>
                    </a:lnT>
                    <a:lnB>
                      <a:noFill/>
                    </a:lnB>
                  </a:tcPr>
                </a:tc>
                <a:tc>
                  <a:txBody>
                    <a:bodyPr/>
                    <a:lstStyle/>
                    <a:p>
                      <a:pPr algn="l" fontAlgn="b"/>
                      <a:r>
                        <a:rPr lang="en-US" sz="900" b="0" i="0" u="none" strike="noStrike">
                          <a:solidFill>
                            <a:srgbClr val="000000"/>
                          </a:solidFill>
                          <a:effectLst/>
                          <a:latin typeface="Calibri" panose="020F0502020204030204" pitchFamily="34" charset="0"/>
                        </a:rPr>
                        <a:t>NLRP3</a:t>
                      </a:r>
                    </a:p>
                  </a:txBody>
                  <a:tcPr marL="8224" marR="8224" marT="8224" marB="0" anchor="b">
                    <a:lnL>
                      <a:noFill/>
                    </a:lnL>
                    <a:lnR>
                      <a:noFill/>
                    </a:lnR>
                    <a:lnT>
                      <a:noFill/>
                    </a:lnT>
                    <a:lnB>
                      <a:noFill/>
                    </a:lnB>
                  </a:tcPr>
                </a:tc>
                <a:tc>
                  <a:txBody>
                    <a:bodyPr/>
                    <a:lstStyle/>
                    <a:p>
                      <a:pPr algn="l" fontAlgn="b"/>
                      <a:r>
                        <a:rPr lang="en-US" sz="900" b="0" i="0" u="none" strike="noStrike">
                          <a:solidFill>
                            <a:srgbClr val="000000"/>
                          </a:solidFill>
                          <a:effectLst/>
                          <a:latin typeface="Calibri" panose="020F0502020204030204" pitchFamily="34" charset="0"/>
                        </a:rPr>
                        <a:t>NLR family pyrin domain containing 3</a:t>
                      </a:r>
                    </a:p>
                  </a:txBody>
                  <a:tcPr marL="8224" marR="8224" marT="8224" marB="0" anchor="b">
                    <a:lnL>
                      <a:noFill/>
                    </a:lnL>
                    <a:lnR>
                      <a:noFill/>
                    </a:lnR>
                    <a:lnT>
                      <a:noFill/>
                    </a:lnT>
                    <a:lnB>
                      <a:noFill/>
                    </a:lnB>
                  </a:tcPr>
                </a:tc>
                <a:tc>
                  <a:txBody>
                    <a:bodyPr/>
                    <a:lstStyle/>
                    <a:p>
                      <a:pPr algn="l" fontAlgn="b"/>
                      <a:r>
                        <a:rPr lang="en-US" sz="900" b="0" i="0" u="none" strike="noStrike">
                          <a:solidFill>
                            <a:srgbClr val="000000"/>
                          </a:solidFill>
                          <a:effectLst/>
                          <a:latin typeface="Calibri" panose="020F0502020204030204" pitchFamily="34" charset="0"/>
                        </a:rPr>
                        <a:t>chr1</a:t>
                      </a:r>
                    </a:p>
                  </a:txBody>
                  <a:tcPr marL="8224" marR="8224" marT="8224" marB="0" anchor="b">
                    <a:lnL>
                      <a:noFill/>
                    </a:lnL>
                    <a:lnR>
                      <a:noFill/>
                    </a:lnR>
                    <a:lnT>
                      <a:noFill/>
                    </a:lnT>
                    <a:lnB>
                      <a:noFill/>
                    </a:lnB>
                  </a:tcPr>
                </a:tc>
                <a:tc>
                  <a:txBody>
                    <a:bodyPr/>
                    <a:lstStyle/>
                    <a:p>
                      <a:pPr algn="l" fontAlgn="b"/>
                      <a:r>
                        <a:rPr lang="en-US" sz="900" b="0" i="0" u="none" strike="noStrike">
                          <a:solidFill>
                            <a:srgbClr val="000000"/>
                          </a:solidFill>
                          <a:effectLst/>
                          <a:latin typeface="Calibri" panose="020F0502020204030204" pitchFamily="34" charset="0"/>
                        </a:rPr>
                        <a:t>rs61841182</a:t>
                      </a:r>
                    </a:p>
                  </a:txBody>
                  <a:tcPr marL="8224" marR="8224" marT="8224"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247427839</a:t>
                      </a:r>
                    </a:p>
                  </a:txBody>
                  <a:tcPr marL="8224" marR="8224" marT="8224" marB="0" anchor="b">
                    <a:lnL>
                      <a:noFill/>
                    </a:lnL>
                    <a:lnR>
                      <a:noFill/>
                    </a:lnR>
                    <a:lnT>
                      <a:noFill/>
                    </a:lnT>
                    <a:lnB>
                      <a:noFill/>
                    </a:lnB>
                  </a:tcPr>
                </a:tc>
                <a:tc>
                  <a:txBody>
                    <a:bodyPr/>
                    <a:lstStyle/>
                    <a:p>
                      <a:pPr algn="l" fontAlgn="b"/>
                      <a:r>
                        <a:rPr lang="en-US" sz="900" b="0" i="0" u="none" strike="noStrike">
                          <a:solidFill>
                            <a:srgbClr val="000000"/>
                          </a:solidFill>
                          <a:effectLst/>
                          <a:latin typeface="Calibri" panose="020F0502020204030204" pitchFamily="34" charset="0"/>
                        </a:rPr>
                        <a:t>G</a:t>
                      </a:r>
                    </a:p>
                  </a:txBody>
                  <a:tcPr marL="8224" marR="8224" marT="8224" marB="0" anchor="b">
                    <a:lnL>
                      <a:noFill/>
                    </a:lnL>
                    <a:lnR>
                      <a:noFill/>
                    </a:lnR>
                    <a:lnT>
                      <a:noFill/>
                    </a:lnT>
                    <a:lnB>
                      <a:noFill/>
                    </a:lnB>
                  </a:tcPr>
                </a:tc>
                <a:tc>
                  <a:txBody>
                    <a:bodyPr/>
                    <a:lstStyle/>
                    <a:p>
                      <a:pPr algn="l" fontAlgn="b"/>
                      <a:r>
                        <a:rPr lang="en-US" sz="900" b="0" i="0" u="none" strike="noStrike">
                          <a:solidFill>
                            <a:srgbClr val="000000"/>
                          </a:solidFill>
                          <a:effectLst/>
                          <a:latin typeface="Calibri" panose="020F0502020204030204" pitchFamily="34" charset="0"/>
                        </a:rPr>
                        <a:t>A</a:t>
                      </a:r>
                    </a:p>
                  </a:txBody>
                  <a:tcPr marL="8224" marR="8224" marT="8224"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1</a:t>
                      </a:r>
                    </a:p>
                  </a:txBody>
                  <a:tcPr marL="8224" marR="8224" marT="8224"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1</a:t>
                      </a:r>
                    </a:p>
                  </a:txBody>
                  <a:tcPr marL="8224" marR="8224" marT="8224"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0</a:t>
                      </a:r>
                    </a:p>
                  </a:txBody>
                  <a:tcPr marL="8224" marR="8224" marT="8224"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1</a:t>
                      </a:r>
                    </a:p>
                  </a:txBody>
                  <a:tcPr marL="8224" marR="8224" marT="8224"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0</a:t>
                      </a:r>
                    </a:p>
                  </a:txBody>
                  <a:tcPr marL="8224" marR="8224" marT="8224"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0</a:t>
                      </a:r>
                    </a:p>
                  </a:txBody>
                  <a:tcPr marL="8224" marR="8224" marT="8224"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0</a:t>
                      </a:r>
                    </a:p>
                  </a:txBody>
                  <a:tcPr marL="8224" marR="8224" marT="8224"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1</a:t>
                      </a:r>
                    </a:p>
                  </a:txBody>
                  <a:tcPr marL="8224" marR="8224" marT="8224"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2</a:t>
                      </a:r>
                    </a:p>
                  </a:txBody>
                  <a:tcPr marL="8224" marR="8224" marT="8224"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0</a:t>
                      </a:r>
                    </a:p>
                  </a:txBody>
                  <a:tcPr marL="8224" marR="8224" marT="8224"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1</a:t>
                      </a:r>
                    </a:p>
                  </a:txBody>
                  <a:tcPr marL="8224" marR="8224" marT="8224"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3</a:t>
                      </a:r>
                    </a:p>
                  </a:txBody>
                  <a:tcPr marL="8224" marR="8224" marT="8224"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1</a:t>
                      </a:r>
                    </a:p>
                  </a:txBody>
                  <a:tcPr marL="8224" marR="8224" marT="8224"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0</a:t>
                      </a:r>
                    </a:p>
                  </a:txBody>
                  <a:tcPr marL="8224" marR="8224" marT="8224"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0</a:t>
                      </a:r>
                    </a:p>
                  </a:txBody>
                  <a:tcPr marL="8224" marR="8224" marT="8224"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2</a:t>
                      </a:r>
                    </a:p>
                  </a:txBody>
                  <a:tcPr marL="8224" marR="8224" marT="8224"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0</a:t>
                      </a:r>
                    </a:p>
                  </a:txBody>
                  <a:tcPr marL="8224" marR="8224" marT="8224"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0</a:t>
                      </a:r>
                    </a:p>
                  </a:txBody>
                  <a:tcPr marL="8224" marR="8224" marT="8224"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3</a:t>
                      </a:r>
                    </a:p>
                  </a:txBody>
                  <a:tcPr marL="8224" marR="8224" marT="8224"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1</a:t>
                      </a:r>
                    </a:p>
                  </a:txBody>
                  <a:tcPr marL="8224" marR="8224" marT="8224"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1</a:t>
                      </a:r>
                    </a:p>
                  </a:txBody>
                  <a:tcPr marL="8224" marR="8224" marT="8224"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2</a:t>
                      </a:r>
                    </a:p>
                  </a:txBody>
                  <a:tcPr marL="8224" marR="8224" marT="8224" marB="0" anchor="b">
                    <a:lnL>
                      <a:noFill/>
                    </a:lnL>
                    <a:lnR>
                      <a:noFill/>
                    </a:lnR>
                    <a:lnT>
                      <a:noFill/>
                    </a:lnT>
                    <a:lnB>
                      <a:noFill/>
                    </a:lnB>
                  </a:tcPr>
                </a:tc>
                <a:extLst>
                  <a:ext uri="{0D108BD9-81ED-4DB2-BD59-A6C34878D82A}">
                    <a16:rowId xmlns:a16="http://schemas.microsoft.com/office/drawing/2014/main" val="1491396240"/>
                  </a:ext>
                </a:extLst>
              </a:tr>
              <a:tr h="164478">
                <a:tc>
                  <a:txBody>
                    <a:bodyPr/>
                    <a:lstStyle/>
                    <a:p>
                      <a:pPr algn="l" fontAlgn="b"/>
                      <a:r>
                        <a:rPr lang="en-US" sz="900" b="0" i="0" u="none" strike="noStrike">
                          <a:solidFill>
                            <a:srgbClr val="000000"/>
                          </a:solidFill>
                          <a:effectLst/>
                          <a:latin typeface="Calibri" panose="020F0502020204030204" pitchFamily="34" charset="0"/>
                        </a:rPr>
                        <a:t>ENSG00000162711.18</a:t>
                      </a:r>
                    </a:p>
                  </a:txBody>
                  <a:tcPr marL="8224" marR="8224" marT="8224" marB="0" anchor="b">
                    <a:lnL>
                      <a:noFill/>
                    </a:lnL>
                    <a:lnR>
                      <a:noFill/>
                    </a:lnR>
                    <a:lnT>
                      <a:noFill/>
                    </a:lnT>
                    <a:lnB>
                      <a:noFill/>
                    </a:lnB>
                  </a:tcPr>
                </a:tc>
                <a:tc>
                  <a:txBody>
                    <a:bodyPr/>
                    <a:lstStyle/>
                    <a:p>
                      <a:pPr algn="l" fontAlgn="b"/>
                      <a:r>
                        <a:rPr lang="en-US" sz="900" b="0" i="0" u="none" strike="noStrike">
                          <a:solidFill>
                            <a:srgbClr val="000000"/>
                          </a:solidFill>
                          <a:effectLst/>
                          <a:latin typeface="Calibri" panose="020F0502020204030204" pitchFamily="34" charset="0"/>
                        </a:rPr>
                        <a:t>NLRP3</a:t>
                      </a:r>
                    </a:p>
                  </a:txBody>
                  <a:tcPr marL="8224" marR="8224" marT="8224" marB="0" anchor="b">
                    <a:lnL>
                      <a:noFill/>
                    </a:lnL>
                    <a:lnR>
                      <a:noFill/>
                    </a:lnR>
                    <a:lnT>
                      <a:noFill/>
                    </a:lnT>
                    <a:lnB>
                      <a:noFill/>
                    </a:lnB>
                  </a:tcPr>
                </a:tc>
                <a:tc>
                  <a:txBody>
                    <a:bodyPr/>
                    <a:lstStyle/>
                    <a:p>
                      <a:pPr algn="l" fontAlgn="b"/>
                      <a:r>
                        <a:rPr lang="en-US" sz="900" b="0" i="0" u="none" strike="noStrike">
                          <a:solidFill>
                            <a:srgbClr val="000000"/>
                          </a:solidFill>
                          <a:effectLst/>
                          <a:latin typeface="Calibri" panose="020F0502020204030204" pitchFamily="34" charset="0"/>
                        </a:rPr>
                        <a:t>NLR family pyrin domain containing 3</a:t>
                      </a:r>
                    </a:p>
                  </a:txBody>
                  <a:tcPr marL="8224" marR="8224" marT="8224" marB="0" anchor="b">
                    <a:lnL>
                      <a:noFill/>
                    </a:lnL>
                    <a:lnR>
                      <a:noFill/>
                    </a:lnR>
                    <a:lnT>
                      <a:noFill/>
                    </a:lnT>
                    <a:lnB>
                      <a:noFill/>
                    </a:lnB>
                  </a:tcPr>
                </a:tc>
                <a:tc>
                  <a:txBody>
                    <a:bodyPr/>
                    <a:lstStyle/>
                    <a:p>
                      <a:pPr algn="l" fontAlgn="b"/>
                      <a:r>
                        <a:rPr lang="en-US" sz="900" b="0" i="0" u="none" strike="noStrike">
                          <a:solidFill>
                            <a:srgbClr val="000000"/>
                          </a:solidFill>
                          <a:effectLst/>
                          <a:latin typeface="Calibri" panose="020F0502020204030204" pitchFamily="34" charset="0"/>
                        </a:rPr>
                        <a:t>chr1</a:t>
                      </a:r>
                    </a:p>
                  </a:txBody>
                  <a:tcPr marL="8224" marR="8224" marT="8224" marB="0" anchor="b">
                    <a:lnL>
                      <a:noFill/>
                    </a:lnL>
                    <a:lnR>
                      <a:noFill/>
                    </a:lnR>
                    <a:lnT>
                      <a:noFill/>
                    </a:lnT>
                    <a:lnB>
                      <a:noFill/>
                    </a:lnB>
                  </a:tcPr>
                </a:tc>
                <a:tc>
                  <a:txBody>
                    <a:bodyPr/>
                    <a:lstStyle/>
                    <a:p>
                      <a:pPr algn="l" fontAlgn="b"/>
                      <a:r>
                        <a:rPr lang="en-US" sz="900" b="0" i="0" u="none" strike="noStrike">
                          <a:solidFill>
                            <a:srgbClr val="000000"/>
                          </a:solidFill>
                          <a:effectLst/>
                          <a:latin typeface="Calibri" panose="020F0502020204030204" pitchFamily="34" charset="0"/>
                        </a:rPr>
                        <a:t>rs61841183</a:t>
                      </a:r>
                    </a:p>
                  </a:txBody>
                  <a:tcPr marL="8224" marR="8224" marT="8224"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247427846</a:t>
                      </a:r>
                    </a:p>
                  </a:txBody>
                  <a:tcPr marL="8224" marR="8224" marT="8224" marB="0" anchor="b">
                    <a:lnL>
                      <a:noFill/>
                    </a:lnL>
                    <a:lnR>
                      <a:noFill/>
                    </a:lnR>
                    <a:lnT>
                      <a:noFill/>
                    </a:lnT>
                    <a:lnB>
                      <a:noFill/>
                    </a:lnB>
                  </a:tcPr>
                </a:tc>
                <a:tc>
                  <a:txBody>
                    <a:bodyPr/>
                    <a:lstStyle/>
                    <a:p>
                      <a:pPr algn="l" fontAlgn="b"/>
                      <a:r>
                        <a:rPr lang="en-US" sz="900" b="0" i="0" u="none" strike="noStrike">
                          <a:solidFill>
                            <a:srgbClr val="000000"/>
                          </a:solidFill>
                          <a:effectLst/>
                          <a:latin typeface="Calibri" panose="020F0502020204030204" pitchFamily="34" charset="0"/>
                        </a:rPr>
                        <a:t>C</a:t>
                      </a:r>
                    </a:p>
                  </a:txBody>
                  <a:tcPr marL="8224" marR="8224" marT="8224" marB="0" anchor="b">
                    <a:lnL>
                      <a:noFill/>
                    </a:lnL>
                    <a:lnR>
                      <a:noFill/>
                    </a:lnR>
                    <a:lnT>
                      <a:noFill/>
                    </a:lnT>
                    <a:lnB>
                      <a:noFill/>
                    </a:lnB>
                  </a:tcPr>
                </a:tc>
                <a:tc>
                  <a:txBody>
                    <a:bodyPr/>
                    <a:lstStyle/>
                    <a:p>
                      <a:pPr algn="l" fontAlgn="b"/>
                      <a:r>
                        <a:rPr lang="en-US" sz="900" b="0" i="0" u="none" strike="noStrike">
                          <a:solidFill>
                            <a:srgbClr val="000000"/>
                          </a:solidFill>
                          <a:effectLst/>
                          <a:latin typeface="Calibri" panose="020F0502020204030204" pitchFamily="34" charset="0"/>
                        </a:rPr>
                        <a:t>T</a:t>
                      </a:r>
                    </a:p>
                  </a:txBody>
                  <a:tcPr marL="8224" marR="8224" marT="8224"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0</a:t>
                      </a:r>
                    </a:p>
                  </a:txBody>
                  <a:tcPr marL="8224" marR="8224" marT="8224"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1</a:t>
                      </a:r>
                    </a:p>
                  </a:txBody>
                  <a:tcPr marL="8224" marR="8224" marT="8224"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0</a:t>
                      </a:r>
                    </a:p>
                  </a:txBody>
                  <a:tcPr marL="8224" marR="8224" marT="8224"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1</a:t>
                      </a:r>
                    </a:p>
                  </a:txBody>
                  <a:tcPr marL="8224" marR="8224" marT="8224"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0</a:t>
                      </a:r>
                    </a:p>
                  </a:txBody>
                  <a:tcPr marL="8224" marR="8224" marT="8224"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0</a:t>
                      </a:r>
                    </a:p>
                  </a:txBody>
                  <a:tcPr marL="8224" marR="8224" marT="8224"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0</a:t>
                      </a:r>
                    </a:p>
                  </a:txBody>
                  <a:tcPr marL="8224" marR="8224" marT="8224"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0</a:t>
                      </a:r>
                    </a:p>
                  </a:txBody>
                  <a:tcPr marL="8224" marR="8224" marT="8224"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3</a:t>
                      </a:r>
                    </a:p>
                  </a:txBody>
                  <a:tcPr marL="8224" marR="8224" marT="8224"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0</a:t>
                      </a:r>
                    </a:p>
                  </a:txBody>
                  <a:tcPr marL="8224" marR="8224" marT="8224"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1</a:t>
                      </a:r>
                    </a:p>
                  </a:txBody>
                  <a:tcPr marL="8224" marR="8224" marT="8224"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0</a:t>
                      </a:r>
                    </a:p>
                  </a:txBody>
                  <a:tcPr marL="8224" marR="8224" marT="8224"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1</a:t>
                      </a:r>
                    </a:p>
                  </a:txBody>
                  <a:tcPr marL="8224" marR="8224" marT="8224"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0</a:t>
                      </a:r>
                    </a:p>
                  </a:txBody>
                  <a:tcPr marL="8224" marR="8224" marT="8224"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1</a:t>
                      </a:r>
                    </a:p>
                  </a:txBody>
                  <a:tcPr marL="8224" marR="8224" marT="8224"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0</a:t>
                      </a:r>
                    </a:p>
                  </a:txBody>
                  <a:tcPr marL="8224" marR="8224" marT="8224"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0</a:t>
                      </a:r>
                    </a:p>
                  </a:txBody>
                  <a:tcPr marL="8224" marR="8224" marT="8224"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0</a:t>
                      </a:r>
                    </a:p>
                  </a:txBody>
                  <a:tcPr marL="8224" marR="8224" marT="8224"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3</a:t>
                      </a:r>
                    </a:p>
                  </a:txBody>
                  <a:tcPr marL="8224" marR="8224" marT="8224"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0</a:t>
                      </a:r>
                    </a:p>
                  </a:txBody>
                  <a:tcPr marL="8224" marR="8224" marT="8224"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0</a:t>
                      </a:r>
                    </a:p>
                  </a:txBody>
                  <a:tcPr marL="8224" marR="8224" marT="8224" marB="0" anchor="b">
                    <a:lnL>
                      <a:noFill/>
                    </a:lnL>
                    <a:lnR>
                      <a:noFill/>
                    </a:lnR>
                    <a:lnT>
                      <a:noFill/>
                    </a:lnT>
                    <a:lnB>
                      <a:noFill/>
                    </a:lnB>
                  </a:tcPr>
                </a:tc>
                <a:tc>
                  <a:txBody>
                    <a:bodyPr/>
                    <a:lstStyle/>
                    <a:p>
                      <a:pPr algn="r" fontAlgn="b"/>
                      <a:r>
                        <a:rPr lang="en-US" sz="900" b="0" i="0" u="none" strike="noStrike" dirty="0">
                          <a:solidFill>
                            <a:srgbClr val="000000"/>
                          </a:solidFill>
                          <a:effectLst/>
                          <a:latin typeface="Calibri" panose="020F0502020204030204" pitchFamily="34" charset="0"/>
                        </a:rPr>
                        <a:t>0</a:t>
                      </a:r>
                    </a:p>
                  </a:txBody>
                  <a:tcPr marL="8224" marR="8224" marT="8224" marB="0" anchor="b">
                    <a:lnL>
                      <a:noFill/>
                    </a:lnL>
                    <a:lnR>
                      <a:noFill/>
                    </a:lnR>
                    <a:lnT>
                      <a:noFill/>
                    </a:lnT>
                    <a:lnB>
                      <a:noFill/>
                    </a:lnB>
                  </a:tcPr>
                </a:tc>
                <a:extLst>
                  <a:ext uri="{0D108BD9-81ED-4DB2-BD59-A6C34878D82A}">
                    <a16:rowId xmlns:a16="http://schemas.microsoft.com/office/drawing/2014/main" val="1911771024"/>
                  </a:ext>
                </a:extLst>
              </a:tr>
            </a:tbl>
          </a:graphicData>
        </a:graphic>
      </p:graphicFrame>
    </p:spTree>
    <p:extLst>
      <p:ext uri="{BB962C8B-B14F-4D97-AF65-F5344CB8AC3E}">
        <p14:creationId xmlns:p14="http://schemas.microsoft.com/office/powerpoint/2010/main" val="22040204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1A29A7-C3FB-4037-81B3-6CC294C46A63}"/>
              </a:ext>
            </a:extLst>
          </p:cNvPr>
          <p:cNvSpPr>
            <a:spLocks noGrp="1"/>
          </p:cNvSpPr>
          <p:nvPr>
            <p:ph type="title"/>
          </p:nvPr>
        </p:nvSpPr>
        <p:spPr/>
        <p:txBody>
          <a:bodyPr/>
          <a:lstStyle/>
          <a:p>
            <a:r>
              <a:rPr lang="en-US" dirty="0"/>
              <a:t>Block 1: </a:t>
            </a:r>
            <a:r>
              <a:rPr lang="en-GB" dirty="0"/>
              <a:t>Characterizing the genome through NGS</a:t>
            </a:r>
            <a:endParaRPr lang="en-US" dirty="0"/>
          </a:p>
        </p:txBody>
      </p:sp>
      <p:sp>
        <p:nvSpPr>
          <p:cNvPr id="3" name="Content Placeholder 2">
            <a:extLst>
              <a:ext uri="{FF2B5EF4-FFF2-40B4-BE49-F238E27FC236}">
                <a16:creationId xmlns:a16="http://schemas.microsoft.com/office/drawing/2014/main" id="{6C51A973-420D-4DDF-A882-0F969DF7D797}"/>
              </a:ext>
            </a:extLst>
          </p:cNvPr>
          <p:cNvSpPr>
            <a:spLocks noGrp="1"/>
          </p:cNvSpPr>
          <p:nvPr>
            <p:ph idx="1"/>
          </p:nvPr>
        </p:nvSpPr>
        <p:spPr>
          <a:xfrm>
            <a:off x="838200" y="1825625"/>
            <a:ext cx="10515600" cy="4744508"/>
          </a:xfrm>
        </p:spPr>
        <p:txBody>
          <a:bodyPr>
            <a:normAutofit fontScale="85000" lnSpcReduction="20000"/>
          </a:bodyPr>
          <a:lstStyle/>
          <a:p>
            <a:r>
              <a:rPr lang="en-US" dirty="0"/>
              <a:t>Lecturers:</a:t>
            </a:r>
          </a:p>
          <a:p>
            <a:pPr lvl="1"/>
            <a:r>
              <a:rPr lang="en-US" dirty="0"/>
              <a:t>Fátima Sánchez-Cabo (FSC)</a:t>
            </a:r>
          </a:p>
          <a:p>
            <a:pPr marL="457200" lvl="1" indent="0">
              <a:buNone/>
            </a:pPr>
            <a:r>
              <a:rPr lang="en-US" dirty="0">
                <a:solidFill>
                  <a:schemeClr val="bg1">
                    <a:lumMod val="65000"/>
                  </a:schemeClr>
                </a:solidFill>
              </a:rPr>
              <a:t>Head of Bioinformatics Unit @CNIC</a:t>
            </a:r>
          </a:p>
          <a:p>
            <a:pPr lvl="1"/>
            <a:r>
              <a:rPr lang="en-US" dirty="0"/>
              <a:t>Álvaro Serrano (AS)</a:t>
            </a:r>
          </a:p>
          <a:p>
            <a:pPr marL="457200" lvl="1" indent="0">
              <a:buNone/>
            </a:pPr>
            <a:r>
              <a:rPr lang="en-US" dirty="0">
                <a:solidFill>
                  <a:schemeClr val="bg2">
                    <a:lumMod val="75000"/>
                  </a:schemeClr>
                </a:solidFill>
              </a:rPr>
              <a:t>Postdoctoral researcher at the CNIC </a:t>
            </a:r>
            <a:r>
              <a:rPr lang="en-US" dirty="0" err="1">
                <a:solidFill>
                  <a:schemeClr val="bg2">
                    <a:lumMod val="75000"/>
                  </a:schemeClr>
                </a:solidFill>
              </a:rPr>
              <a:t>BioIT</a:t>
            </a:r>
            <a:r>
              <a:rPr lang="en-US" dirty="0">
                <a:solidFill>
                  <a:schemeClr val="bg2">
                    <a:lumMod val="75000"/>
                  </a:schemeClr>
                </a:solidFill>
              </a:rPr>
              <a:t> Unit</a:t>
            </a:r>
          </a:p>
          <a:p>
            <a:pPr lvl="1"/>
            <a:r>
              <a:rPr lang="en-US" dirty="0"/>
              <a:t>Tomas di Domenico (</a:t>
            </a:r>
            <a:r>
              <a:rPr lang="en-US" dirty="0" err="1"/>
              <a:t>TdD</a:t>
            </a:r>
            <a:r>
              <a:rPr lang="en-US" dirty="0"/>
              <a:t>)</a:t>
            </a:r>
          </a:p>
          <a:p>
            <a:pPr marL="457200" lvl="1" indent="0">
              <a:buNone/>
            </a:pPr>
            <a:r>
              <a:rPr lang="en-US" dirty="0">
                <a:solidFill>
                  <a:schemeClr val="bg1">
                    <a:lumMod val="65000"/>
                  </a:schemeClr>
                </a:solidFill>
              </a:rPr>
              <a:t>Senior Bioinformatician at the CNIO </a:t>
            </a:r>
            <a:r>
              <a:rPr lang="en-US" dirty="0" err="1">
                <a:solidFill>
                  <a:schemeClr val="bg1">
                    <a:lumMod val="65000"/>
                  </a:schemeClr>
                </a:solidFill>
              </a:rPr>
              <a:t>BioIT</a:t>
            </a:r>
            <a:r>
              <a:rPr lang="en-US" dirty="0">
                <a:solidFill>
                  <a:schemeClr val="bg1">
                    <a:lumMod val="65000"/>
                  </a:schemeClr>
                </a:solidFill>
              </a:rPr>
              <a:t> Unit</a:t>
            </a:r>
          </a:p>
          <a:p>
            <a:pPr marL="457200" lvl="1" indent="0">
              <a:buNone/>
            </a:pPr>
            <a:endParaRPr lang="en-US" dirty="0">
              <a:solidFill>
                <a:schemeClr val="bg2">
                  <a:lumMod val="75000"/>
                </a:schemeClr>
              </a:solidFill>
            </a:endParaRPr>
          </a:p>
          <a:p>
            <a:r>
              <a:rPr lang="en-US" dirty="0"/>
              <a:t>Topics:</a:t>
            </a:r>
          </a:p>
          <a:p>
            <a:pPr lvl="1"/>
            <a:r>
              <a:rPr lang="en-US" dirty="0"/>
              <a:t>Introduction to translational genomics (28/10/2024, FSC)</a:t>
            </a:r>
          </a:p>
          <a:p>
            <a:pPr lvl="1"/>
            <a:r>
              <a:rPr lang="en-US" dirty="0"/>
              <a:t>Sequencing methods (30/10/2024, AS)</a:t>
            </a:r>
          </a:p>
          <a:p>
            <a:pPr lvl="1"/>
            <a:r>
              <a:rPr lang="en-US" dirty="0"/>
              <a:t>Aligners and NGS formats (4/11/2024, AS)</a:t>
            </a:r>
          </a:p>
          <a:p>
            <a:pPr lvl="1"/>
            <a:r>
              <a:rPr lang="en-US" dirty="0"/>
              <a:t>Technological advances in NGS (6/11/2024, AS)</a:t>
            </a:r>
          </a:p>
          <a:p>
            <a:pPr lvl="1"/>
            <a:r>
              <a:rPr lang="en-US" dirty="0"/>
              <a:t>NGS for Genome Assembly (8/11/2024, 11/11/2024, </a:t>
            </a:r>
            <a:r>
              <a:rPr lang="en-US" dirty="0" err="1"/>
              <a:t>TdD</a:t>
            </a:r>
            <a:r>
              <a:rPr lang="en-US" dirty="0"/>
              <a:t>)</a:t>
            </a:r>
          </a:p>
          <a:p>
            <a:pPr lvl="1"/>
            <a:r>
              <a:rPr lang="en-US" dirty="0"/>
              <a:t>Structural variants (13/11/2024, </a:t>
            </a:r>
            <a:r>
              <a:rPr lang="en-US" dirty="0" err="1"/>
              <a:t>TdD</a:t>
            </a:r>
            <a:r>
              <a:rPr lang="en-US" dirty="0"/>
              <a:t>)</a:t>
            </a:r>
          </a:p>
          <a:p>
            <a:pPr lvl="1"/>
            <a:r>
              <a:rPr lang="en-US" dirty="0"/>
              <a:t>Papers presentations (15/11/2024, AS + FSC)</a:t>
            </a:r>
          </a:p>
          <a:p>
            <a:pPr marL="457200" lvl="1" indent="0">
              <a:buNone/>
            </a:pPr>
            <a:endParaRPr lang="en-US" dirty="0"/>
          </a:p>
        </p:txBody>
      </p:sp>
      <p:pic>
        <p:nvPicPr>
          <p:cNvPr id="9" name="Picture 8">
            <a:extLst>
              <a:ext uri="{FF2B5EF4-FFF2-40B4-BE49-F238E27FC236}">
                <a16:creationId xmlns:a16="http://schemas.microsoft.com/office/drawing/2014/main" id="{D95C3998-21DF-441A-B059-35E363D0781E}"/>
              </a:ext>
            </a:extLst>
          </p:cNvPr>
          <p:cNvPicPr>
            <a:picLocks noChangeAspect="1"/>
          </p:cNvPicPr>
          <p:nvPr/>
        </p:nvPicPr>
        <p:blipFill>
          <a:blip r:embed="rId2"/>
          <a:stretch>
            <a:fillRect/>
          </a:stretch>
        </p:blipFill>
        <p:spPr>
          <a:xfrm>
            <a:off x="9256239" y="2056284"/>
            <a:ext cx="1132701" cy="1132701"/>
          </a:xfrm>
          <a:prstGeom prst="rect">
            <a:avLst/>
          </a:prstGeom>
        </p:spPr>
      </p:pic>
      <p:pic>
        <p:nvPicPr>
          <p:cNvPr id="5122" name="Picture 2" descr="CNIC">
            <a:extLst>
              <a:ext uri="{FF2B5EF4-FFF2-40B4-BE49-F238E27FC236}">
                <a16:creationId xmlns:a16="http://schemas.microsoft.com/office/drawing/2014/main" id="{35FB732F-3B0C-49CE-AC47-5FC2E5A93A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95361" y="2056284"/>
            <a:ext cx="841435" cy="113270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Tomás Di Domenico - CNIO Bioinformatics Unit">
            <a:extLst>
              <a:ext uri="{FF2B5EF4-FFF2-40B4-BE49-F238E27FC236}">
                <a16:creationId xmlns:a16="http://schemas.microsoft.com/office/drawing/2014/main" id="{80F49378-4EFE-4677-8276-7292CA37641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08383" y="2056284"/>
            <a:ext cx="1132701" cy="11327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989673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DE095B-896E-4551-AE22-89AF9E91B48F}"/>
              </a:ext>
            </a:extLst>
          </p:cNvPr>
          <p:cNvSpPr>
            <a:spLocks noGrp="1"/>
          </p:cNvSpPr>
          <p:nvPr>
            <p:ph type="title"/>
          </p:nvPr>
        </p:nvSpPr>
        <p:spPr/>
        <p:txBody>
          <a:bodyPr/>
          <a:lstStyle/>
          <a:p>
            <a:r>
              <a:rPr lang="en-US" dirty="0"/>
              <a:t>BUT…</a:t>
            </a:r>
          </a:p>
        </p:txBody>
      </p:sp>
      <p:pic>
        <p:nvPicPr>
          <p:cNvPr id="4" name="Content Placeholder 3">
            <a:extLst>
              <a:ext uri="{FF2B5EF4-FFF2-40B4-BE49-F238E27FC236}">
                <a16:creationId xmlns:a16="http://schemas.microsoft.com/office/drawing/2014/main" id="{18095465-8ED8-4FD1-8662-7B4465BABC42}"/>
              </a:ext>
            </a:extLst>
          </p:cNvPr>
          <p:cNvPicPr>
            <a:picLocks noGrp="1" noChangeAspect="1"/>
          </p:cNvPicPr>
          <p:nvPr>
            <p:ph idx="1"/>
          </p:nvPr>
        </p:nvPicPr>
        <p:blipFill>
          <a:blip r:embed="rId2"/>
          <a:stretch>
            <a:fillRect/>
          </a:stretch>
        </p:blipFill>
        <p:spPr>
          <a:xfrm>
            <a:off x="6245982" y="467031"/>
            <a:ext cx="5688545" cy="6009782"/>
          </a:xfrm>
          <a:prstGeom prst="rect">
            <a:avLst/>
          </a:prstGeom>
        </p:spPr>
      </p:pic>
      <p:sp>
        <p:nvSpPr>
          <p:cNvPr id="5" name="TextBox 4">
            <a:extLst>
              <a:ext uri="{FF2B5EF4-FFF2-40B4-BE49-F238E27FC236}">
                <a16:creationId xmlns:a16="http://schemas.microsoft.com/office/drawing/2014/main" id="{B3F2BF5A-B8A7-425E-AF5C-89EF1FB6760C}"/>
              </a:ext>
            </a:extLst>
          </p:cNvPr>
          <p:cNvSpPr txBox="1"/>
          <p:nvPr/>
        </p:nvSpPr>
        <p:spPr>
          <a:xfrm>
            <a:off x="257473" y="1919127"/>
            <a:ext cx="6060698" cy="2862322"/>
          </a:xfrm>
          <a:prstGeom prst="rect">
            <a:avLst/>
          </a:prstGeom>
          <a:noFill/>
        </p:spPr>
        <p:txBody>
          <a:bodyPr wrap="none" rtlCol="0">
            <a:spAutoFit/>
          </a:bodyPr>
          <a:lstStyle/>
          <a:p>
            <a:endParaRPr lang="en-US" dirty="0"/>
          </a:p>
          <a:p>
            <a:endParaRPr lang="en-US" dirty="0"/>
          </a:p>
          <a:p>
            <a:pPr marL="285750" indent="-285750">
              <a:buFont typeface="Arial" panose="020B0604020202020204" pitchFamily="34" charset="0"/>
              <a:buChar char="•"/>
            </a:pPr>
            <a:r>
              <a:rPr lang="en-US" dirty="0"/>
              <a:t>Other types of genomic features (CNV) and rearrangements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Relevance of somatic mutations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In silico predictors often fail (very difficult task!!!)</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Dedicated databases are needed</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385313569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2D41DA-5D00-4FAB-8F53-679AA2399C4F}"/>
              </a:ext>
            </a:extLst>
          </p:cNvPr>
          <p:cNvSpPr>
            <a:spLocks noGrp="1"/>
          </p:cNvSpPr>
          <p:nvPr>
            <p:ph type="title"/>
          </p:nvPr>
        </p:nvSpPr>
        <p:spPr/>
        <p:txBody>
          <a:bodyPr/>
          <a:lstStyle/>
          <a:p>
            <a:r>
              <a:rPr lang="en-US" dirty="0"/>
              <a:t>Criteria for variant prioritization: </a:t>
            </a:r>
          </a:p>
        </p:txBody>
      </p:sp>
      <p:sp>
        <p:nvSpPr>
          <p:cNvPr id="3" name="Content Placeholder 2">
            <a:extLst>
              <a:ext uri="{FF2B5EF4-FFF2-40B4-BE49-F238E27FC236}">
                <a16:creationId xmlns:a16="http://schemas.microsoft.com/office/drawing/2014/main" id="{D22109DE-4875-4CC7-A28A-6F064E0A4548}"/>
              </a:ext>
            </a:extLst>
          </p:cNvPr>
          <p:cNvSpPr>
            <a:spLocks noGrp="1"/>
          </p:cNvSpPr>
          <p:nvPr>
            <p:ph idx="1"/>
          </p:nvPr>
        </p:nvSpPr>
        <p:spPr>
          <a:xfrm>
            <a:off x="677945" y="1376314"/>
            <a:ext cx="10515600" cy="5349711"/>
          </a:xfrm>
        </p:spPr>
        <p:txBody>
          <a:bodyPr>
            <a:normAutofit lnSpcReduction="10000"/>
          </a:bodyPr>
          <a:lstStyle/>
          <a:p>
            <a:pPr marL="0" indent="0">
              <a:buNone/>
            </a:pPr>
            <a:r>
              <a:rPr lang="en-US" dirty="0"/>
              <a:t>There are roughly 4-5 x10</a:t>
            </a:r>
            <a:r>
              <a:rPr lang="en-US" baseline="30000" dirty="0"/>
              <a:t>6 </a:t>
            </a:r>
            <a:r>
              <a:rPr lang="en-US" dirty="0"/>
              <a:t>SNPs in a human genome (single nucleotide polymorphisms)</a:t>
            </a:r>
          </a:p>
          <a:p>
            <a:pPr marL="0" indent="0">
              <a:buNone/>
            </a:pPr>
            <a:endParaRPr lang="en-US" dirty="0"/>
          </a:p>
          <a:p>
            <a:pPr marL="0" indent="0">
              <a:buNone/>
            </a:pPr>
            <a:r>
              <a:rPr lang="en-US" dirty="0"/>
              <a:t>Hence, variant prioritization is crucial, based on:</a:t>
            </a:r>
          </a:p>
          <a:p>
            <a:r>
              <a:rPr lang="en-US" dirty="0"/>
              <a:t>Predicted functional impact:</a:t>
            </a:r>
          </a:p>
          <a:p>
            <a:pPr lvl="1"/>
            <a:r>
              <a:rPr lang="en-US" dirty="0"/>
              <a:t>If it is important, it must do something</a:t>
            </a:r>
          </a:p>
          <a:p>
            <a:endParaRPr lang="en-US" dirty="0"/>
          </a:p>
          <a:p>
            <a:r>
              <a:rPr lang="en-US" dirty="0"/>
              <a:t>Allele Frequency:</a:t>
            </a:r>
          </a:p>
          <a:p>
            <a:pPr lvl="1"/>
            <a:r>
              <a:rPr lang="en-US" dirty="0"/>
              <a:t>If it is in every person, it might not be very pathogenic (at least not on its own)</a:t>
            </a:r>
          </a:p>
          <a:p>
            <a:endParaRPr lang="en-US" dirty="0"/>
          </a:p>
          <a:p>
            <a:r>
              <a:rPr lang="en-US" dirty="0"/>
              <a:t>Disease/trait association: statistics</a:t>
            </a:r>
          </a:p>
        </p:txBody>
      </p:sp>
    </p:spTree>
    <p:extLst>
      <p:ext uri="{BB962C8B-B14F-4D97-AF65-F5344CB8AC3E}">
        <p14:creationId xmlns:p14="http://schemas.microsoft.com/office/powerpoint/2010/main" val="34507430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F51901-942A-4E39-BFDE-0D6133935C33}"/>
              </a:ext>
            </a:extLst>
          </p:cNvPr>
          <p:cNvSpPr>
            <a:spLocks noGrp="1"/>
          </p:cNvSpPr>
          <p:nvPr>
            <p:ph type="title"/>
          </p:nvPr>
        </p:nvSpPr>
        <p:spPr/>
        <p:txBody>
          <a:bodyPr/>
          <a:lstStyle/>
          <a:p>
            <a:r>
              <a:rPr lang="en-US" dirty="0"/>
              <a:t>Databases for variant annotation</a:t>
            </a:r>
          </a:p>
        </p:txBody>
      </p:sp>
      <p:pic>
        <p:nvPicPr>
          <p:cNvPr id="7" name="Content Placeholder 6">
            <a:extLst>
              <a:ext uri="{FF2B5EF4-FFF2-40B4-BE49-F238E27FC236}">
                <a16:creationId xmlns:a16="http://schemas.microsoft.com/office/drawing/2014/main" id="{9F600569-04F7-4865-9C0F-26AE83F0BBAF}"/>
              </a:ext>
            </a:extLst>
          </p:cNvPr>
          <p:cNvPicPr>
            <a:picLocks noGrp="1" noChangeAspect="1"/>
          </p:cNvPicPr>
          <p:nvPr>
            <p:ph idx="1"/>
          </p:nvPr>
        </p:nvPicPr>
        <p:blipFill rotWithShape="1">
          <a:blip r:embed="rId2"/>
          <a:srcRect t="18271" b="48799"/>
          <a:stretch/>
        </p:blipFill>
        <p:spPr>
          <a:xfrm>
            <a:off x="838199" y="2803377"/>
            <a:ext cx="4397299" cy="1928879"/>
          </a:xfrm>
          <a:prstGeom prst="rect">
            <a:avLst/>
          </a:prstGeom>
        </p:spPr>
      </p:pic>
      <p:pic>
        <p:nvPicPr>
          <p:cNvPr id="10" name="Picture 9">
            <a:extLst>
              <a:ext uri="{FF2B5EF4-FFF2-40B4-BE49-F238E27FC236}">
                <a16:creationId xmlns:a16="http://schemas.microsoft.com/office/drawing/2014/main" id="{C363C883-03EE-4CDF-B3F2-0A1AF349C6BF}"/>
              </a:ext>
            </a:extLst>
          </p:cNvPr>
          <p:cNvPicPr>
            <a:picLocks noChangeAspect="1"/>
          </p:cNvPicPr>
          <p:nvPr/>
        </p:nvPicPr>
        <p:blipFill>
          <a:blip r:embed="rId3"/>
          <a:stretch>
            <a:fillRect/>
          </a:stretch>
        </p:blipFill>
        <p:spPr>
          <a:xfrm>
            <a:off x="6815286" y="1506022"/>
            <a:ext cx="4251783" cy="1203674"/>
          </a:xfrm>
          <a:prstGeom prst="rect">
            <a:avLst/>
          </a:prstGeom>
        </p:spPr>
      </p:pic>
      <p:sp>
        <p:nvSpPr>
          <p:cNvPr id="11" name="Rectangle 10">
            <a:extLst>
              <a:ext uri="{FF2B5EF4-FFF2-40B4-BE49-F238E27FC236}">
                <a16:creationId xmlns:a16="http://schemas.microsoft.com/office/drawing/2014/main" id="{37E65151-6603-429F-9ABC-99F20D8C3369}"/>
              </a:ext>
            </a:extLst>
          </p:cNvPr>
          <p:cNvSpPr/>
          <p:nvPr/>
        </p:nvSpPr>
        <p:spPr>
          <a:xfrm>
            <a:off x="6945614" y="2666106"/>
            <a:ext cx="3527119" cy="369332"/>
          </a:xfrm>
          <a:prstGeom prst="rect">
            <a:avLst/>
          </a:prstGeom>
        </p:spPr>
        <p:txBody>
          <a:bodyPr wrap="none">
            <a:spAutoFit/>
          </a:bodyPr>
          <a:lstStyle/>
          <a:p>
            <a:r>
              <a:rPr lang="en-US" dirty="0"/>
              <a:t>https://gnomad.broadinstitute.org/</a:t>
            </a:r>
          </a:p>
        </p:txBody>
      </p:sp>
      <p:sp>
        <p:nvSpPr>
          <p:cNvPr id="12" name="Rectangle 11">
            <a:extLst>
              <a:ext uri="{FF2B5EF4-FFF2-40B4-BE49-F238E27FC236}">
                <a16:creationId xmlns:a16="http://schemas.microsoft.com/office/drawing/2014/main" id="{46BC7197-187E-4E94-8A85-740AAC4EB553}"/>
              </a:ext>
            </a:extLst>
          </p:cNvPr>
          <p:cNvSpPr/>
          <p:nvPr/>
        </p:nvSpPr>
        <p:spPr>
          <a:xfrm>
            <a:off x="5877435" y="4425022"/>
            <a:ext cx="5663473" cy="369332"/>
          </a:xfrm>
          <a:prstGeom prst="rect">
            <a:avLst/>
          </a:prstGeom>
        </p:spPr>
        <p:txBody>
          <a:bodyPr wrap="none">
            <a:spAutoFit/>
          </a:bodyPr>
          <a:lstStyle/>
          <a:p>
            <a:r>
              <a:rPr lang="en-US" dirty="0"/>
              <a:t>https://www.ensembl.org/info/docs/tools/vep/index.html</a:t>
            </a:r>
          </a:p>
        </p:txBody>
      </p:sp>
      <p:pic>
        <p:nvPicPr>
          <p:cNvPr id="13" name="Picture 12">
            <a:extLst>
              <a:ext uri="{FF2B5EF4-FFF2-40B4-BE49-F238E27FC236}">
                <a16:creationId xmlns:a16="http://schemas.microsoft.com/office/drawing/2014/main" id="{1A0BBB3A-B452-45C9-B827-E8DDC588643A}"/>
              </a:ext>
            </a:extLst>
          </p:cNvPr>
          <p:cNvPicPr>
            <a:picLocks noChangeAspect="1"/>
          </p:cNvPicPr>
          <p:nvPr/>
        </p:nvPicPr>
        <p:blipFill>
          <a:blip r:embed="rId4"/>
          <a:stretch>
            <a:fillRect/>
          </a:stretch>
        </p:blipFill>
        <p:spPr>
          <a:xfrm>
            <a:off x="7576016" y="3312132"/>
            <a:ext cx="2266313" cy="1020862"/>
          </a:xfrm>
          <a:prstGeom prst="rect">
            <a:avLst/>
          </a:prstGeom>
        </p:spPr>
      </p:pic>
    </p:spTree>
    <p:extLst>
      <p:ext uri="{BB962C8B-B14F-4D97-AF65-F5344CB8AC3E}">
        <p14:creationId xmlns:p14="http://schemas.microsoft.com/office/powerpoint/2010/main" val="186160304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6AB1E66-9CFF-4BB7-A67B-C06FBAD71193}"/>
              </a:ext>
            </a:extLst>
          </p:cNvPr>
          <p:cNvPicPr>
            <a:picLocks noChangeAspect="1"/>
          </p:cNvPicPr>
          <p:nvPr/>
        </p:nvPicPr>
        <p:blipFill rotWithShape="1">
          <a:blip r:embed="rId2"/>
          <a:srcRect l="21577" t="17305" r="25548" b="23404"/>
          <a:stretch/>
        </p:blipFill>
        <p:spPr>
          <a:xfrm>
            <a:off x="282103" y="1215957"/>
            <a:ext cx="6001966" cy="4066162"/>
          </a:xfrm>
          <a:prstGeom prst="rect">
            <a:avLst/>
          </a:prstGeom>
        </p:spPr>
      </p:pic>
      <p:pic>
        <p:nvPicPr>
          <p:cNvPr id="5" name="Picture 4">
            <a:extLst>
              <a:ext uri="{FF2B5EF4-FFF2-40B4-BE49-F238E27FC236}">
                <a16:creationId xmlns:a16="http://schemas.microsoft.com/office/drawing/2014/main" id="{EF050F55-1B7D-4BE7-907E-760D91B63927}"/>
              </a:ext>
            </a:extLst>
          </p:cNvPr>
          <p:cNvPicPr>
            <a:picLocks noChangeAspect="1"/>
          </p:cNvPicPr>
          <p:nvPr/>
        </p:nvPicPr>
        <p:blipFill rotWithShape="1">
          <a:blip r:embed="rId3"/>
          <a:srcRect l="28947" t="20142" r="23834"/>
          <a:stretch/>
        </p:blipFill>
        <p:spPr>
          <a:xfrm>
            <a:off x="6478621" y="807396"/>
            <a:ext cx="5359941" cy="5476672"/>
          </a:xfrm>
          <a:prstGeom prst="rect">
            <a:avLst/>
          </a:prstGeom>
        </p:spPr>
      </p:pic>
    </p:spTree>
    <p:extLst>
      <p:ext uri="{BB962C8B-B14F-4D97-AF65-F5344CB8AC3E}">
        <p14:creationId xmlns:p14="http://schemas.microsoft.com/office/powerpoint/2010/main" val="162486639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6929690-F700-430C-B9C3-B23C015B51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84147" y="1642032"/>
            <a:ext cx="6076950" cy="4686300"/>
          </a:xfrm>
          <a:prstGeom prst="rect">
            <a:avLst/>
          </a:prstGeom>
        </p:spPr>
      </p:pic>
      <p:sp>
        <p:nvSpPr>
          <p:cNvPr id="3" name="Title 2">
            <a:extLst>
              <a:ext uri="{FF2B5EF4-FFF2-40B4-BE49-F238E27FC236}">
                <a16:creationId xmlns:a16="http://schemas.microsoft.com/office/drawing/2014/main" id="{315DA674-BA69-49A9-B19F-3912B2C5430E}"/>
              </a:ext>
            </a:extLst>
          </p:cNvPr>
          <p:cNvSpPr>
            <a:spLocks noGrp="1"/>
          </p:cNvSpPr>
          <p:nvPr>
            <p:ph type="title"/>
          </p:nvPr>
        </p:nvSpPr>
        <p:spPr/>
        <p:txBody>
          <a:bodyPr/>
          <a:lstStyle/>
          <a:p>
            <a:r>
              <a:rPr lang="en-US" dirty="0"/>
              <a:t>Variant prioritization example</a:t>
            </a:r>
          </a:p>
        </p:txBody>
      </p:sp>
    </p:spTree>
    <p:extLst>
      <p:ext uri="{BB962C8B-B14F-4D97-AF65-F5344CB8AC3E}">
        <p14:creationId xmlns:p14="http://schemas.microsoft.com/office/powerpoint/2010/main" val="234022862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04F71A-41F3-49E4-8A3D-D9266241937D}"/>
              </a:ext>
            </a:extLst>
          </p:cNvPr>
          <p:cNvSpPr>
            <a:spLocks noGrp="1"/>
          </p:cNvSpPr>
          <p:nvPr>
            <p:ph type="title"/>
          </p:nvPr>
        </p:nvSpPr>
        <p:spPr/>
        <p:txBody>
          <a:bodyPr/>
          <a:lstStyle/>
          <a:p>
            <a:r>
              <a:rPr lang="en-US" dirty="0"/>
              <a:t>Variant prioritization example</a:t>
            </a:r>
          </a:p>
        </p:txBody>
      </p:sp>
      <p:pic>
        <p:nvPicPr>
          <p:cNvPr id="4" name="Content Placeholder 4">
            <a:extLst>
              <a:ext uri="{FF2B5EF4-FFF2-40B4-BE49-F238E27FC236}">
                <a16:creationId xmlns:a16="http://schemas.microsoft.com/office/drawing/2014/main" id="{A071C9FA-09E7-4C00-94C4-903CF77B24A8}"/>
              </a:ext>
            </a:extLst>
          </p:cNvPr>
          <p:cNvPicPr>
            <a:picLocks noGrp="1" noChangeAspect="1"/>
          </p:cNvPicPr>
          <p:nvPr>
            <p:ph idx="1"/>
          </p:nvPr>
        </p:nvPicPr>
        <p:blipFill>
          <a:blip r:embed="rId2"/>
          <a:stretch>
            <a:fillRect/>
          </a:stretch>
        </p:blipFill>
        <p:spPr>
          <a:xfrm>
            <a:off x="1754187" y="1316989"/>
            <a:ext cx="8482013" cy="5175886"/>
          </a:xfrm>
          <a:prstGeom prst="rect">
            <a:avLst/>
          </a:prstGeom>
        </p:spPr>
      </p:pic>
    </p:spTree>
    <p:extLst>
      <p:ext uri="{BB962C8B-B14F-4D97-AF65-F5344CB8AC3E}">
        <p14:creationId xmlns:p14="http://schemas.microsoft.com/office/powerpoint/2010/main" val="304184783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254380-E33C-495E-AD52-982541DF388C}"/>
              </a:ext>
            </a:extLst>
          </p:cNvPr>
          <p:cNvSpPr>
            <a:spLocks noGrp="1"/>
          </p:cNvSpPr>
          <p:nvPr>
            <p:ph type="title"/>
          </p:nvPr>
        </p:nvSpPr>
        <p:spPr/>
        <p:txBody>
          <a:bodyPr>
            <a:normAutofit/>
          </a:bodyPr>
          <a:lstStyle/>
          <a:p>
            <a:r>
              <a:rPr lang="en-US" b="1" dirty="0">
                <a:solidFill>
                  <a:srgbClr val="C00000"/>
                </a:solidFill>
              </a:rPr>
              <a:t>Block 3 &amp; 4: The role of genomics in precision medicine</a:t>
            </a:r>
          </a:p>
        </p:txBody>
      </p:sp>
    </p:spTree>
    <p:extLst>
      <p:ext uri="{BB962C8B-B14F-4D97-AF65-F5344CB8AC3E}">
        <p14:creationId xmlns:p14="http://schemas.microsoft.com/office/powerpoint/2010/main" val="113392889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E51027-83A1-4199-B4BB-C3D2BB448D5C}"/>
              </a:ext>
            </a:extLst>
          </p:cNvPr>
          <p:cNvSpPr>
            <a:spLocks noGrp="1"/>
          </p:cNvSpPr>
          <p:nvPr>
            <p:ph type="title"/>
          </p:nvPr>
        </p:nvSpPr>
        <p:spPr/>
        <p:txBody>
          <a:bodyPr/>
          <a:lstStyle/>
          <a:p>
            <a:r>
              <a:rPr lang="en-GB" dirty="0"/>
              <a:t>SNP arrays, GWAS and polygenic risk scores</a:t>
            </a:r>
          </a:p>
        </p:txBody>
      </p:sp>
      <p:sp>
        <p:nvSpPr>
          <p:cNvPr id="3" name="Content Placeholder 2">
            <a:extLst>
              <a:ext uri="{FF2B5EF4-FFF2-40B4-BE49-F238E27FC236}">
                <a16:creationId xmlns:a16="http://schemas.microsoft.com/office/drawing/2014/main" id="{A8AF5D7A-473B-47DB-9D8F-A4FDFFAFF98A}"/>
              </a:ext>
            </a:extLst>
          </p:cNvPr>
          <p:cNvSpPr>
            <a:spLocks noGrp="1"/>
          </p:cNvSpPr>
          <p:nvPr>
            <p:ph idx="1"/>
          </p:nvPr>
        </p:nvSpPr>
        <p:spPr/>
        <p:txBody>
          <a:bodyPr/>
          <a:lstStyle/>
          <a:p>
            <a:r>
              <a:rPr lang="en-GB" dirty="0"/>
              <a:t>SNPs: Single Nucleotide Polymorphisms</a:t>
            </a:r>
          </a:p>
          <a:p>
            <a:pPr marL="0" indent="0">
              <a:buNone/>
            </a:pPr>
            <a:endParaRPr lang="en-GB" dirty="0"/>
          </a:p>
          <a:p>
            <a:r>
              <a:rPr lang="en-GB" dirty="0"/>
              <a:t>Reported SNPs are included in SNP arrays (~800,000 SNPs)</a:t>
            </a:r>
          </a:p>
          <a:p>
            <a:pPr marL="0" indent="0">
              <a:buNone/>
            </a:pPr>
            <a:endParaRPr lang="en-GB" dirty="0"/>
          </a:p>
          <a:p>
            <a:r>
              <a:rPr lang="en-GB" dirty="0"/>
              <a:t>Many SNPs are not pathological, just represent common human genetic variability</a:t>
            </a:r>
          </a:p>
          <a:p>
            <a:pPr marL="0" indent="0">
              <a:buNone/>
            </a:pPr>
            <a:endParaRPr lang="en-GB" dirty="0"/>
          </a:p>
          <a:p>
            <a:r>
              <a:rPr lang="en-GB" dirty="0"/>
              <a:t>We will learn the statistical methods to associate a SNP to a trait</a:t>
            </a:r>
          </a:p>
          <a:p>
            <a:endParaRPr lang="en-GB" dirty="0"/>
          </a:p>
          <a:p>
            <a:endParaRPr lang="en-GB" dirty="0"/>
          </a:p>
        </p:txBody>
      </p:sp>
    </p:spTree>
    <p:extLst>
      <p:ext uri="{BB962C8B-B14F-4D97-AF65-F5344CB8AC3E}">
        <p14:creationId xmlns:p14="http://schemas.microsoft.com/office/powerpoint/2010/main" val="50573546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12A6C47-415E-409B-9F89-AAA025862C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92580" y="893273"/>
            <a:ext cx="8606840" cy="5071453"/>
          </a:xfrm>
          <a:prstGeom prst="rect">
            <a:avLst/>
          </a:prstGeom>
        </p:spPr>
      </p:pic>
    </p:spTree>
    <p:extLst>
      <p:ext uri="{BB962C8B-B14F-4D97-AF65-F5344CB8AC3E}">
        <p14:creationId xmlns:p14="http://schemas.microsoft.com/office/powerpoint/2010/main" val="422342661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14CAAB-C8EB-4E39-858B-16335CFB2FDB}"/>
              </a:ext>
            </a:extLst>
          </p:cNvPr>
          <p:cNvSpPr>
            <a:spLocks noGrp="1"/>
          </p:cNvSpPr>
          <p:nvPr>
            <p:ph type="title"/>
          </p:nvPr>
        </p:nvSpPr>
        <p:spPr/>
        <p:txBody>
          <a:bodyPr/>
          <a:lstStyle/>
          <a:p>
            <a:r>
              <a:rPr lang="en-GB" dirty="0" err="1"/>
              <a:t>Poligenic</a:t>
            </a:r>
            <a:r>
              <a:rPr lang="en-GB" dirty="0"/>
              <a:t> risk scores</a:t>
            </a:r>
          </a:p>
        </p:txBody>
      </p:sp>
      <p:pic>
        <p:nvPicPr>
          <p:cNvPr id="5" name="Picture 4">
            <a:extLst>
              <a:ext uri="{FF2B5EF4-FFF2-40B4-BE49-F238E27FC236}">
                <a16:creationId xmlns:a16="http://schemas.microsoft.com/office/drawing/2014/main" id="{AC4A1E6A-0B59-4E28-922B-BA93F3F1E0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32271" y="1397000"/>
            <a:ext cx="8727458" cy="4892473"/>
          </a:xfrm>
          <a:prstGeom prst="rect">
            <a:avLst/>
          </a:prstGeom>
        </p:spPr>
      </p:pic>
    </p:spTree>
    <p:extLst>
      <p:ext uri="{BB962C8B-B14F-4D97-AF65-F5344CB8AC3E}">
        <p14:creationId xmlns:p14="http://schemas.microsoft.com/office/powerpoint/2010/main" val="37678715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17CCA2-06D5-4713-B615-82C049268EB4}"/>
              </a:ext>
            </a:extLst>
          </p:cNvPr>
          <p:cNvSpPr>
            <a:spLocks noGrp="1"/>
          </p:cNvSpPr>
          <p:nvPr>
            <p:ph type="title"/>
          </p:nvPr>
        </p:nvSpPr>
        <p:spPr/>
        <p:txBody>
          <a:bodyPr/>
          <a:lstStyle/>
          <a:p>
            <a:r>
              <a:rPr lang="en-US" dirty="0"/>
              <a:t>Block 2: </a:t>
            </a:r>
            <a:r>
              <a:rPr lang="en-GB" dirty="0"/>
              <a:t>Genomic Variants: Techniques, variant calling and annotation</a:t>
            </a:r>
            <a:endParaRPr lang="en-US" dirty="0"/>
          </a:p>
        </p:txBody>
      </p:sp>
      <p:sp>
        <p:nvSpPr>
          <p:cNvPr id="3" name="Content Placeholder 2">
            <a:extLst>
              <a:ext uri="{FF2B5EF4-FFF2-40B4-BE49-F238E27FC236}">
                <a16:creationId xmlns:a16="http://schemas.microsoft.com/office/drawing/2014/main" id="{DEBAD6F7-8236-439F-8F4C-924784B8CE0C}"/>
              </a:ext>
            </a:extLst>
          </p:cNvPr>
          <p:cNvSpPr>
            <a:spLocks noGrp="1"/>
          </p:cNvSpPr>
          <p:nvPr>
            <p:ph idx="1"/>
          </p:nvPr>
        </p:nvSpPr>
        <p:spPr/>
        <p:txBody>
          <a:bodyPr>
            <a:normAutofit fontScale="92500" lnSpcReduction="10000"/>
          </a:bodyPr>
          <a:lstStyle/>
          <a:p>
            <a:r>
              <a:rPr lang="en-US" dirty="0"/>
              <a:t>Lecturer: </a:t>
            </a:r>
          </a:p>
          <a:p>
            <a:pPr lvl="1"/>
            <a:r>
              <a:rPr lang="en-US" dirty="0"/>
              <a:t>Dido Carrero(DC)</a:t>
            </a:r>
          </a:p>
          <a:p>
            <a:pPr marL="457200" lvl="1" indent="0">
              <a:buNone/>
            </a:pPr>
            <a:r>
              <a:rPr lang="en-US" dirty="0">
                <a:solidFill>
                  <a:schemeClr val="bg1">
                    <a:lumMod val="65000"/>
                  </a:schemeClr>
                </a:solidFill>
              </a:rPr>
              <a:t>Bioinformatician at the CNIO </a:t>
            </a:r>
            <a:r>
              <a:rPr lang="en-US" dirty="0" err="1">
                <a:solidFill>
                  <a:schemeClr val="bg1">
                    <a:lumMod val="65000"/>
                  </a:schemeClr>
                </a:solidFill>
              </a:rPr>
              <a:t>BioIT</a:t>
            </a:r>
            <a:r>
              <a:rPr lang="en-US" dirty="0">
                <a:solidFill>
                  <a:schemeClr val="bg1">
                    <a:lumMod val="65000"/>
                  </a:schemeClr>
                </a:solidFill>
              </a:rPr>
              <a:t> Unit </a:t>
            </a:r>
          </a:p>
          <a:p>
            <a:pPr marL="457200" lvl="1" indent="0">
              <a:buNone/>
            </a:pPr>
            <a:endParaRPr lang="en-US" dirty="0">
              <a:solidFill>
                <a:schemeClr val="bg1">
                  <a:lumMod val="65000"/>
                </a:schemeClr>
              </a:solidFill>
            </a:endParaRPr>
          </a:p>
          <a:p>
            <a:r>
              <a:rPr lang="en-US" dirty="0"/>
              <a:t>Topics:</a:t>
            </a:r>
          </a:p>
          <a:p>
            <a:pPr lvl="1"/>
            <a:r>
              <a:rPr lang="en-US" dirty="0"/>
              <a:t>Identification of genetic variants </a:t>
            </a:r>
          </a:p>
          <a:p>
            <a:pPr lvl="1"/>
            <a:r>
              <a:rPr lang="en-US" dirty="0"/>
              <a:t>Practical exercise </a:t>
            </a:r>
          </a:p>
          <a:p>
            <a:pPr lvl="1"/>
            <a:r>
              <a:rPr lang="en-US" dirty="0"/>
              <a:t>Annotation of genetic variants </a:t>
            </a:r>
          </a:p>
          <a:p>
            <a:pPr lvl="1"/>
            <a:r>
              <a:rPr lang="en-US" dirty="0"/>
              <a:t>Filtering and prioritization of genetic variants</a:t>
            </a:r>
          </a:p>
          <a:p>
            <a:r>
              <a:rPr lang="en-US" dirty="0"/>
              <a:t>Dates: </a:t>
            </a:r>
          </a:p>
          <a:p>
            <a:pPr marL="0" indent="0">
              <a:buNone/>
            </a:pPr>
            <a:r>
              <a:rPr lang="en-US" dirty="0"/>
              <a:t>18, 21, 25, 26, 28 November 2024 </a:t>
            </a:r>
          </a:p>
        </p:txBody>
      </p:sp>
      <p:pic>
        <p:nvPicPr>
          <p:cNvPr id="6" name="Picture 5">
            <a:extLst>
              <a:ext uri="{FF2B5EF4-FFF2-40B4-BE49-F238E27FC236}">
                <a16:creationId xmlns:a16="http://schemas.microsoft.com/office/drawing/2014/main" id="{750D659A-96C0-4BF6-8A84-28C2C3A5715F}"/>
              </a:ext>
            </a:extLst>
          </p:cNvPr>
          <p:cNvPicPr>
            <a:picLocks noChangeAspect="1"/>
          </p:cNvPicPr>
          <p:nvPr/>
        </p:nvPicPr>
        <p:blipFill>
          <a:blip r:embed="rId2"/>
          <a:stretch>
            <a:fillRect/>
          </a:stretch>
        </p:blipFill>
        <p:spPr>
          <a:xfrm>
            <a:off x="8056033" y="1690688"/>
            <a:ext cx="1617133" cy="1617133"/>
          </a:xfrm>
          <a:prstGeom prst="rect">
            <a:avLst/>
          </a:prstGeom>
        </p:spPr>
      </p:pic>
    </p:spTree>
    <p:extLst>
      <p:ext uri="{BB962C8B-B14F-4D97-AF65-F5344CB8AC3E}">
        <p14:creationId xmlns:p14="http://schemas.microsoft.com/office/powerpoint/2010/main" val="419929973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71690D-A3BE-43AE-956D-D12D1C92A552}"/>
              </a:ext>
            </a:extLst>
          </p:cNvPr>
          <p:cNvSpPr>
            <a:spLocks noGrp="1"/>
          </p:cNvSpPr>
          <p:nvPr>
            <p:ph type="title"/>
          </p:nvPr>
        </p:nvSpPr>
        <p:spPr>
          <a:xfrm>
            <a:off x="528145" y="396656"/>
            <a:ext cx="11343289" cy="1325563"/>
          </a:xfrm>
        </p:spPr>
        <p:txBody>
          <a:bodyPr/>
          <a:lstStyle/>
          <a:p>
            <a:r>
              <a:rPr lang="en-US" dirty="0"/>
              <a:t>Inference of causal relationships: clinical trials and animal models</a:t>
            </a:r>
          </a:p>
        </p:txBody>
      </p:sp>
      <p:pic>
        <p:nvPicPr>
          <p:cNvPr id="4" name="Picture 3">
            <a:extLst>
              <a:ext uri="{FF2B5EF4-FFF2-40B4-BE49-F238E27FC236}">
                <a16:creationId xmlns:a16="http://schemas.microsoft.com/office/drawing/2014/main" id="{9766628A-FBB2-467F-A0DE-31F39233BEDC}"/>
              </a:ext>
            </a:extLst>
          </p:cNvPr>
          <p:cNvPicPr>
            <a:picLocks noChangeAspect="1"/>
          </p:cNvPicPr>
          <p:nvPr/>
        </p:nvPicPr>
        <p:blipFill>
          <a:blip r:embed="rId2"/>
          <a:stretch>
            <a:fillRect/>
          </a:stretch>
        </p:blipFill>
        <p:spPr>
          <a:xfrm>
            <a:off x="709448" y="1880108"/>
            <a:ext cx="4818993" cy="3614245"/>
          </a:xfrm>
          <a:prstGeom prst="rect">
            <a:avLst/>
          </a:prstGeom>
        </p:spPr>
      </p:pic>
      <p:pic>
        <p:nvPicPr>
          <p:cNvPr id="7" name="Picture 6">
            <a:extLst>
              <a:ext uri="{FF2B5EF4-FFF2-40B4-BE49-F238E27FC236}">
                <a16:creationId xmlns:a16="http://schemas.microsoft.com/office/drawing/2014/main" id="{8B1A75C4-8A9D-4DF0-BD99-6262416B9FEA}"/>
              </a:ext>
            </a:extLst>
          </p:cNvPr>
          <p:cNvPicPr>
            <a:picLocks noChangeAspect="1"/>
          </p:cNvPicPr>
          <p:nvPr/>
        </p:nvPicPr>
        <p:blipFill>
          <a:blip r:embed="rId3"/>
          <a:stretch>
            <a:fillRect/>
          </a:stretch>
        </p:blipFill>
        <p:spPr>
          <a:xfrm>
            <a:off x="8717559" y="1429926"/>
            <a:ext cx="2764993" cy="3577593"/>
          </a:xfrm>
          <a:prstGeom prst="rect">
            <a:avLst/>
          </a:prstGeom>
        </p:spPr>
      </p:pic>
      <p:pic>
        <p:nvPicPr>
          <p:cNvPr id="9" name="Picture 8">
            <a:extLst>
              <a:ext uri="{FF2B5EF4-FFF2-40B4-BE49-F238E27FC236}">
                <a16:creationId xmlns:a16="http://schemas.microsoft.com/office/drawing/2014/main" id="{756115C9-B6DF-41E7-891E-D5C504A653C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93527" y="1880108"/>
            <a:ext cx="3540673" cy="4581236"/>
          </a:xfrm>
          <a:prstGeom prst="rect">
            <a:avLst/>
          </a:prstGeom>
        </p:spPr>
      </p:pic>
    </p:spTree>
    <p:extLst>
      <p:ext uri="{BB962C8B-B14F-4D97-AF65-F5344CB8AC3E}">
        <p14:creationId xmlns:p14="http://schemas.microsoft.com/office/powerpoint/2010/main" val="96878519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A1643C-2856-4611-82ED-9F5680148BD0}"/>
              </a:ext>
            </a:extLst>
          </p:cNvPr>
          <p:cNvSpPr>
            <a:spLocks noGrp="1"/>
          </p:cNvSpPr>
          <p:nvPr>
            <p:ph type="title"/>
          </p:nvPr>
        </p:nvSpPr>
        <p:spPr/>
        <p:txBody>
          <a:bodyPr/>
          <a:lstStyle/>
          <a:p>
            <a:r>
              <a:rPr lang="en-GB" dirty="0"/>
              <a:t>Clonal </a:t>
            </a:r>
            <a:r>
              <a:rPr lang="en-GB" dirty="0" err="1"/>
              <a:t>Hematopoiesis</a:t>
            </a:r>
            <a:endParaRPr lang="en-GB" dirty="0"/>
          </a:p>
        </p:txBody>
      </p:sp>
      <p:pic>
        <p:nvPicPr>
          <p:cNvPr id="12" name="Picture 11">
            <a:extLst>
              <a:ext uri="{FF2B5EF4-FFF2-40B4-BE49-F238E27FC236}">
                <a16:creationId xmlns:a16="http://schemas.microsoft.com/office/drawing/2014/main" id="{EB2FA415-27A9-44A7-88ED-2BFB9D0A6DBA}"/>
              </a:ext>
            </a:extLst>
          </p:cNvPr>
          <p:cNvPicPr>
            <a:picLocks noChangeAspect="1"/>
          </p:cNvPicPr>
          <p:nvPr/>
        </p:nvPicPr>
        <p:blipFill>
          <a:blip r:embed="rId2"/>
          <a:stretch>
            <a:fillRect/>
          </a:stretch>
        </p:blipFill>
        <p:spPr>
          <a:xfrm>
            <a:off x="148350" y="2008824"/>
            <a:ext cx="5271041" cy="3974883"/>
          </a:xfrm>
          <a:prstGeom prst="rect">
            <a:avLst/>
          </a:prstGeom>
        </p:spPr>
      </p:pic>
      <p:pic>
        <p:nvPicPr>
          <p:cNvPr id="13" name="Picture 12">
            <a:extLst>
              <a:ext uri="{FF2B5EF4-FFF2-40B4-BE49-F238E27FC236}">
                <a16:creationId xmlns:a16="http://schemas.microsoft.com/office/drawing/2014/main" id="{7B712DD2-2A2F-4B29-AD9C-34D320CB245C}"/>
              </a:ext>
            </a:extLst>
          </p:cNvPr>
          <p:cNvPicPr>
            <a:picLocks noChangeAspect="1"/>
          </p:cNvPicPr>
          <p:nvPr/>
        </p:nvPicPr>
        <p:blipFill>
          <a:blip r:embed="rId3"/>
          <a:stretch>
            <a:fillRect/>
          </a:stretch>
        </p:blipFill>
        <p:spPr>
          <a:xfrm>
            <a:off x="5073419" y="1736030"/>
            <a:ext cx="6788645" cy="3818613"/>
          </a:xfrm>
          <a:prstGeom prst="rect">
            <a:avLst/>
          </a:prstGeom>
        </p:spPr>
      </p:pic>
    </p:spTree>
    <p:extLst>
      <p:ext uri="{BB962C8B-B14F-4D97-AF65-F5344CB8AC3E}">
        <p14:creationId xmlns:p14="http://schemas.microsoft.com/office/powerpoint/2010/main" val="2375845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E6F8DE8-165B-44DD-A123-2E3B8D2168AA}"/>
              </a:ext>
            </a:extLst>
          </p:cNvPr>
          <p:cNvSpPr>
            <a:spLocks noGrp="1"/>
          </p:cNvSpPr>
          <p:nvPr>
            <p:ph type="title"/>
          </p:nvPr>
        </p:nvSpPr>
        <p:spPr/>
        <p:txBody>
          <a:bodyPr/>
          <a:lstStyle/>
          <a:p>
            <a:r>
              <a:rPr lang="en-GB" b="1" dirty="0">
                <a:solidFill>
                  <a:srgbClr val="C00000"/>
                </a:solidFill>
              </a:rPr>
              <a:t>Genomics are just one omics…</a:t>
            </a:r>
            <a:endParaRPr lang="es-ES" b="1" dirty="0">
              <a:solidFill>
                <a:srgbClr val="C00000"/>
              </a:solidFill>
            </a:endParaRPr>
          </a:p>
        </p:txBody>
      </p:sp>
      <p:sp>
        <p:nvSpPr>
          <p:cNvPr id="5" name="Text Placeholder 4">
            <a:extLst>
              <a:ext uri="{FF2B5EF4-FFF2-40B4-BE49-F238E27FC236}">
                <a16:creationId xmlns:a16="http://schemas.microsoft.com/office/drawing/2014/main" id="{2B750EFC-19BF-45F1-8045-45274A85E138}"/>
              </a:ext>
            </a:extLst>
          </p:cNvPr>
          <p:cNvSpPr>
            <a:spLocks noGrp="1"/>
          </p:cNvSpPr>
          <p:nvPr>
            <p:ph type="body" idx="1"/>
          </p:nvPr>
        </p:nvSpPr>
        <p:spPr/>
        <p:txBody>
          <a:bodyPr/>
          <a:lstStyle/>
          <a:p>
            <a:endParaRPr lang="es-ES"/>
          </a:p>
        </p:txBody>
      </p:sp>
    </p:spTree>
    <p:extLst>
      <p:ext uri="{BB962C8B-B14F-4D97-AF65-F5344CB8AC3E}">
        <p14:creationId xmlns:p14="http://schemas.microsoft.com/office/powerpoint/2010/main" val="290062058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0" y="635000"/>
            <a:ext cx="7620000" cy="5588000"/>
          </a:xfrm>
          <a:prstGeom prst="rect">
            <a:avLst/>
          </a:prstGeom>
        </p:spPr>
      </p:pic>
    </p:spTree>
    <p:extLst>
      <p:ext uri="{BB962C8B-B14F-4D97-AF65-F5344CB8AC3E}">
        <p14:creationId xmlns:p14="http://schemas.microsoft.com/office/powerpoint/2010/main" val="34387341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00E0BF-A114-4F12-AF8D-9C0BF9475FDC}"/>
              </a:ext>
            </a:extLst>
          </p:cNvPr>
          <p:cNvSpPr>
            <a:spLocks noGrp="1"/>
          </p:cNvSpPr>
          <p:nvPr>
            <p:ph type="title"/>
          </p:nvPr>
        </p:nvSpPr>
        <p:spPr/>
        <p:txBody>
          <a:bodyPr/>
          <a:lstStyle/>
          <a:p>
            <a:r>
              <a:rPr lang="en-US" b="1" dirty="0">
                <a:solidFill>
                  <a:srgbClr val="C00000"/>
                </a:solidFill>
              </a:rPr>
              <a:t>The emergent concept of Biomedical Big Data</a:t>
            </a:r>
          </a:p>
        </p:txBody>
      </p:sp>
      <p:sp>
        <p:nvSpPr>
          <p:cNvPr id="12" name="Rectangle 11">
            <a:extLst>
              <a:ext uri="{FF2B5EF4-FFF2-40B4-BE49-F238E27FC236}">
                <a16:creationId xmlns:a16="http://schemas.microsoft.com/office/drawing/2014/main" id="{133725B3-8E29-4D2C-B92C-AADF50F68B6B}"/>
              </a:ext>
            </a:extLst>
          </p:cNvPr>
          <p:cNvSpPr/>
          <p:nvPr/>
        </p:nvSpPr>
        <p:spPr>
          <a:xfrm>
            <a:off x="4275174" y="2371556"/>
            <a:ext cx="2769200" cy="23570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 name="Group 21">
            <a:extLst>
              <a:ext uri="{FF2B5EF4-FFF2-40B4-BE49-F238E27FC236}">
                <a16:creationId xmlns:a16="http://schemas.microsoft.com/office/drawing/2014/main" id="{66F0B0EC-2331-45B1-80EB-D1C5DEC2D09A}"/>
              </a:ext>
            </a:extLst>
          </p:cNvPr>
          <p:cNvGrpSpPr/>
          <p:nvPr/>
        </p:nvGrpSpPr>
        <p:grpSpPr>
          <a:xfrm>
            <a:off x="2659572" y="2751666"/>
            <a:ext cx="4878709" cy="3008939"/>
            <a:chOff x="220368" y="3537356"/>
            <a:chExt cx="4878709" cy="3008939"/>
          </a:xfrm>
        </p:grpSpPr>
        <p:sp>
          <p:nvSpPr>
            <p:cNvPr id="11" name="TextBox 10">
              <a:extLst>
                <a:ext uri="{FF2B5EF4-FFF2-40B4-BE49-F238E27FC236}">
                  <a16:creationId xmlns:a16="http://schemas.microsoft.com/office/drawing/2014/main" id="{533B398C-8969-49E8-B35B-EFFC6914516F}"/>
                </a:ext>
              </a:extLst>
            </p:cNvPr>
            <p:cNvSpPr txBox="1"/>
            <p:nvPr/>
          </p:nvSpPr>
          <p:spPr>
            <a:xfrm>
              <a:off x="4546810" y="6176963"/>
              <a:ext cx="552267" cy="369332"/>
            </a:xfrm>
            <a:prstGeom prst="rect">
              <a:avLst/>
            </a:prstGeom>
            <a:noFill/>
          </p:spPr>
          <p:txBody>
            <a:bodyPr wrap="none" rtlCol="0">
              <a:spAutoFit/>
            </a:bodyPr>
            <a:lstStyle/>
            <a:p>
              <a:r>
                <a:rPr lang="en-US" b="1" dirty="0"/>
                <a:t>Size</a:t>
              </a:r>
            </a:p>
          </p:txBody>
        </p:sp>
        <p:grpSp>
          <p:nvGrpSpPr>
            <p:cNvPr id="19" name="Group 18">
              <a:extLst>
                <a:ext uri="{FF2B5EF4-FFF2-40B4-BE49-F238E27FC236}">
                  <a16:creationId xmlns:a16="http://schemas.microsoft.com/office/drawing/2014/main" id="{04E64450-6942-4DF2-A5CB-8974E46625FE}"/>
                </a:ext>
              </a:extLst>
            </p:cNvPr>
            <p:cNvGrpSpPr/>
            <p:nvPr/>
          </p:nvGrpSpPr>
          <p:grpSpPr>
            <a:xfrm>
              <a:off x="1434299" y="3537356"/>
              <a:ext cx="3519603" cy="2619982"/>
              <a:chOff x="1088571" y="2764971"/>
              <a:chExt cx="3519603" cy="2619982"/>
            </a:xfrm>
          </p:grpSpPr>
          <p:cxnSp>
            <p:nvCxnSpPr>
              <p:cNvPr id="14" name="Straight Arrow Connector 13">
                <a:extLst>
                  <a:ext uri="{FF2B5EF4-FFF2-40B4-BE49-F238E27FC236}">
                    <a16:creationId xmlns:a16="http://schemas.microsoft.com/office/drawing/2014/main" id="{0E00191D-12E4-44CB-ADEA-9F9B118EC5F6}"/>
                  </a:ext>
                </a:extLst>
              </p:cNvPr>
              <p:cNvCxnSpPr/>
              <p:nvPr/>
            </p:nvCxnSpPr>
            <p:spPr>
              <a:xfrm>
                <a:off x="1088571" y="5282195"/>
                <a:ext cx="3519603" cy="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8778B849-CF86-4A00-B816-65172ADE267C}"/>
                  </a:ext>
                </a:extLst>
              </p:cNvPr>
              <p:cNvCxnSpPr>
                <a:cxnSpLocks/>
              </p:cNvCxnSpPr>
              <p:nvPr/>
            </p:nvCxnSpPr>
            <p:spPr>
              <a:xfrm flipV="1">
                <a:off x="1180503" y="2764971"/>
                <a:ext cx="0" cy="2619982"/>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8" name="TextBox 17">
              <a:extLst>
                <a:ext uri="{FF2B5EF4-FFF2-40B4-BE49-F238E27FC236}">
                  <a16:creationId xmlns:a16="http://schemas.microsoft.com/office/drawing/2014/main" id="{8229FB79-814D-4419-AA42-85D1DCB239A8}"/>
                </a:ext>
              </a:extLst>
            </p:cNvPr>
            <p:cNvSpPr txBox="1"/>
            <p:nvPr/>
          </p:nvSpPr>
          <p:spPr>
            <a:xfrm>
              <a:off x="220368" y="3688195"/>
              <a:ext cx="1259897" cy="369332"/>
            </a:xfrm>
            <a:prstGeom prst="rect">
              <a:avLst/>
            </a:prstGeom>
            <a:noFill/>
          </p:spPr>
          <p:txBody>
            <a:bodyPr wrap="none" rtlCol="0">
              <a:spAutoFit/>
            </a:bodyPr>
            <a:lstStyle/>
            <a:p>
              <a:r>
                <a:rPr lang="en-US" b="1" dirty="0"/>
                <a:t>Complexity</a:t>
              </a:r>
            </a:p>
          </p:txBody>
        </p:sp>
      </p:grpSp>
      <p:grpSp>
        <p:nvGrpSpPr>
          <p:cNvPr id="24" name="Group 23">
            <a:extLst>
              <a:ext uri="{FF2B5EF4-FFF2-40B4-BE49-F238E27FC236}">
                <a16:creationId xmlns:a16="http://schemas.microsoft.com/office/drawing/2014/main" id="{CF1E4296-6E79-4F5D-A64A-260AEF226857}"/>
              </a:ext>
            </a:extLst>
          </p:cNvPr>
          <p:cNvGrpSpPr/>
          <p:nvPr/>
        </p:nvGrpSpPr>
        <p:grpSpPr>
          <a:xfrm>
            <a:off x="6958025" y="2671440"/>
            <a:ext cx="960391" cy="2774544"/>
            <a:chOff x="4419600" y="3537356"/>
            <a:chExt cx="960391" cy="2774544"/>
          </a:xfrm>
        </p:grpSpPr>
        <p:cxnSp>
          <p:nvCxnSpPr>
            <p:cNvPr id="21" name="Straight Connector 20">
              <a:extLst>
                <a:ext uri="{FF2B5EF4-FFF2-40B4-BE49-F238E27FC236}">
                  <a16:creationId xmlns:a16="http://schemas.microsoft.com/office/drawing/2014/main" id="{C4825E92-022D-49B6-B473-AD47BCBBAB8F}"/>
                </a:ext>
              </a:extLst>
            </p:cNvPr>
            <p:cNvCxnSpPr/>
            <p:nvPr/>
          </p:nvCxnSpPr>
          <p:spPr>
            <a:xfrm flipV="1">
              <a:off x="4419600" y="3537356"/>
              <a:ext cx="0" cy="2774544"/>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CC6F3FC3-1EA3-4ED3-B4EE-D8D731E36A16}"/>
                </a:ext>
              </a:extLst>
            </p:cNvPr>
            <p:cNvSpPr txBox="1"/>
            <p:nvPr/>
          </p:nvSpPr>
          <p:spPr>
            <a:xfrm>
              <a:off x="4419600" y="5582491"/>
              <a:ext cx="960391" cy="369332"/>
            </a:xfrm>
            <a:prstGeom prst="rect">
              <a:avLst/>
            </a:prstGeom>
            <a:noFill/>
          </p:spPr>
          <p:txBody>
            <a:bodyPr wrap="none" rtlCol="0">
              <a:spAutoFit/>
            </a:bodyPr>
            <a:lstStyle/>
            <a:p>
              <a:r>
                <a:rPr lang="en-US" dirty="0">
                  <a:solidFill>
                    <a:srgbClr val="C00000"/>
                  </a:solidFill>
                </a:rPr>
                <a:t>Big Data</a:t>
              </a:r>
            </a:p>
          </p:txBody>
        </p:sp>
      </p:grpSp>
      <p:grpSp>
        <p:nvGrpSpPr>
          <p:cNvPr id="25" name="Group 24">
            <a:extLst>
              <a:ext uri="{FF2B5EF4-FFF2-40B4-BE49-F238E27FC236}">
                <a16:creationId xmlns:a16="http://schemas.microsoft.com/office/drawing/2014/main" id="{6F57B583-4974-4BFA-80BD-5E99E260C915}"/>
              </a:ext>
            </a:extLst>
          </p:cNvPr>
          <p:cNvGrpSpPr/>
          <p:nvPr/>
        </p:nvGrpSpPr>
        <p:grpSpPr>
          <a:xfrm rot="16200000">
            <a:off x="5477711" y="1176994"/>
            <a:ext cx="439946" cy="3589290"/>
            <a:chOff x="4419600" y="3537356"/>
            <a:chExt cx="406603" cy="2774544"/>
          </a:xfrm>
        </p:grpSpPr>
        <p:cxnSp>
          <p:nvCxnSpPr>
            <p:cNvPr id="26" name="Straight Connector 25">
              <a:extLst>
                <a:ext uri="{FF2B5EF4-FFF2-40B4-BE49-F238E27FC236}">
                  <a16:creationId xmlns:a16="http://schemas.microsoft.com/office/drawing/2014/main" id="{8DCC5FB1-2F16-4A6A-BDE4-52C48F81DEEF}"/>
                </a:ext>
              </a:extLst>
            </p:cNvPr>
            <p:cNvCxnSpPr/>
            <p:nvPr/>
          </p:nvCxnSpPr>
          <p:spPr>
            <a:xfrm flipV="1">
              <a:off x="4419600" y="3537356"/>
              <a:ext cx="0" cy="2774544"/>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65DC8B9B-7B37-45CE-BE1B-E68FCD591AEC}"/>
                </a:ext>
              </a:extLst>
            </p:cNvPr>
            <p:cNvSpPr txBox="1"/>
            <p:nvPr/>
          </p:nvSpPr>
          <p:spPr>
            <a:xfrm rot="5400000">
              <a:off x="4036655" y="4110492"/>
              <a:ext cx="1237753" cy="341343"/>
            </a:xfrm>
            <a:prstGeom prst="rect">
              <a:avLst/>
            </a:prstGeom>
            <a:noFill/>
          </p:spPr>
          <p:txBody>
            <a:bodyPr wrap="none" rtlCol="0">
              <a:spAutoFit/>
            </a:bodyPr>
            <a:lstStyle/>
            <a:p>
              <a:r>
                <a:rPr lang="en-US" dirty="0">
                  <a:solidFill>
                    <a:srgbClr val="C00000"/>
                  </a:solidFill>
                </a:rPr>
                <a:t>Complex Data</a:t>
              </a:r>
            </a:p>
          </p:txBody>
        </p:sp>
      </p:grpSp>
      <p:graphicFrame>
        <p:nvGraphicFramePr>
          <p:cNvPr id="28" name="Diagram 27">
            <a:extLst>
              <a:ext uri="{FF2B5EF4-FFF2-40B4-BE49-F238E27FC236}">
                <a16:creationId xmlns:a16="http://schemas.microsoft.com/office/drawing/2014/main" id="{18BF640F-8021-4F5F-8E4A-64F8C714C033}"/>
              </a:ext>
            </a:extLst>
          </p:cNvPr>
          <p:cNvGraphicFramePr/>
          <p:nvPr/>
        </p:nvGraphicFramePr>
        <p:xfrm>
          <a:off x="4064656" y="2453444"/>
          <a:ext cx="3473625" cy="312919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extBox 3">
            <a:extLst>
              <a:ext uri="{FF2B5EF4-FFF2-40B4-BE49-F238E27FC236}">
                <a16:creationId xmlns:a16="http://schemas.microsoft.com/office/drawing/2014/main" id="{8AB94C07-49DD-49C6-BC36-A5FF9EFE6C50}"/>
              </a:ext>
            </a:extLst>
          </p:cNvPr>
          <p:cNvSpPr txBox="1"/>
          <p:nvPr/>
        </p:nvSpPr>
        <p:spPr>
          <a:xfrm>
            <a:off x="4025455" y="3305666"/>
            <a:ext cx="1743491" cy="369332"/>
          </a:xfrm>
          <a:prstGeom prst="rect">
            <a:avLst/>
          </a:prstGeom>
          <a:noFill/>
        </p:spPr>
        <p:txBody>
          <a:bodyPr wrap="none" rtlCol="0">
            <a:spAutoFit/>
          </a:bodyPr>
          <a:lstStyle/>
          <a:p>
            <a:r>
              <a:rPr lang="en-US" b="1" dirty="0">
                <a:solidFill>
                  <a:srgbClr val="C00000"/>
                </a:solidFill>
              </a:rPr>
              <a:t>Biomedical Data</a:t>
            </a:r>
          </a:p>
        </p:txBody>
      </p:sp>
      <p:sp>
        <p:nvSpPr>
          <p:cNvPr id="8" name="TextBox 7">
            <a:extLst>
              <a:ext uri="{FF2B5EF4-FFF2-40B4-BE49-F238E27FC236}">
                <a16:creationId xmlns:a16="http://schemas.microsoft.com/office/drawing/2014/main" id="{E6DB2960-5928-4E4F-86A7-08E55403ECB3}"/>
              </a:ext>
            </a:extLst>
          </p:cNvPr>
          <p:cNvSpPr txBox="1"/>
          <p:nvPr/>
        </p:nvSpPr>
        <p:spPr>
          <a:xfrm>
            <a:off x="8995664" y="6385302"/>
            <a:ext cx="3013261" cy="338554"/>
          </a:xfrm>
          <a:prstGeom prst="rect">
            <a:avLst/>
          </a:prstGeom>
          <a:noFill/>
        </p:spPr>
        <p:txBody>
          <a:bodyPr wrap="none" rtlCol="0">
            <a:spAutoFit/>
          </a:bodyPr>
          <a:lstStyle/>
          <a:p>
            <a:r>
              <a:rPr lang="en-US" sz="1600" i="1" dirty="0"/>
              <a:t>Adapted from Michael Betancourt</a:t>
            </a:r>
          </a:p>
        </p:txBody>
      </p:sp>
    </p:spTree>
    <p:extLst>
      <p:ext uri="{BB962C8B-B14F-4D97-AF65-F5344CB8AC3E}">
        <p14:creationId xmlns:p14="http://schemas.microsoft.com/office/powerpoint/2010/main" val="2882871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additive="base">
                                        <p:cTn id="7" dur="500" fill="hold"/>
                                        <p:tgtEl>
                                          <p:spTgt spid="28"/>
                                        </p:tgtEl>
                                        <p:attrNameLst>
                                          <p:attrName>ppt_x</p:attrName>
                                        </p:attrNameLst>
                                      </p:cBhvr>
                                      <p:tavLst>
                                        <p:tav tm="0">
                                          <p:val>
                                            <p:strVal val="#ppt_x"/>
                                          </p:val>
                                        </p:tav>
                                        <p:tav tm="100000">
                                          <p:val>
                                            <p:strVal val="#ppt_x"/>
                                          </p:val>
                                        </p:tav>
                                      </p:tavLst>
                                    </p:anim>
                                    <p:anim calcmode="lin" valueType="num">
                                      <p:cBhvr additive="base">
                                        <p:cTn id="8"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8" grpId="0">
        <p:bldAsOne/>
      </p:bldGraphic>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65E3500D-956F-43A5-8242-5169B71A89CE}"/>
              </a:ext>
            </a:extLst>
          </p:cNvPr>
          <p:cNvGrpSpPr/>
          <p:nvPr/>
        </p:nvGrpSpPr>
        <p:grpSpPr>
          <a:xfrm>
            <a:off x="2844594" y="2164541"/>
            <a:ext cx="1911661" cy="518421"/>
            <a:chOff x="2889651" y="2662664"/>
            <a:chExt cx="1911661" cy="518421"/>
          </a:xfrm>
        </p:grpSpPr>
        <p:pic>
          <p:nvPicPr>
            <p:cNvPr id="11" name="Picture 2" descr="Research Mouse Models | Charles River">
              <a:extLst>
                <a:ext uri="{FF2B5EF4-FFF2-40B4-BE49-F238E27FC236}">
                  <a16:creationId xmlns:a16="http://schemas.microsoft.com/office/drawing/2014/main" id="{77E9C865-B737-474D-A417-71E0E56E1F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89651" y="2662664"/>
              <a:ext cx="780511" cy="518421"/>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FDA Clears Genetically Engineered Mini Pig Model For Use in Research And  Drug Development - Huntington's Disease News">
              <a:extLst>
                <a:ext uri="{FF2B5EF4-FFF2-40B4-BE49-F238E27FC236}">
                  <a16:creationId xmlns:a16="http://schemas.microsoft.com/office/drawing/2014/main" id="{B664B1AC-DEA9-4F5E-AAC8-A650F100ED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39815" y="2723417"/>
              <a:ext cx="537737" cy="35979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8" descr="Cell Culture &amp; Cell Culture Media Analysis | SHIMADZU EUROPA">
              <a:extLst>
                <a:ext uri="{FF2B5EF4-FFF2-40B4-BE49-F238E27FC236}">
                  <a16:creationId xmlns:a16="http://schemas.microsoft.com/office/drawing/2014/main" id="{243EBC62-66F1-4A0A-80FB-F4C2DF927E0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61619" y="2741976"/>
              <a:ext cx="539693" cy="35979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7" name="Group 46">
            <a:extLst>
              <a:ext uri="{FF2B5EF4-FFF2-40B4-BE49-F238E27FC236}">
                <a16:creationId xmlns:a16="http://schemas.microsoft.com/office/drawing/2014/main" id="{B31B92F1-394C-4BD0-A22C-EDBF8CA13E60}"/>
              </a:ext>
            </a:extLst>
          </p:cNvPr>
          <p:cNvGrpSpPr/>
          <p:nvPr/>
        </p:nvGrpSpPr>
        <p:grpSpPr>
          <a:xfrm>
            <a:off x="304799" y="2086837"/>
            <a:ext cx="11343577" cy="688095"/>
            <a:chOff x="843029" y="2616146"/>
            <a:chExt cx="10473892" cy="552199"/>
          </a:xfrm>
        </p:grpSpPr>
        <p:sp>
          <p:nvSpPr>
            <p:cNvPr id="20" name="TextBox 19">
              <a:extLst>
                <a:ext uri="{FF2B5EF4-FFF2-40B4-BE49-F238E27FC236}">
                  <a16:creationId xmlns:a16="http://schemas.microsoft.com/office/drawing/2014/main" id="{C93D91CD-03F5-46EA-A630-87DB90324AA7}"/>
                </a:ext>
              </a:extLst>
            </p:cNvPr>
            <p:cNvSpPr txBox="1"/>
            <p:nvPr/>
          </p:nvSpPr>
          <p:spPr>
            <a:xfrm>
              <a:off x="854298" y="2649662"/>
              <a:ext cx="2426111" cy="518683"/>
            </a:xfrm>
            <a:prstGeom prst="rect">
              <a:avLst/>
            </a:prstGeom>
            <a:noFill/>
          </p:spPr>
          <p:txBody>
            <a:bodyPr wrap="none" rtlCol="0">
              <a:spAutoFit/>
            </a:bodyPr>
            <a:lstStyle/>
            <a:p>
              <a:r>
                <a:rPr lang="en-US" b="1" dirty="0">
                  <a:solidFill>
                    <a:srgbClr val="C00000"/>
                  </a:solidFill>
                </a:rPr>
                <a:t>Bulk transcriptomics &amp;</a:t>
              </a:r>
            </a:p>
            <a:p>
              <a:r>
                <a:rPr lang="en-US" b="1" dirty="0">
                  <a:solidFill>
                    <a:srgbClr val="C00000"/>
                  </a:solidFill>
                </a:rPr>
                <a:t>transcriptional regulation</a:t>
              </a:r>
            </a:p>
          </p:txBody>
        </p:sp>
        <p:sp>
          <p:nvSpPr>
            <p:cNvPr id="21" name="Rectangle 20">
              <a:extLst>
                <a:ext uri="{FF2B5EF4-FFF2-40B4-BE49-F238E27FC236}">
                  <a16:creationId xmlns:a16="http://schemas.microsoft.com/office/drawing/2014/main" id="{CB11C743-4B8F-4388-8A9F-D2C04D1469CB}"/>
                </a:ext>
              </a:extLst>
            </p:cNvPr>
            <p:cNvSpPr/>
            <p:nvPr/>
          </p:nvSpPr>
          <p:spPr>
            <a:xfrm>
              <a:off x="843029" y="2616146"/>
              <a:ext cx="10473892" cy="500732"/>
            </a:xfrm>
            <a:prstGeom prst="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itle 22">
            <a:extLst>
              <a:ext uri="{FF2B5EF4-FFF2-40B4-BE49-F238E27FC236}">
                <a16:creationId xmlns:a16="http://schemas.microsoft.com/office/drawing/2014/main" id="{C25D6A1A-894B-44E9-8EE2-0BDB1B911E7B}"/>
              </a:ext>
            </a:extLst>
          </p:cNvPr>
          <p:cNvSpPr>
            <a:spLocks noGrp="1"/>
          </p:cNvSpPr>
          <p:nvPr>
            <p:ph type="title"/>
          </p:nvPr>
        </p:nvSpPr>
        <p:spPr>
          <a:xfrm>
            <a:off x="349857" y="10086"/>
            <a:ext cx="10515600" cy="1325563"/>
          </a:xfrm>
        </p:spPr>
        <p:txBody>
          <a:bodyPr/>
          <a:lstStyle/>
          <a:p>
            <a:r>
              <a:rPr lang="en-US" b="1" dirty="0">
                <a:solidFill>
                  <a:srgbClr val="C00000"/>
                </a:solidFill>
              </a:rPr>
              <a:t>Big Biomedical Data @CNIC: The Data</a:t>
            </a:r>
          </a:p>
        </p:txBody>
      </p:sp>
      <p:grpSp>
        <p:nvGrpSpPr>
          <p:cNvPr id="5" name="Group 4">
            <a:extLst>
              <a:ext uri="{FF2B5EF4-FFF2-40B4-BE49-F238E27FC236}">
                <a16:creationId xmlns:a16="http://schemas.microsoft.com/office/drawing/2014/main" id="{47137068-A37E-4FB0-94D9-63995A4E20A0}"/>
              </a:ext>
            </a:extLst>
          </p:cNvPr>
          <p:cNvGrpSpPr/>
          <p:nvPr/>
        </p:nvGrpSpPr>
        <p:grpSpPr>
          <a:xfrm>
            <a:off x="316924" y="2777344"/>
            <a:ext cx="11331455" cy="694586"/>
            <a:chOff x="349857" y="3406135"/>
            <a:chExt cx="11270314" cy="694586"/>
          </a:xfrm>
        </p:grpSpPr>
        <p:grpSp>
          <p:nvGrpSpPr>
            <p:cNvPr id="48" name="Group 47">
              <a:extLst>
                <a:ext uri="{FF2B5EF4-FFF2-40B4-BE49-F238E27FC236}">
                  <a16:creationId xmlns:a16="http://schemas.microsoft.com/office/drawing/2014/main" id="{DBE4041A-3DD0-410A-99B4-E93C0242669C}"/>
                </a:ext>
              </a:extLst>
            </p:cNvPr>
            <p:cNvGrpSpPr/>
            <p:nvPr/>
          </p:nvGrpSpPr>
          <p:grpSpPr>
            <a:xfrm>
              <a:off x="349857" y="3406135"/>
              <a:ext cx="11270314" cy="694586"/>
              <a:chOff x="843028" y="3256157"/>
              <a:chExt cx="10473892" cy="491560"/>
            </a:xfrm>
          </p:grpSpPr>
          <p:sp>
            <p:nvSpPr>
              <p:cNvPr id="22" name="Rectangle 21">
                <a:extLst>
                  <a:ext uri="{FF2B5EF4-FFF2-40B4-BE49-F238E27FC236}">
                    <a16:creationId xmlns:a16="http://schemas.microsoft.com/office/drawing/2014/main" id="{579FA8B1-6C5D-4E74-9D5A-2E53E23DCB9C}"/>
                  </a:ext>
                </a:extLst>
              </p:cNvPr>
              <p:cNvSpPr/>
              <p:nvPr/>
            </p:nvSpPr>
            <p:spPr>
              <a:xfrm>
                <a:off x="843028" y="3256157"/>
                <a:ext cx="10473892" cy="491560"/>
              </a:xfrm>
              <a:prstGeom prst="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8AE068B2-3233-4E44-88D3-F32A5B1C13BA}"/>
                  </a:ext>
                </a:extLst>
              </p:cNvPr>
              <p:cNvSpPr txBox="1"/>
              <p:nvPr/>
            </p:nvSpPr>
            <p:spPr>
              <a:xfrm>
                <a:off x="843028" y="3298184"/>
                <a:ext cx="2383264" cy="261377"/>
              </a:xfrm>
              <a:prstGeom prst="rect">
                <a:avLst/>
              </a:prstGeom>
              <a:noFill/>
            </p:spPr>
            <p:txBody>
              <a:bodyPr wrap="none" rtlCol="0">
                <a:spAutoFit/>
              </a:bodyPr>
              <a:lstStyle/>
              <a:p>
                <a:r>
                  <a:rPr lang="en-US" b="1" dirty="0">
                    <a:solidFill>
                      <a:srgbClr val="C00000"/>
                    </a:solidFill>
                  </a:rPr>
                  <a:t>Structural Bioinformatics</a:t>
                </a:r>
              </a:p>
            </p:txBody>
          </p:sp>
        </p:grpSp>
        <p:pic>
          <p:nvPicPr>
            <p:cNvPr id="26" name="Picture 25">
              <a:extLst>
                <a:ext uri="{FF2B5EF4-FFF2-40B4-BE49-F238E27FC236}">
                  <a16:creationId xmlns:a16="http://schemas.microsoft.com/office/drawing/2014/main" id="{5E9FE5B6-3983-4154-8B5B-4DAEAB34FA1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54654" y="3468869"/>
              <a:ext cx="872926" cy="548065"/>
            </a:xfrm>
            <a:prstGeom prst="rect">
              <a:avLst/>
            </a:prstGeom>
          </p:spPr>
        </p:pic>
      </p:grpSp>
      <p:grpSp>
        <p:nvGrpSpPr>
          <p:cNvPr id="4" name="Group 3">
            <a:extLst>
              <a:ext uri="{FF2B5EF4-FFF2-40B4-BE49-F238E27FC236}">
                <a16:creationId xmlns:a16="http://schemas.microsoft.com/office/drawing/2014/main" id="{2D931429-6A99-4D26-834A-61379D413B9A}"/>
              </a:ext>
            </a:extLst>
          </p:cNvPr>
          <p:cNvGrpSpPr/>
          <p:nvPr/>
        </p:nvGrpSpPr>
        <p:grpSpPr>
          <a:xfrm>
            <a:off x="5286075" y="2106340"/>
            <a:ext cx="2724161" cy="586691"/>
            <a:chOff x="5331132" y="2628527"/>
            <a:chExt cx="2724161" cy="586691"/>
          </a:xfrm>
        </p:grpSpPr>
        <p:pic>
          <p:nvPicPr>
            <p:cNvPr id="46" name="Picture 45">
              <a:extLst>
                <a:ext uri="{FF2B5EF4-FFF2-40B4-BE49-F238E27FC236}">
                  <a16:creationId xmlns:a16="http://schemas.microsoft.com/office/drawing/2014/main" id="{BF0FD82F-A7EA-4230-84D6-6AB75260AB6E}"/>
                </a:ext>
              </a:extLst>
            </p:cNvPr>
            <p:cNvPicPr>
              <a:picLocks noChangeAspect="1"/>
            </p:cNvPicPr>
            <p:nvPr/>
          </p:nvPicPr>
          <p:blipFill>
            <a:blip r:embed="rId6"/>
            <a:stretch>
              <a:fillRect/>
            </a:stretch>
          </p:blipFill>
          <p:spPr>
            <a:xfrm>
              <a:off x="5331132" y="2712147"/>
              <a:ext cx="2059558" cy="419452"/>
            </a:xfrm>
            <a:prstGeom prst="rect">
              <a:avLst/>
            </a:prstGeom>
          </p:spPr>
        </p:pic>
        <p:pic>
          <p:nvPicPr>
            <p:cNvPr id="49" name="Picture 2" descr="Cohort Design &amp; Study platform | Resources - IMPACTT microbiome">
              <a:extLst>
                <a:ext uri="{FF2B5EF4-FFF2-40B4-BE49-F238E27FC236}">
                  <a16:creationId xmlns:a16="http://schemas.microsoft.com/office/drawing/2014/main" id="{8ED7D3CA-E0C2-4B0E-8C94-D9E4F1BB61A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451001" y="2628527"/>
              <a:ext cx="604292" cy="586691"/>
            </a:xfrm>
            <a:prstGeom prst="rect">
              <a:avLst/>
            </a:prstGeom>
            <a:noFill/>
            <a:extLst>
              <a:ext uri="{909E8E84-426E-40DD-AFC4-6F175D3DCCD1}">
                <a14:hiddenFill xmlns:a14="http://schemas.microsoft.com/office/drawing/2010/main">
                  <a:solidFill>
                    <a:srgbClr val="FFFFFF"/>
                  </a:solidFill>
                </a14:hiddenFill>
              </a:ext>
            </a:extLst>
          </p:spPr>
        </p:pic>
      </p:grpSp>
      <p:pic>
        <p:nvPicPr>
          <p:cNvPr id="53" name="Picture 52">
            <a:extLst>
              <a:ext uri="{FF2B5EF4-FFF2-40B4-BE49-F238E27FC236}">
                <a16:creationId xmlns:a16="http://schemas.microsoft.com/office/drawing/2014/main" id="{7B90FA5C-1320-48BC-84E9-921388B70C8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067897" y="2820437"/>
            <a:ext cx="908470" cy="604545"/>
          </a:xfrm>
          <a:prstGeom prst="rect">
            <a:avLst/>
          </a:prstGeom>
        </p:spPr>
      </p:pic>
      <p:grpSp>
        <p:nvGrpSpPr>
          <p:cNvPr id="80" name="Group 79">
            <a:extLst>
              <a:ext uri="{FF2B5EF4-FFF2-40B4-BE49-F238E27FC236}">
                <a16:creationId xmlns:a16="http://schemas.microsoft.com/office/drawing/2014/main" id="{408AF140-3875-4AD9-8EDD-5E9131B5099D}"/>
              </a:ext>
            </a:extLst>
          </p:cNvPr>
          <p:cNvGrpSpPr/>
          <p:nvPr/>
        </p:nvGrpSpPr>
        <p:grpSpPr>
          <a:xfrm>
            <a:off x="80950" y="1073999"/>
            <a:ext cx="11761193" cy="974480"/>
            <a:chOff x="639096" y="1601572"/>
            <a:chExt cx="11761193" cy="974480"/>
          </a:xfrm>
        </p:grpSpPr>
        <p:cxnSp>
          <p:nvCxnSpPr>
            <p:cNvPr id="6" name="Straight Connector 5">
              <a:extLst>
                <a:ext uri="{FF2B5EF4-FFF2-40B4-BE49-F238E27FC236}">
                  <a16:creationId xmlns:a16="http://schemas.microsoft.com/office/drawing/2014/main" id="{D466704B-0B58-46F7-AC02-C6A65876F7FA}"/>
                </a:ext>
              </a:extLst>
            </p:cNvPr>
            <p:cNvCxnSpPr>
              <a:cxnSpLocks/>
            </p:cNvCxnSpPr>
            <p:nvPr/>
          </p:nvCxnSpPr>
          <p:spPr>
            <a:xfrm>
              <a:off x="806245" y="2300748"/>
              <a:ext cx="11594044" cy="0"/>
            </a:xfrm>
            <a:prstGeom prst="line">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2140398F-03A0-4AF1-B6BF-55322D956939}"/>
                </a:ext>
              </a:extLst>
            </p:cNvPr>
            <p:cNvCxnSpPr/>
            <p:nvPr/>
          </p:nvCxnSpPr>
          <p:spPr>
            <a:xfrm>
              <a:off x="875071" y="2045110"/>
              <a:ext cx="0" cy="53094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5A573DF7-C9AB-4C1B-96CF-1E501B684831}"/>
                </a:ext>
              </a:extLst>
            </p:cNvPr>
            <p:cNvSpPr txBox="1"/>
            <p:nvPr/>
          </p:nvSpPr>
          <p:spPr>
            <a:xfrm>
              <a:off x="639096" y="1634302"/>
              <a:ext cx="652743" cy="369332"/>
            </a:xfrm>
            <a:prstGeom prst="rect">
              <a:avLst/>
            </a:prstGeom>
            <a:noFill/>
          </p:spPr>
          <p:txBody>
            <a:bodyPr wrap="none" rtlCol="0">
              <a:spAutoFit/>
            </a:bodyPr>
            <a:lstStyle/>
            <a:p>
              <a:r>
                <a:rPr lang="en-US" dirty="0"/>
                <a:t>2010</a:t>
              </a:r>
            </a:p>
          </p:txBody>
        </p:sp>
        <p:cxnSp>
          <p:nvCxnSpPr>
            <p:cNvPr id="28" name="Straight Connector 27">
              <a:extLst>
                <a:ext uri="{FF2B5EF4-FFF2-40B4-BE49-F238E27FC236}">
                  <a16:creationId xmlns:a16="http://schemas.microsoft.com/office/drawing/2014/main" id="{8965BE30-9BFF-4D8E-BE67-23411B6A2041}"/>
                </a:ext>
              </a:extLst>
            </p:cNvPr>
            <p:cNvCxnSpPr/>
            <p:nvPr/>
          </p:nvCxnSpPr>
          <p:spPr>
            <a:xfrm>
              <a:off x="4981810" y="1973830"/>
              <a:ext cx="0" cy="53094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81BDD1BB-A9F7-486E-B8A9-D36B35780849}"/>
                </a:ext>
              </a:extLst>
            </p:cNvPr>
            <p:cNvCxnSpPr/>
            <p:nvPr/>
          </p:nvCxnSpPr>
          <p:spPr>
            <a:xfrm>
              <a:off x="8266236" y="2009160"/>
              <a:ext cx="0" cy="53094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8E080152-3C52-43D0-BF49-40D44E2E5580}"/>
                </a:ext>
              </a:extLst>
            </p:cNvPr>
            <p:cNvSpPr txBox="1"/>
            <p:nvPr/>
          </p:nvSpPr>
          <p:spPr>
            <a:xfrm>
              <a:off x="4655438" y="1601572"/>
              <a:ext cx="652743" cy="369332"/>
            </a:xfrm>
            <a:prstGeom prst="rect">
              <a:avLst/>
            </a:prstGeom>
            <a:noFill/>
          </p:spPr>
          <p:txBody>
            <a:bodyPr wrap="none" rtlCol="0">
              <a:spAutoFit/>
            </a:bodyPr>
            <a:lstStyle/>
            <a:p>
              <a:r>
                <a:rPr lang="en-US" dirty="0"/>
                <a:t>2016</a:t>
              </a:r>
            </a:p>
          </p:txBody>
        </p:sp>
        <p:cxnSp>
          <p:nvCxnSpPr>
            <p:cNvPr id="31" name="Straight Connector 30">
              <a:extLst>
                <a:ext uri="{FF2B5EF4-FFF2-40B4-BE49-F238E27FC236}">
                  <a16:creationId xmlns:a16="http://schemas.microsoft.com/office/drawing/2014/main" id="{17C46CE3-9753-4F66-A3D5-0FDAE38B9695}"/>
                </a:ext>
              </a:extLst>
            </p:cNvPr>
            <p:cNvCxnSpPr/>
            <p:nvPr/>
          </p:nvCxnSpPr>
          <p:spPr>
            <a:xfrm>
              <a:off x="5931058" y="1992265"/>
              <a:ext cx="0" cy="53094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931B42C6-D811-4113-B7E6-B5094246C545}"/>
                </a:ext>
              </a:extLst>
            </p:cNvPr>
            <p:cNvSpPr txBox="1"/>
            <p:nvPr/>
          </p:nvSpPr>
          <p:spPr>
            <a:xfrm>
              <a:off x="5634553" y="1627848"/>
              <a:ext cx="652743" cy="369332"/>
            </a:xfrm>
            <a:prstGeom prst="rect">
              <a:avLst/>
            </a:prstGeom>
            <a:noFill/>
          </p:spPr>
          <p:txBody>
            <a:bodyPr wrap="none" rtlCol="0">
              <a:spAutoFit/>
            </a:bodyPr>
            <a:lstStyle/>
            <a:p>
              <a:r>
                <a:rPr lang="en-US" dirty="0"/>
                <a:t>2017</a:t>
              </a:r>
            </a:p>
          </p:txBody>
        </p:sp>
        <p:cxnSp>
          <p:nvCxnSpPr>
            <p:cNvPr id="33" name="Straight Connector 32">
              <a:extLst>
                <a:ext uri="{FF2B5EF4-FFF2-40B4-BE49-F238E27FC236}">
                  <a16:creationId xmlns:a16="http://schemas.microsoft.com/office/drawing/2014/main" id="{D29910CD-831E-4705-8E4A-944E5EEAFAEE}"/>
                </a:ext>
              </a:extLst>
            </p:cNvPr>
            <p:cNvCxnSpPr/>
            <p:nvPr/>
          </p:nvCxnSpPr>
          <p:spPr>
            <a:xfrm>
              <a:off x="7054644" y="1992265"/>
              <a:ext cx="0" cy="53094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5F212D4E-675C-4A0D-9631-B4DE51A83756}"/>
                </a:ext>
              </a:extLst>
            </p:cNvPr>
            <p:cNvSpPr txBox="1"/>
            <p:nvPr/>
          </p:nvSpPr>
          <p:spPr>
            <a:xfrm>
              <a:off x="6728272" y="1631545"/>
              <a:ext cx="652743" cy="369332"/>
            </a:xfrm>
            <a:prstGeom prst="rect">
              <a:avLst/>
            </a:prstGeom>
            <a:noFill/>
          </p:spPr>
          <p:txBody>
            <a:bodyPr wrap="none" rtlCol="0">
              <a:spAutoFit/>
            </a:bodyPr>
            <a:lstStyle/>
            <a:p>
              <a:r>
                <a:rPr lang="en-US" dirty="0"/>
                <a:t>2018</a:t>
              </a:r>
            </a:p>
          </p:txBody>
        </p:sp>
        <p:sp>
          <p:nvSpPr>
            <p:cNvPr id="35" name="TextBox 34">
              <a:extLst>
                <a:ext uri="{FF2B5EF4-FFF2-40B4-BE49-F238E27FC236}">
                  <a16:creationId xmlns:a16="http://schemas.microsoft.com/office/drawing/2014/main" id="{0CB221C9-B115-41D3-B034-1B2BFC99B9E9}"/>
                </a:ext>
              </a:extLst>
            </p:cNvPr>
            <p:cNvSpPr txBox="1"/>
            <p:nvPr/>
          </p:nvSpPr>
          <p:spPr>
            <a:xfrm>
              <a:off x="7927379" y="1639217"/>
              <a:ext cx="652743" cy="369332"/>
            </a:xfrm>
            <a:prstGeom prst="rect">
              <a:avLst/>
            </a:prstGeom>
            <a:noFill/>
          </p:spPr>
          <p:txBody>
            <a:bodyPr wrap="none" rtlCol="0">
              <a:spAutoFit/>
            </a:bodyPr>
            <a:lstStyle/>
            <a:p>
              <a:r>
                <a:rPr lang="en-US" dirty="0"/>
                <a:t>2020</a:t>
              </a:r>
            </a:p>
          </p:txBody>
        </p:sp>
        <p:cxnSp>
          <p:nvCxnSpPr>
            <p:cNvPr id="43" name="Straight Connector 42">
              <a:extLst>
                <a:ext uri="{FF2B5EF4-FFF2-40B4-BE49-F238E27FC236}">
                  <a16:creationId xmlns:a16="http://schemas.microsoft.com/office/drawing/2014/main" id="{9C63326F-B921-423C-AB32-F6465358CD1C}"/>
                </a:ext>
              </a:extLst>
            </p:cNvPr>
            <p:cNvCxnSpPr/>
            <p:nvPr/>
          </p:nvCxnSpPr>
          <p:spPr>
            <a:xfrm>
              <a:off x="10382864" y="2035277"/>
              <a:ext cx="0" cy="53094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8F889BB3-1554-435F-B209-32CE90834811}"/>
                </a:ext>
              </a:extLst>
            </p:cNvPr>
            <p:cNvSpPr txBox="1"/>
            <p:nvPr/>
          </p:nvSpPr>
          <p:spPr>
            <a:xfrm>
              <a:off x="10114315" y="1636447"/>
              <a:ext cx="652743" cy="369332"/>
            </a:xfrm>
            <a:prstGeom prst="rect">
              <a:avLst/>
            </a:prstGeom>
            <a:noFill/>
          </p:spPr>
          <p:txBody>
            <a:bodyPr wrap="none" rtlCol="0">
              <a:spAutoFit/>
            </a:bodyPr>
            <a:lstStyle/>
            <a:p>
              <a:r>
                <a:rPr lang="en-US" dirty="0"/>
                <a:t>2022</a:t>
              </a:r>
            </a:p>
          </p:txBody>
        </p:sp>
        <p:cxnSp>
          <p:nvCxnSpPr>
            <p:cNvPr id="64" name="Straight Connector 63">
              <a:extLst>
                <a:ext uri="{FF2B5EF4-FFF2-40B4-BE49-F238E27FC236}">
                  <a16:creationId xmlns:a16="http://schemas.microsoft.com/office/drawing/2014/main" id="{0FC34A07-AB6C-48F5-97DD-3F7625D797CE}"/>
                </a:ext>
              </a:extLst>
            </p:cNvPr>
            <p:cNvCxnSpPr/>
            <p:nvPr/>
          </p:nvCxnSpPr>
          <p:spPr>
            <a:xfrm>
              <a:off x="9333036" y="2011622"/>
              <a:ext cx="0" cy="53094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5E823D44-F00F-4E18-BC68-089E9E26D084}"/>
                </a:ext>
              </a:extLst>
            </p:cNvPr>
            <p:cNvCxnSpPr/>
            <p:nvPr/>
          </p:nvCxnSpPr>
          <p:spPr>
            <a:xfrm>
              <a:off x="11408576" y="2045110"/>
              <a:ext cx="0" cy="53094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950DC950-ED9E-4427-B9B4-F6AA7B525F95}"/>
                </a:ext>
              </a:extLst>
            </p:cNvPr>
            <p:cNvSpPr txBox="1"/>
            <p:nvPr/>
          </p:nvSpPr>
          <p:spPr>
            <a:xfrm>
              <a:off x="9063373" y="1639217"/>
              <a:ext cx="652743" cy="369332"/>
            </a:xfrm>
            <a:prstGeom prst="rect">
              <a:avLst/>
            </a:prstGeom>
            <a:noFill/>
          </p:spPr>
          <p:txBody>
            <a:bodyPr wrap="none" rtlCol="0">
              <a:spAutoFit/>
            </a:bodyPr>
            <a:lstStyle/>
            <a:p>
              <a:r>
                <a:rPr lang="en-US" dirty="0"/>
                <a:t>2021</a:t>
              </a:r>
            </a:p>
          </p:txBody>
        </p:sp>
        <p:sp>
          <p:nvSpPr>
            <p:cNvPr id="68" name="TextBox 67">
              <a:extLst>
                <a:ext uri="{FF2B5EF4-FFF2-40B4-BE49-F238E27FC236}">
                  <a16:creationId xmlns:a16="http://schemas.microsoft.com/office/drawing/2014/main" id="{4016A6F3-7B16-41BD-8B3B-6A19E94D81C9}"/>
                </a:ext>
              </a:extLst>
            </p:cNvPr>
            <p:cNvSpPr txBox="1"/>
            <p:nvPr/>
          </p:nvSpPr>
          <p:spPr>
            <a:xfrm>
              <a:off x="11066837" y="1642942"/>
              <a:ext cx="652743" cy="369332"/>
            </a:xfrm>
            <a:prstGeom prst="rect">
              <a:avLst/>
            </a:prstGeom>
            <a:noFill/>
          </p:spPr>
          <p:txBody>
            <a:bodyPr wrap="none" rtlCol="0">
              <a:spAutoFit/>
            </a:bodyPr>
            <a:lstStyle/>
            <a:p>
              <a:r>
                <a:rPr lang="en-US" dirty="0"/>
                <a:t>2023</a:t>
              </a:r>
            </a:p>
          </p:txBody>
        </p:sp>
      </p:grpSp>
      <p:grpSp>
        <p:nvGrpSpPr>
          <p:cNvPr id="7" name="Group 6">
            <a:extLst>
              <a:ext uri="{FF2B5EF4-FFF2-40B4-BE49-F238E27FC236}">
                <a16:creationId xmlns:a16="http://schemas.microsoft.com/office/drawing/2014/main" id="{14D60791-DE20-47D9-A5ED-8BD0D784F0E8}"/>
              </a:ext>
            </a:extLst>
          </p:cNvPr>
          <p:cNvGrpSpPr/>
          <p:nvPr/>
        </p:nvGrpSpPr>
        <p:grpSpPr>
          <a:xfrm>
            <a:off x="6404197" y="2820437"/>
            <a:ext cx="2062221" cy="636891"/>
            <a:chOff x="6575264" y="3452476"/>
            <a:chExt cx="2062221" cy="636891"/>
          </a:xfrm>
        </p:grpSpPr>
        <p:pic>
          <p:nvPicPr>
            <p:cNvPr id="58" name="Picture 57">
              <a:extLst>
                <a:ext uri="{FF2B5EF4-FFF2-40B4-BE49-F238E27FC236}">
                  <a16:creationId xmlns:a16="http://schemas.microsoft.com/office/drawing/2014/main" id="{51F09D95-C20D-474D-83A8-E3611DBA068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583781" y="3484759"/>
              <a:ext cx="671175" cy="227015"/>
            </a:xfrm>
            <a:prstGeom prst="rect">
              <a:avLst/>
            </a:prstGeom>
          </p:spPr>
        </p:pic>
        <p:pic>
          <p:nvPicPr>
            <p:cNvPr id="63" name="Picture 62">
              <a:extLst>
                <a:ext uri="{FF2B5EF4-FFF2-40B4-BE49-F238E27FC236}">
                  <a16:creationId xmlns:a16="http://schemas.microsoft.com/office/drawing/2014/main" id="{6746A88D-BA53-4260-8DC3-B130BCE072F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575264" y="3711774"/>
              <a:ext cx="1138633" cy="377593"/>
            </a:xfrm>
            <a:prstGeom prst="rect">
              <a:avLst/>
            </a:prstGeom>
          </p:spPr>
        </p:pic>
        <p:pic>
          <p:nvPicPr>
            <p:cNvPr id="70" name="Picture 69">
              <a:extLst>
                <a:ext uri="{FF2B5EF4-FFF2-40B4-BE49-F238E27FC236}">
                  <a16:creationId xmlns:a16="http://schemas.microsoft.com/office/drawing/2014/main" id="{8FE8139D-6355-4E4E-8EC4-DF4AA44E14F7}"/>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809562" y="3452476"/>
              <a:ext cx="827923" cy="612219"/>
            </a:xfrm>
            <a:prstGeom prst="rect">
              <a:avLst/>
            </a:prstGeom>
          </p:spPr>
        </p:pic>
      </p:grpSp>
      <p:grpSp>
        <p:nvGrpSpPr>
          <p:cNvPr id="84" name="Group 83">
            <a:extLst>
              <a:ext uri="{FF2B5EF4-FFF2-40B4-BE49-F238E27FC236}">
                <a16:creationId xmlns:a16="http://schemas.microsoft.com/office/drawing/2014/main" id="{E1E07534-3B8C-4182-BCFA-F2392AF0D6E2}"/>
              </a:ext>
            </a:extLst>
          </p:cNvPr>
          <p:cNvGrpSpPr/>
          <p:nvPr/>
        </p:nvGrpSpPr>
        <p:grpSpPr>
          <a:xfrm>
            <a:off x="5372912" y="3527004"/>
            <a:ext cx="6275468" cy="708832"/>
            <a:chOff x="5344689" y="4169613"/>
            <a:chExt cx="6275468" cy="708832"/>
          </a:xfrm>
        </p:grpSpPr>
        <p:sp>
          <p:nvSpPr>
            <p:cNvPr id="42" name="Rectangle 41">
              <a:extLst>
                <a:ext uri="{FF2B5EF4-FFF2-40B4-BE49-F238E27FC236}">
                  <a16:creationId xmlns:a16="http://schemas.microsoft.com/office/drawing/2014/main" id="{E9127F02-822C-42E7-A159-64C3EC36E7AE}"/>
                </a:ext>
              </a:extLst>
            </p:cNvPr>
            <p:cNvSpPr/>
            <p:nvPr/>
          </p:nvSpPr>
          <p:spPr>
            <a:xfrm>
              <a:off x="5344689" y="4183859"/>
              <a:ext cx="6275468" cy="694586"/>
            </a:xfrm>
            <a:prstGeom prst="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TextBox 75">
              <a:extLst>
                <a:ext uri="{FF2B5EF4-FFF2-40B4-BE49-F238E27FC236}">
                  <a16:creationId xmlns:a16="http://schemas.microsoft.com/office/drawing/2014/main" id="{1C9B0422-E461-4C2B-9B23-316BAD1746AF}"/>
                </a:ext>
              </a:extLst>
            </p:cNvPr>
            <p:cNvSpPr txBox="1"/>
            <p:nvPr/>
          </p:nvSpPr>
          <p:spPr>
            <a:xfrm>
              <a:off x="5349682" y="4169613"/>
              <a:ext cx="1681038" cy="646331"/>
            </a:xfrm>
            <a:prstGeom prst="rect">
              <a:avLst/>
            </a:prstGeom>
            <a:noFill/>
          </p:spPr>
          <p:txBody>
            <a:bodyPr wrap="none" rtlCol="0">
              <a:spAutoFit/>
            </a:bodyPr>
            <a:lstStyle/>
            <a:p>
              <a:r>
                <a:rPr lang="en-US" b="1" dirty="0">
                  <a:solidFill>
                    <a:srgbClr val="C00000"/>
                  </a:solidFill>
                </a:rPr>
                <a:t>Single-cell</a:t>
              </a:r>
            </a:p>
            <a:p>
              <a:r>
                <a:rPr lang="en-US" b="1" dirty="0">
                  <a:solidFill>
                    <a:srgbClr val="C00000"/>
                  </a:solidFill>
                </a:rPr>
                <a:t>Transcriptomics</a:t>
              </a:r>
            </a:p>
          </p:txBody>
        </p:sp>
      </p:grpSp>
      <p:grpSp>
        <p:nvGrpSpPr>
          <p:cNvPr id="14" name="Group 13">
            <a:extLst>
              <a:ext uri="{FF2B5EF4-FFF2-40B4-BE49-F238E27FC236}">
                <a16:creationId xmlns:a16="http://schemas.microsoft.com/office/drawing/2014/main" id="{C24B43BF-5FEB-45F9-9E1F-A73982994573}"/>
              </a:ext>
            </a:extLst>
          </p:cNvPr>
          <p:cNvGrpSpPr/>
          <p:nvPr/>
        </p:nvGrpSpPr>
        <p:grpSpPr>
          <a:xfrm>
            <a:off x="7034210" y="3627446"/>
            <a:ext cx="1435397" cy="518421"/>
            <a:chOff x="7000434" y="4291229"/>
            <a:chExt cx="1435397" cy="518421"/>
          </a:xfrm>
        </p:grpSpPr>
        <p:pic>
          <p:nvPicPr>
            <p:cNvPr id="77" name="Picture 2" descr="Research Mouse Models | Charles River">
              <a:extLst>
                <a:ext uri="{FF2B5EF4-FFF2-40B4-BE49-F238E27FC236}">
                  <a16:creationId xmlns:a16="http://schemas.microsoft.com/office/drawing/2014/main" id="{C562D5C0-D9FF-4412-AA76-E057F7E839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00434" y="4291229"/>
              <a:ext cx="780511" cy="518421"/>
            </a:xfrm>
            <a:prstGeom prst="rect">
              <a:avLst/>
            </a:prstGeom>
            <a:noFill/>
            <a:extLst>
              <a:ext uri="{909E8E84-426E-40DD-AFC4-6F175D3DCCD1}">
                <a14:hiddenFill xmlns:a14="http://schemas.microsoft.com/office/drawing/2010/main">
                  <a:solidFill>
                    <a:srgbClr val="FFFFFF"/>
                  </a:solidFill>
                </a14:hiddenFill>
              </a:ext>
            </a:extLst>
          </p:spPr>
        </p:pic>
        <p:pic>
          <p:nvPicPr>
            <p:cNvPr id="78" name="Picture 8" descr="Cell Culture &amp; Cell Culture Media Analysis | SHIMADZU EUROPA">
              <a:extLst>
                <a:ext uri="{FF2B5EF4-FFF2-40B4-BE49-F238E27FC236}">
                  <a16:creationId xmlns:a16="http://schemas.microsoft.com/office/drawing/2014/main" id="{92246A72-B663-45A0-BB68-EDCB853F6ED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96138" y="4370543"/>
              <a:ext cx="539693" cy="35979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5" name="Group 84">
            <a:extLst>
              <a:ext uri="{FF2B5EF4-FFF2-40B4-BE49-F238E27FC236}">
                <a16:creationId xmlns:a16="http://schemas.microsoft.com/office/drawing/2014/main" id="{97020976-08DF-45CD-A245-96714E6B5E14}"/>
              </a:ext>
            </a:extLst>
          </p:cNvPr>
          <p:cNvGrpSpPr/>
          <p:nvPr/>
        </p:nvGrpSpPr>
        <p:grpSpPr>
          <a:xfrm>
            <a:off x="5372912" y="4291100"/>
            <a:ext cx="6275468" cy="708832"/>
            <a:chOff x="5344689" y="4169613"/>
            <a:chExt cx="6275468" cy="708832"/>
          </a:xfrm>
        </p:grpSpPr>
        <p:sp>
          <p:nvSpPr>
            <p:cNvPr id="86" name="Rectangle 85">
              <a:extLst>
                <a:ext uri="{FF2B5EF4-FFF2-40B4-BE49-F238E27FC236}">
                  <a16:creationId xmlns:a16="http://schemas.microsoft.com/office/drawing/2014/main" id="{FCC17469-7E63-4F46-9EC6-FA9D327FF09E}"/>
                </a:ext>
              </a:extLst>
            </p:cNvPr>
            <p:cNvSpPr/>
            <p:nvPr/>
          </p:nvSpPr>
          <p:spPr>
            <a:xfrm>
              <a:off x="5344689" y="4183859"/>
              <a:ext cx="6275468" cy="694586"/>
            </a:xfrm>
            <a:prstGeom prst="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045AA7BC-7BF8-4758-AD02-93180AB9FBAE}"/>
                </a:ext>
              </a:extLst>
            </p:cNvPr>
            <p:cNvSpPr txBox="1"/>
            <p:nvPr/>
          </p:nvSpPr>
          <p:spPr>
            <a:xfrm>
              <a:off x="5349682" y="4169613"/>
              <a:ext cx="2628284" cy="369332"/>
            </a:xfrm>
            <a:prstGeom prst="rect">
              <a:avLst/>
            </a:prstGeom>
            <a:noFill/>
          </p:spPr>
          <p:txBody>
            <a:bodyPr wrap="none" rtlCol="0">
              <a:spAutoFit/>
            </a:bodyPr>
            <a:lstStyle/>
            <a:p>
              <a:r>
                <a:rPr lang="en-US" b="1" dirty="0">
                  <a:solidFill>
                    <a:srgbClr val="C00000"/>
                  </a:solidFill>
                </a:rPr>
                <a:t>Genomics &amp; </a:t>
              </a:r>
              <a:r>
                <a:rPr lang="en-US" b="1" dirty="0" err="1">
                  <a:solidFill>
                    <a:srgbClr val="C00000"/>
                  </a:solidFill>
                </a:rPr>
                <a:t>Methylomics</a:t>
              </a:r>
              <a:endParaRPr lang="en-US" b="1" dirty="0">
                <a:solidFill>
                  <a:srgbClr val="C00000"/>
                </a:solidFill>
              </a:endParaRPr>
            </a:p>
          </p:txBody>
        </p:sp>
      </p:grpSp>
      <p:grpSp>
        <p:nvGrpSpPr>
          <p:cNvPr id="15" name="Group 14">
            <a:extLst>
              <a:ext uri="{FF2B5EF4-FFF2-40B4-BE49-F238E27FC236}">
                <a16:creationId xmlns:a16="http://schemas.microsoft.com/office/drawing/2014/main" id="{63B269C5-C1C3-405C-A77A-5D93BFF8DF5A}"/>
              </a:ext>
            </a:extLst>
          </p:cNvPr>
          <p:cNvGrpSpPr/>
          <p:nvPr/>
        </p:nvGrpSpPr>
        <p:grpSpPr>
          <a:xfrm>
            <a:off x="5662538" y="4375807"/>
            <a:ext cx="3052192" cy="597742"/>
            <a:chOff x="5740878" y="5040031"/>
            <a:chExt cx="3052192" cy="597742"/>
          </a:xfrm>
        </p:grpSpPr>
        <p:pic>
          <p:nvPicPr>
            <p:cNvPr id="88" name="Picture 87">
              <a:extLst>
                <a:ext uri="{FF2B5EF4-FFF2-40B4-BE49-F238E27FC236}">
                  <a16:creationId xmlns:a16="http://schemas.microsoft.com/office/drawing/2014/main" id="{B7449A79-0FC5-4B1A-B454-76F24A5F8A9F}"/>
                </a:ext>
              </a:extLst>
            </p:cNvPr>
            <p:cNvPicPr>
              <a:picLocks noChangeAspect="1"/>
            </p:cNvPicPr>
            <p:nvPr/>
          </p:nvPicPr>
          <p:blipFill>
            <a:blip r:embed="rId6"/>
            <a:stretch>
              <a:fillRect/>
            </a:stretch>
          </p:blipFill>
          <p:spPr>
            <a:xfrm>
              <a:off x="5740878" y="5268441"/>
              <a:ext cx="1813465" cy="369332"/>
            </a:xfrm>
            <a:prstGeom prst="rect">
              <a:avLst/>
            </a:prstGeom>
          </p:spPr>
        </p:pic>
        <p:pic>
          <p:nvPicPr>
            <p:cNvPr id="89" name="Picture 2" descr="Cohort Design &amp; Study platform | Resources - IMPACTT microbiome">
              <a:extLst>
                <a:ext uri="{FF2B5EF4-FFF2-40B4-BE49-F238E27FC236}">
                  <a16:creationId xmlns:a16="http://schemas.microsoft.com/office/drawing/2014/main" id="{FDF62178-9948-4C90-9660-F68E89C0AB6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185575" y="5040031"/>
              <a:ext cx="607495" cy="589800"/>
            </a:xfrm>
            <a:prstGeom prst="rect">
              <a:avLst/>
            </a:prstGeom>
            <a:noFill/>
            <a:extLst>
              <a:ext uri="{909E8E84-426E-40DD-AFC4-6F175D3DCCD1}">
                <a14:hiddenFill xmlns:a14="http://schemas.microsoft.com/office/drawing/2010/main">
                  <a:solidFill>
                    <a:srgbClr val="FFFFFF"/>
                  </a:solidFill>
                </a14:hiddenFill>
              </a:ext>
            </a:extLst>
          </p:spPr>
        </p:pic>
      </p:grpSp>
      <p:pic>
        <p:nvPicPr>
          <p:cNvPr id="91" name="Picture 90">
            <a:extLst>
              <a:ext uri="{FF2B5EF4-FFF2-40B4-BE49-F238E27FC236}">
                <a16:creationId xmlns:a16="http://schemas.microsoft.com/office/drawing/2014/main" id="{AEB053F4-B05B-413F-8806-01057C504411}"/>
              </a:ext>
            </a:extLst>
          </p:cNvPr>
          <p:cNvPicPr>
            <a:picLocks noChangeAspect="1"/>
          </p:cNvPicPr>
          <p:nvPr/>
        </p:nvPicPr>
        <p:blipFill rotWithShape="1">
          <a:blip r:embed="rId12">
            <a:extLst>
              <a:ext uri="{28A0092B-C50C-407E-A947-70E740481C1C}">
                <a14:useLocalDpi xmlns:a14="http://schemas.microsoft.com/office/drawing/2010/main" val="0"/>
              </a:ext>
            </a:extLst>
          </a:blip>
          <a:srcRect l="3864" t="33953" r="35068" b="32755"/>
          <a:stretch/>
        </p:blipFill>
        <p:spPr>
          <a:xfrm>
            <a:off x="8987586" y="4338868"/>
            <a:ext cx="970855" cy="636771"/>
          </a:xfrm>
          <a:prstGeom prst="rect">
            <a:avLst/>
          </a:prstGeom>
        </p:spPr>
      </p:pic>
      <p:grpSp>
        <p:nvGrpSpPr>
          <p:cNvPr id="16" name="Group 15">
            <a:extLst>
              <a:ext uri="{FF2B5EF4-FFF2-40B4-BE49-F238E27FC236}">
                <a16:creationId xmlns:a16="http://schemas.microsoft.com/office/drawing/2014/main" id="{BFE5F75D-3D98-45BD-9EA7-F0C24530A285}"/>
              </a:ext>
            </a:extLst>
          </p:cNvPr>
          <p:cNvGrpSpPr/>
          <p:nvPr/>
        </p:nvGrpSpPr>
        <p:grpSpPr>
          <a:xfrm>
            <a:off x="7644573" y="5046333"/>
            <a:ext cx="4003807" cy="646331"/>
            <a:chOff x="7796966" y="5707698"/>
            <a:chExt cx="3823191" cy="646331"/>
          </a:xfrm>
        </p:grpSpPr>
        <p:sp>
          <p:nvSpPr>
            <p:cNvPr id="92" name="Rectangle 91">
              <a:extLst>
                <a:ext uri="{FF2B5EF4-FFF2-40B4-BE49-F238E27FC236}">
                  <a16:creationId xmlns:a16="http://schemas.microsoft.com/office/drawing/2014/main" id="{99BA0E5D-D83D-4691-B88F-BB60AED8F8AF}"/>
                </a:ext>
              </a:extLst>
            </p:cNvPr>
            <p:cNvSpPr/>
            <p:nvPr/>
          </p:nvSpPr>
          <p:spPr>
            <a:xfrm>
              <a:off x="7815145" y="5754337"/>
              <a:ext cx="3805012" cy="567805"/>
            </a:xfrm>
            <a:prstGeom prst="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TextBox 92">
              <a:extLst>
                <a:ext uri="{FF2B5EF4-FFF2-40B4-BE49-F238E27FC236}">
                  <a16:creationId xmlns:a16="http://schemas.microsoft.com/office/drawing/2014/main" id="{8701AFAF-E676-4BB0-8114-A7315FCB39C8}"/>
                </a:ext>
              </a:extLst>
            </p:cNvPr>
            <p:cNvSpPr txBox="1"/>
            <p:nvPr/>
          </p:nvSpPr>
          <p:spPr>
            <a:xfrm>
              <a:off x="7796966" y="5707698"/>
              <a:ext cx="1327608" cy="646331"/>
            </a:xfrm>
            <a:prstGeom prst="rect">
              <a:avLst/>
            </a:prstGeom>
            <a:noFill/>
          </p:spPr>
          <p:txBody>
            <a:bodyPr wrap="none" rtlCol="0">
              <a:spAutoFit/>
            </a:bodyPr>
            <a:lstStyle/>
            <a:p>
              <a:r>
                <a:rPr lang="en-US" b="1" dirty="0">
                  <a:solidFill>
                    <a:srgbClr val="C00000"/>
                  </a:solidFill>
                </a:rPr>
                <a:t>Single-cell</a:t>
              </a:r>
            </a:p>
            <a:p>
              <a:r>
                <a:rPr lang="en-US" b="1" dirty="0">
                  <a:solidFill>
                    <a:srgbClr val="C00000"/>
                  </a:solidFill>
                </a:rPr>
                <a:t>Multi-omics</a:t>
              </a:r>
            </a:p>
          </p:txBody>
        </p:sp>
      </p:grpSp>
      <p:pic>
        <p:nvPicPr>
          <p:cNvPr id="94" name="Picture 93">
            <a:extLst>
              <a:ext uri="{FF2B5EF4-FFF2-40B4-BE49-F238E27FC236}">
                <a16:creationId xmlns:a16="http://schemas.microsoft.com/office/drawing/2014/main" id="{EA4EA0BF-8B36-4256-A948-55636FEB9698}"/>
              </a:ext>
            </a:extLst>
          </p:cNvPr>
          <p:cNvPicPr>
            <a:picLocks noChangeAspect="1"/>
          </p:cNvPicPr>
          <p:nvPr/>
        </p:nvPicPr>
        <p:blipFill rotWithShape="1">
          <a:blip r:embed="rId13"/>
          <a:srcRect l="53692"/>
          <a:stretch/>
        </p:blipFill>
        <p:spPr>
          <a:xfrm>
            <a:off x="8939892" y="5129455"/>
            <a:ext cx="436155" cy="494837"/>
          </a:xfrm>
          <a:prstGeom prst="rect">
            <a:avLst/>
          </a:prstGeom>
        </p:spPr>
      </p:pic>
      <p:pic>
        <p:nvPicPr>
          <p:cNvPr id="96" name="Picture 95">
            <a:extLst>
              <a:ext uri="{FF2B5EF4-FFF2-40B4-BE49-F238E27FC236}">
                <a16:creationId xmlns:a16="http://schemas.microsoft.com/office/drawing/2014/main" id="{A58B7DE6-EDEB-4AAC-8D29-29A4D58D8E38}"/>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9531627" y="5145255"/>
            <a:ext cx="1122701" cy="463235"/>
          </a:xfrm>
          <a:prstGeom prst="rect">
            <a:avLst/>
          </a:prstGeom>
        </p:spPr>
      </p:pic>
      <p:pic>
        <p:nvPicPr>
          <p:cNvPr id="2" name="Picture 1">
            <a:extLst>
              <a:ext uri="{FF2B5EF4-FFF2-40B4-BE49-F238E27FC236}">
                <a16:creationId xmlns:a16="http://schemas.microsoft.com/office/drawing/2014/main" id="{58789075-11AE-4287-9042-52DBE74AD8AE}"/>
              </a:ext>
            </a:extLst>
          </p:cNvPr>
          <p:cNvPicPr>
            <a:picLocks noChangeAspect="1"/>
          </p:cNvPicPr>
          <p:nvPr/>
        </p:nvPicPr>
        <p:blipFill rotWithShape="1">
          <a:blip r:embed="rId15"/>
          <a:srcRect l="38225" t="23527" r="33601" b="23527"/>
          <a:stretch/>
        </p:blipFill>
        <p:spPr>
          <a:xfrm>
            <a:off x="10919689" y="5110287"/>
            <a:ext cx="483490" cy="518422"/>
          </a:xfrm>
          <a:prstGeom prst="rect">
            <a:avLst/>
          </a:prstGeom>
        </p:spPr>
      </p:pic>
      <p:grpSp>
        <p:nvGrpSpPr>
          <p:cNvPr id="25" name="Group 24">
            <a:extLst>
              <a:ext uri="{FF2B5EF4-FFF2-40B4-BE49-F238E27FC236}">
                <a16:creationId xmlns:a16="http://schemas.microsoft.com/office/drawing/2014/main" id="{628AB88C-0DE7-4886-A286-2669F6025BFE}"/>
              </a:ext>
            </a:extLst>
          </p:cNvPr>
          <p:cNvGrpSpPr/>
          <p:nvPr/>
        </p:nvGrpSpPr>
        <p:grpSpPr>
          <a:xfrm>
            <a:off x="9705177" y="2808137"/>
            <a:ext cx="1860362" cy="629143"/>
            <a:chOff x="9742950" y="3106035"/>
            <a:chExt cx="1860362" cy="629143"/>
          </a:xfrm>
        </p:grpSpPr>
        <p:pic>
          <p:nvPicPr>
            <p:cNvPr id="72" name="Picture 71">
              <a:extLst>
                <a:ext uri="{FF2B5EF4-FFF2-40B4-BE49-F238E27FC236}">
                  <a16:creationId xmlns:a16="http://schemas.microsoft.com/office/drawing/2014/main" id="{55A636A9-4066-44A2-9007-60831FB74079}"/>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0883401" y="3106035"/>
              <a:ext cx="719911" cy="612219"/>
            </a:xfrm>
            <a:prstGeom prst="rect">
              <a:avLst/>
            </a:prstGeom>
          </p:spPr>
        </p:pic>
        <p:pic>
          <p:nvPicPr>
            <p:cNvPr id="69" name="Picture 68">
              <a:extLst>
                <a:ext uri="{FF2B5EF4-FFF2-40B4-BE49-F238E27FC236}">
                  <a16:creationId xmlns:a16="http://schemas.microsoft.com/office/drawing/2014/main" id="{D500ACBC-DA2F-4FC8-81D8-B681FA527D17}"/>
                </a:ext>
              </a:extLst>
            </p:cNvPr>
            <p:cNvPicPr>
              <a:picLocks noChangeAspect="1"/>
            </p:cNvPicPr>
            <p:nvPr/>
          </p:nvPicPr>
          <p:blipFill>
            <a:blip r:embed="rId17"/>
            <a:stretch>
              <a:fillRect/>
            </a:stretch>
          </p:blipFill>
          <p:spPr>
            <a:xfrm>
              <a:off x="9742950" y="3432585"/>
              <a:ext cx="1299411" cy="302593"/>
            </a:xfrm>
            <a:prstGeom prst="rect">
              <a:avLst/>
            </a:prstGeom>
          </p:spPr>
        </p:pic>
      </p:grpSp>
      <p:grpSp>
        <p:nvGrpSpPr>
          <p:cNvPr id="27" name="Group 26">
            <a:extLst>
              <a:ext uri="{FF2B5EF4-FFF2-40B4-BE49-F238E27FC236}">
                <a16:creationId xmlns:a16="http://schemas.microsoft.com/office/drawing/2014/main" id="{60C5FAC2-04DA-42B3-89F1-14F17FDAF1D9}"/>
              </a:ext>
            </a:extLst>
          </p:cNvPr>
          <p:cNvGrpSpPr/>
          <p:nvPr/>
        </p:nvGrpSpPr>
        <p:grpSpPr>
          <a:xfrm>
            <a:off x="8924707" y="3597909"/>
            <a:ext cx="1643023" cy="586691"/>
            <a:chOff x="9011576" y="3918874"/>
            <a:chExt cx="1643023" cy="586691"/>
          </a:xfrm>
        </p:grpSpPr>
        <p:pic>
          <p:nvPicPr>
            <p:cNvPr id="82" name="Picture 2" descr="Cohort Design &amp; Study platform | Resources - IMPACTT microbiome">
              <a:extLst>
                <a:ext uri="{FF2B5EF4-FFF2-40B4-BE49-F238E27FC236}">
                  <a16:creationId xmlns:a16="http://schemas.microsoft.com/office/drawing/2014/main" id="{7F297D19-D320-4218-BCFA-599505744D0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011576" y="3918874"/>
              <a:ext cx="604292" cy="586691"/>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A447CBCF-E97A-4236-887F-77F9964DC56A}"/>
                </a:ext>
              </a:extLst>
            </p:cNvPr>
            <p:cNvPicPr>
              <a:picLocks noChangeAspect="1"/>
            </p:cNvPicPr>
            <p:nvPr/>
          </p:nvPicPr>
          <p:blipFill>
            <a:blip r:embed="rId18"/>
            <a:stretch>
              <a:fillRect/>
            </a:stretch>
          </p:blipFill>
          <p:spPr>
            <a:xfrm>
              <a:off x="9666462" y="4193952"/>
              <a:ext cx="988137" cy="294856"/>
            </a:xfrm>
            <a:prstGeom prst="rect">
              <a:avLst/>
            </a:prstGeom>
          </p:spPr>
        </p:pic>
      </p:grpSp>
      <p:grpSp>
        <p:nvGrpSpPr>
          <p:cNvPr id="79" name="Group 78">
            <a:extLst>
              <a:ext uri="{FF2B5EF4-FFF2-40B4-BE49-F238E27FC236}">
                <a16:creationId xmlns:a16="http://schemas.microsoft.com/office/drawing/2014/main" id="{88CB4920-AF6B-4F4D-BE53-18CCE9F3EDEF}"/>
              </a:ext>
            </a:extLst>
          </p:cNvPr>
          <p:cNvGrpSpPr/>
          <p:nvPr/>
        </p:nvGrpSpPr>
        <p:grpSpPr>
          <a:xfrm>
            <a:off x="7631861" y="5706946"/>
            <a:ext cx="4028924" cy="592098"/>
            <a:chOff x="7791276" y="5730044"/>
            <a:chExt cx="3828881" cy="592098"/>
          </a:xfrm>
        </p:grpSpPr>
        <p:sp>
          <p:nvSpPr>
            <p:cNvPr id="81" name="Rectangle 80">
              <a:extLst>
                <a:ext uri="{FF2B5EF4-FFF2-40B4-BE49-F238E27FC236}">
                  <a16:creationId xmlns:a16="http://schemas.microsoft.com/office/drawing/2014/main" id="{3D9BEF64-CAB8-4ADA-9FC8-1759CD759826}"/>
                </a:ext>
              </a:extLst>
            </p:cNvPr>
            <p:cNvSpPr/>
            <p:nvPr/>
          </p:nvSpPr>
          <p:spPr>
            <a:xfrm>
              <a:off x="7815145" y="5754337"/>
              <a:ext cx="3805012" cy="567805"/>
            </a:xfrm>
            <a:prstGeom prst="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TextBox 82">
              <a:extLst>
                <a:ext uri="{FF2B5EF4-FFF2-40B4-BE49-F238E27FC236}">
                  <a16:creationId xmlns:a16="http://schemas.microsoft.com/office/drawing/2014/main" id="{9A7A7BC0-F765-4C66-ADCD-2293FB21F68B}"/>
                </a:ext>
              </a:extLst>
            </p:cNvPr>
            <p:cNvSpPr txBox="1"/>
            <p:nvPr/>
          </p:nvSpPr>
          <p:spPr>
            <a:xfrm>
              <a:off x="7791276" y="5730044"/>
              <a:ext cx="2228842" cy="369332"/>
            </a:xfrm>
            <a:prstGeom prst="rect">
              <a:avLst/>
            </a:prstGeom>
            <a:noFill/>
          </p:spPr>
          <p:txBody>
            <a:bodyPr wrap="square" rtlCol="0">
              <a:spAutoFit/>
            </a:bodyPr>
            <a:lstStyle/>
            <a:p>
              <a:r>
                <a:rPr lang="en-US" b="1" dirty="0">
                  <a:solidFill>
                    <a:srgbClr val="C00000"/>
                  </a:solidFill>
                </a:rPr>
                <a:t>Public Data</a:t>
              </a:r>
            </a:p>
          </p:txBody>
        </p:sp>
      </p:grpSp>
      <p:pic>
        <p:nvPicPr>
          <p:cNvPr id="37" name="Picture 36">
            <a:extLst>
              <a:ext uri="{FF2B5EF4-FFF2-40B4-BE49-F238E27FC236}">
                <a16:creationId xmlns:a16="http://schemas.microsoft.com/office/drawing/2014/main" id="{2B90C045-9D52-45CC-B724-9E2E1F0EC36C}"/>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8961962" y="5753817"/>
            <a:ext cx="511051" cy="511051"/>
          </a:xfrm>
          <a:prstGeom prst="rect">
            <a:avLst/>
          </a:prstGeom>
        </p:spPr>
      </p:pic>
      <p:pic>
        <p:nvPicPr>
          <p:cNvPr id="39" name="Picture 38">
            <a:extLst>
              <a:ext uri="{FF2B5EF4-FFF2-40B4-BE49-F238E27FC236}">
                <a16:creationId xmlns:a16="http://schemas.microsoft.com/office/drawing/2014/main" id="{6D5BA530-E66E-4835-A6B0-C83F7BE78597}"/>
              </a:ext>
            </a:extLst>
          </p:cNvPr>
          <p:cNvPicPr>
            <a:picLocks noChangeAspect="1"/>
          </p:cNvPicPr>
          <p:nvPr/>
        </p:nvPicPr>
        <p:blipFill rotWithShape="1">
          <a:blip r:embed="rId20">
            <a:extLst>
              <a:ext uri="{28A0092B-C50C-407E-A947-70E740481C1C}">
                <a14:useLocalDpi xmlns:a14="http://schemas.microsoft.com/office/drawing/2010/main" val="0"/>
              </a:ext>
            </a:extLst>
          </a:blip>
          <a:srcRect t="32468" b="35122"/>
          <a:stretch/>
        </p:blipFill>
        <p:spPr>
          <a:xfrm>
            <a:off x="10508691" y="5828327"/>
            <a:ext cx="1083511" cy="351166"/>
          </a:xfrm>
          <a:prstGeom prst="rect">
            <a:avLst/>
          </a:prstGeom>
        </p:spPr>
      </p:pic>
      <p:pic>
        <p:nvPicPr>
          <p:cNvPr id="41" name="Picture 40">
            <a:extLst>
              <a:ext uri="{FF2B5EF4-FFF2-40B4-BE49-F238E27FC236}">
                <a16:creationId xmlns:a16="http://schemas.microsoft.com/office/drawing/2014/main" id="{70DDD866-99D5-4C1E-A296-670E5D5BB326}"/>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10195290" y="4352262"/>
            <a:ext cx="601047" cy="636889"/>
          </a:xfrm>
          <a:prstGeom prst="rect">
            <a:avLst/>
          </a:prstGeom>
        </p:spPr>
      </p:pic>
    </p:spTree>
    <p:extLst>
      <p:ext uri="{BB962C8B-B14F-4D97-AF65-F5344CB8AC3E}">
        <p14:creationId xmlns:p14="http://schemas.microsoft.com/office/powerpoint/2010/main" val="325650116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B31B92F1-394C-4BD0-A22C-EDBF8CA13E60}"/>
              </a:ext>
            </a:extLst>
          </p:cNvPr>
          <p:cNvGrpSpPr/>
          <p:nvPr/>
        </p:nvGrpSpPr>
        <p:grpSpPr>
          <a:xfrm>
            <a:off x="365902" y="2018397"/>
            <a:ext cx="11270301" cy="1534195"/>
            <a:chOff x="843029" y="2606925"/>
            <a:chExt cx="10473892" cy="583560"/>
          </a:xfrm>
        </p:grpSpPr>
        <p:sp>
          <p:nvSpPr>
            <p:cNvPr id="20" name="TextBox 19">
              <a:extLst>
                <a:ext uri="{FF2B5EF4-FFF2-40B4-BE49-F238E27FC236}">
                  <a16:creationId xmlns:a16="http://schemas.microsoft.com/office/drawing/2014/main" id="{C93D91CD-03F5-46EA-A630-87DB90324AA7}"/>
                </a:ext>
              </a:extLst>
            </p:cNvPr>
            <p:cNvSpPr txBox="1"/>
            <p:nvPr/>
          </p:nvSpPr>
          <p:spPr>
            <a:xfrm>
              <a:off x="854298" y="2606925"/>
              <a:ext cx="1178136" cy="296390"/>
            </a:xfrm>
            <a:prstGeom prst="rect">
              <a:avLst/>
            </a:prstGeom>
            <a:noFill/>
          </p:spPr>
          <p:txBody>
            <a:bodyPr wrap="none" rtlCol="0">
              <a:spAutoFit/>
            </a:bodyPr>
            <a:lstStyle/>
            <a:p>
              <a:r>
                <a:rPr lang="en-US" b="1" dirty="0">
                  <a:solidFill>
                    <a:srgbClr val="C00000"/>
                  </a:solidFill>
                </a:rPr>
                <a:t>HPC cluster</a:t>
              </a:r>
            </a:p>
          </p:txBody>
        </p:sp>
        <p:sp>
          <p:nvSpPr>
            <p:cNvPr id="21" name="Rectangle 20">
              <a:extLst>
                <a:ext uri="{FF2B5EF4-FFF2-40B4-BE49-F238E27FC236}">
                  <a16:creationId xmlns:a16="http://schemas.microsoft.com/office/drawing/2014/main" id="{CB11C743-4B8F-4388-8A9F-D2C04D1469CB}"/>
                </a:ext>
              </a:extLst>
            </p:cNvPr>
            <p:cNvSpPr/>
            <p:nvPr/>
          </p:nvSpPr>
          <p:spPr>
            <a:xfrm>
              <a:off x="843029" y="2616146"/>
              <a:ext cx="10473892" cy="574339"/>
            </a:xfrm>
            <a:prstGeom prst="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itle 22">
            <a:extLst>
              <a:ext uri="{FF2B5EF4-FFF2-40B4-BE49-F238E27FC236}">
                <a16:creationId xmlns:a16="http://schemas.microsoft.com/office/drawing/2014/main" id="{C25D6A1A-894B-44E9-8EE2-0BDB1B911E7B}"/>
              </a:ext>
            </a:extLst>
          </p:cNvPr>
          <p:cNvSpPr>
            <a:spLocks noGrp="1"/>
          </p:cNvSpPr>
          <p:nvPr>
            <p:ph type="title"/>
          </p:nvPr>
        </p:nvSpPr>
        <p:spPr>
          <a:xfrm>
            <a:off x="0" y="10086"/>
            <a:ext cx="12192000" cy="1325563"/>
          </a:xfrm>
        </p:spPr>
        <p:txBody>
          <a:bodyPr>
            <a:normAutofit/>
          </a:bodyPr>
          <a:lstStyle/>
          <a:p>
            <a:r>
              <a:rPr lang="en-US" sz="4000" b="1" dirty="0">
                <a:solidFill>
                  <a:srgbClr val="C00000"/>
                </a:solidFill>
              </a:rPr>
              <a:t>Big Biomedical Data @CNIC: Computing &amp; methodology</a:t>
            </a:r>
          </a:p>
        </p:txBody>
      </p:sp>
      <p:grpSp>
        <p:nvGrpSpPr>
          <p:cNvPr id="80" name="Group 79">
            <a:extLst>
              <a:ext uri="{FF2B5EF4-FFF2-40B4-BE49-F238E27FC236}">
                <a16:creationId xmlns:a16="http://schemas.microsoft.com/office/drawing/2014/main" id="{408AF140-3875-4AD9-8EDD-5E9131B5099D}"/>
              </a:ext>
            </a:extLst>
          </p:cNvPr>
          <p:cNvGrpSpPr/>
          <p:nvPr/>
        </p:nvGrpSpPr>
        <p:grpSpPr>
          <a:xfrm>
            <a:off x="142053" y="1029801"/>
            <a:ext cx="11761193" cy="974480"/>
            <a:chOff x="639096" y="1601572"/>
            <a:chExt cx="11761193" cy="974480"/>
          </a:xfrm>
        </p:grpSpPr>
        <p:cxnSp>
          <p:nvCxnSpPr>
            <p:cNvPr id="6" name="Straight Connector 5">
              <a:extLst>
                <a:ext uri="{FF2B5EF4-FFF2-40B4-BE49-F238E27FC236}">
                  <a16:creationId xmlns:a16="http://schemas.microsoft.com/office/drawing/2014/main" id="{D466704B-0B58-46F7-AC02-C6A65876F7FA}"/>
                </a:ext>
              </a:extLst>
            </p:cNvPr>
            <p:cNvCxnSpPr>
              <a:cxnSpLocks/>
            </p:cNvCxnSpPr>
            <p:nvPr/>
          </p:nvCxnSpPr>
          <p:spPr>
            <a:xfrm>
              <a:off x="806245" y="2300748"/>
              <a:ext cx="11594044" cy="0"/>
            </a:xfrm>
            <a:prstGeom prst="line">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2140398F-03A0-4AF1-B6BF-55322D956939}"/>
                </a:ext>
              </a:extLst>
            </p:cNvPr>
            <p:cNvCxnSpPr/>
            <p:nvPr/>
          </p:nvCxnSpPr>
          <p:spPr>
            <a:xfrm>
              <a:off x="875071" y="2045110"/>
              <a:ext cx="0" cy="53094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5A573DF7-C9AB-4C1B-96CF-1E501B684831}"/>
                </a:ext>
              </a:extLst>
            </p:cNvPr>
            <p:cNvSpPr txBox="1"/>
            <p:nvPr/>
          </p:nvSpPr>
          <p:spPr>
            <a:xfrm>
              <a:off x="639096" y="1634302"/>
              <a:ext cx="652743" cy="369332"/>
            </a:xfrm>
            <a:prstGeom prst="rect">
              <a:avLst/>
            </a:prstGeom>
            <a:noFill/>
          </p:spPr>
          <p:txBody>
            <a:bodyPr wrap="none" rtlCol="0">
              <a:spAutoFit/>
            </a:bodyPr>
            <a:lstStyle/>
            <a:p>
              <a:r>
                <a:rPr lang="en-US" dirty="0"/>
                <a:t>2010</a:t>
              </a:r>
            </a:p>
          </p:txBody>
        </p:sp>
        <p:cxnSp>
          <p:nvCxnSpPr>
            <p:cNvPr id="28" name="Straight Connector 27">
              <a:extLst>
                <a:ext uri="{FF2B5EF4-FFF2-40B4-BE49-F238E27FC236}">
                  <a16:creationId xmlns:a16="http://schemas.microsoft.com/office/drawing/2014/main" id="{8965BE30-9BFF-4D8E-BE67-23411B6A2041}"/>
                </a:ext>
              </a:extLst>
            </p:cNvPr>
            <p:cNvCxnSpPr/>
            <p:nvPr/>
          </p:nvCxnSpPr>
          <p:spPr>
            <a:xfrm>
              <a:off x="4981810" y="1973830"/>
              <a:ext cx="0" cy="53094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81BDD1BB-A9F7-486E-B8A9-D36B35780849}"/>
                </a:ext>
              </a:extLst>
            </p:cNvPr>
            <p:cNvCxnSpPr/>
            <p:nvPr/>
          </p:nvCxnSpPr>
          <p:spPr>
            <a:xfrm>
              <a:off x="8266236" y="2009160"/>
              <a:ext cx="0" cy="53094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8E080152-3C52-43D0-BF49-40D44E2E5580}"/>
                </a:ext>
              </a:extLst>
            </p:cNvPr>
            <p:cNvSpPr txBox="1"/>
            <p:nvPr/>
          </p:nvSpPr>
          <p:spPr>
            <a:xfrm>
              <a:off x="4655438" y="1601572"/>
              <a:ext cx="652743" cy="369332"/>
            </a:xfrm>
            <a:prstGeom prst="rect">
              <a:avLst/>
            </a:prstGeom>
            <a:noFill/>
          </p:spPr>
          <p:txBody>
            <a:bodyPr wrap="none" rtlCol="0">
              <a:spAutoFit/>
            </a:bodyPr>
            <a:lstStyle/>
            <a:p>
              <a:r>
                <a:rPr lang="en-US" dirty="0"/>
                <a:t>2016</a:t>
              </a:r>
            </a:p>
          </p:txBody>
        </p:sp>
        <p:cxnSp>
          <p:nvCxnSpPr>
            <p:cNvPr id="31" name="Straight Connector 30">
              <a:extLst>
                <a:ext uri="{FF2B5EF4-FFF2-40B4-BE49-F238E27FC236}">
                  <a16:creationId xmlns:a16="http://schemas.microsoft.com/office/drawing/2014/main" id="{17C46CE3-9753-4F66-A3D5-0FDAE38B9695}"/>
                </a:ext>
              </a:extLst>
            </p:cNvPr>
            <p:cNvCxnSpPr/>
            <p:nvPr/>
          </p:nvCxnSpPr>
          <p:spPr>
            <a:xfrm>
              <a:off x="5931058" y="1992265"/>
              <a:ext cx="0" cy="53094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931B42C6-D811-4113-B7E6-B5094246C545}"/>
                </a:ext>
              </a:extLst>
            </p:cNvPr>
            <p:cNvSpPr txBox="1"/>
            <p:nvPr/>
          </p:nvSpPr>
          <p:spPr>
            <a:xfrm>
              <a:off x="5634553" y="1627848"/>
              <a:ext cx="652743" cy="369332"/>
            </a:xfrm>
            <a:prstGeom prst="rect">
              <a:avLst/>
            </a:prstGeom>
            <a:noFill/>
          </p:spPr>
          <p:txBody>
            <a:bodyPr wrap="none" rtlCol="0">
              <a:spAutoFit/>
            </a:bodyPr>
            <a:lstStyle/>
            <a:p>
              <a:r>
                <a:rPr lang="en-US" dirty="0"/>
                <a:t>2017</a:t>
              </a:r>
            </a:p>
          </p:txBody>
        </p:sp>
        <p:cxnSp>
          <p:nvCxnSpPr>
            <p:cNvPr id="33" name="Straight Connector 32">
              <a:extLst>
                <a:ext uri="{FF2B5EF4-FFF2-40B4-BE49-F238E27FC236}">
                  <a16:creationId xmlns:a16="http://schemas.microsoft.com/office/drawing/2014/main" id="{D29910CD-831E-4705-8E4A-944E5EEAFAEE}"/>
                </a:ext>
              </a:extLst>
            </p:cNvPr>
            <p:cNvCxnSpPr/>
            <p:nvPr/>
          </p:nvCxnSpPr>
          <p:spPr>
            <a:xfrm>
              <a:off x="7054644" y="1992265"/>
              <a:ext cx="0" cy="53094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5F212D4E-675C-4A0D-9631-B4DE51A83756}"/>
                </a:ext>
              </a:extLst>
            </p:cNvPr>
            <p:cNvSpPr txBox="1"/>
            <p:nvPr/>
          </p:nvSpPr>
          <p:spPr>
            <a:xfrm>
              <a:off x="6728272" y="1631545"/>
              <a:ext cx="652743" cy="369332"/>
            </a:xfrm>
            <a:prstGeom prst="rect">
              <a:avLst/>
            </a:prstGeom>
            <a:noFill/>
          </p:spPr>
          <p:txBody>
            <a:bodyPr wrap="none" rtlCol="0">
              <a:spAutoFit/>
            </a:bodyPr>
            <a:lstStyle/>
            <a:p>
              <a:r>
                <a:rPr lang="en-US" dirty="0"/>
                <a:t>2018</a:t>
              </a:r>
            </a:p>
          </p:txBody>
        </p:sp>
        <p:sp>
          <p:nvSpPr>
            <p:cNvPr id="35" name="TextBox 34">
              <a:extLst>
                <a:ext uri="{FF2B5EF4-FFF2-40B4-BE49-F238E27FC236}">
                  <a16:creationId xmlns:a16="http://schemas.microsoft.com/office/drawing/2014/main" id="{0CB221C9-B115-41D3-B034-1B2BFC99B9E9}"/>
                </a:ext>
              </a:extLst>
            </p:cNvPr>
            <p:cNvSpPr txBox="1"/>
            <p:nvPr/>
          </p:nvSpPr>
          <p:spPr>
            <a:xfrm>
              <a:off x="7927379" y="1639217"/>
              <a:ext cx="652743" cy="369332"/>
            </a:xfrm>
            <a:prstGeom prst="rect">
              <a:avLst/>
            </a:prstGeom>
            <a:noFill/>
          </p:spPr>
          <p:txBody>
            <a:bodyPr wrap="none" rtlCol="0">
              <a:spAutoFit/>
            </a:bodyPr>
            <a:lstStyle/>
            <a:p>
              <a:r>
                <a:rPr lang="en-US" dirty="0"/>
                <a:t>2020</a:t>
              </a:r>
            </a:p>
          </p:txBody>
        </p:sp>
        <p:cxnSp>
          <p:nvCxnSpPr>
            <p:cNvPr id="43" name="Straight Connector 42">
              <a:extLst>
                <a:ext uri="{FF2B5EF4-FFF2-40B4-BE49-F238E27FC236}">
                  <a16:creationId xmlns:a16="http://schemas.microsoft.com/office/drawing/2014/main" id="{9C63326F-B921-423C-AB32-F6465358CD1C}"/>
                </a:ext>
              </a:extLst>
            </p:cNvPr>
            <p:cNvCxnSpPr/>
            <p:nvPr/>
          </p:nvCxnSpPr>
          <p:spPr>
            <a:xfrm>
              <a:off x="10382864" y="2035277"/>
              <a:ext cx="0" cy="53094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8F889BB3-1554-435F-B209-32CE90834811}"/>
                </a:ext>
              </a:extLst>
            </p:cNvPr>
            <p:cNvSpPr txBox="1"/>
            <p:nvPr/>
          </p:nvSpPr>
          <p:spPr>
            <a:xfrm>
              <a:off x="10114315" y="1636447"/>
              <a:ext cx="652743" cy="369332"/>
            </a:xfrm>
            <a:prstGeom prst="rect">
              <a:avLst/>
            </a:prstGeom>
            <a:noFill/>
          </p:spPr>
          <p:txBody>
            <a:bodyPr wrap="none" rtlCol="0">
              <a:spAutoFit/>
            </a:bodyPr>
            <a:lstStyle/>
            <a:p>
              <a:r>
                <a:rPr lang="en-US" dirty="0"/>
                <a:t>2022</a:t>
              </a:r>
            </a:p>
          </p:txBody>
        </p:sp>
        <p:cxnSp>
          <p:nvCxnSpPr>
            <p:cNvPr id="64" name="Straight Connector 63">
              <a:extLst>
                <a:ext uri="{FF2B5EF4-FFF2-40B4-BE49-F238E27FC236}">
                  <a16:creationId xmlns:a16="http://schemas.microsoft.com/office/drawing/2014/main" id="{0FC34A07-AB6C-48F5-97DD-3F7625D797CE}"/>
                </a:ext>
              </a:extLst>
            </p:cNvPr>
            <p:cNvCxnSpPr/>
            <p:nvPr/>
          </p:nvCxnSpPr>
          <p:spPr>
            <a:xfrm>
              <a:off x="9333036" y="2011622"/>
              <a:ext cx="0" cy="53094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5E823D44-F00F-4E18-BC68-089E9E26D084}"/>
                </a:ext>
              </a:extLst>
            </p:cNvPr>
            <p:cNvCxnSpPr/>
            <p:nvPr/>
          </p:nvCxnSpPr>
          <p:spPr>
            <a:xfrm>
              <a:off x="11408576" y="2045110"/>
              <a:ext cx="0" cy="53094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950DC950-ED9E-4427-B9B4-F6AA7B525F95}"/>
                </a:ext>
              </a:extLst>
            </p:cNvPr>
            <p:cNvSpPr txBox="1"/>
            <p:nvPr/>
          </p:nvSpPr>
          <p:spPr>
            <a:xfrm>
              <a:off x="9063373" y="1639217"/>
              <a:ext cx="652743" cy="369332"/>
            </a:xfrm>
            <a:prstGeom prst="rect">
              <a:avLst/>
            </a:prstGeom>
            <a:noFill/>
          </p:spPr>
          <p:txBody>
            <a:bodyPr wrap="none" rtlCol="0">
              <a:spAutoFit/>
            </a:bodyPr>
            <a:lstStyle/>
            <a:p>
              <a:r>
                <a:rPr lang="en-US" dirty="0"/>
                <a:t>2021</a:t>
              </a:r>
            </a:p>
          </p:txBody>
        </p:sp>
        <p:sp>
          <p:nvSpPr>
            <p:cNvPr id="68" name="TextBox 67">
              <a:extLst>
                <a:ext uri="{FF2B5EF4-FFF2-40B4-BE49-F238E27FC236}">
                  <a16:creationId xmlns:a16="http://schemas.microsoft.com/office/drawing/2014/main" id="{4016A6F3-7B16-41BD-8B3B-6A19E94D81C9}"/>
                </a:ext>
              </a:extLst>
            </p:cNvPr>
            <p:cNvSpPr txBox="1"/>
            <p:nvPr/>
          </p:nvSpPr>
          <p:spPr>
            <a:xfrm>
              <a:off x="11066837" y="1642942"/>
              <a:ext cx="652743" cy="369332"/>
            </a:xfrm>
            <a:prstGeom prst="rect">
              <a:avLst/>
            </a:prstGeom>
            <a:noFill/>
          </p:spPr>
          <p:txBody>
            <a:bodyPr wrap="none" rtlCol="0">
              <a:spAutoFit/>
            </a:bodyPr>
            <a:lstStyle/>
            <a:p>
              <a:r>
                <a:rPr lang="en-US" dirty="0"/>
                <a:t>2023</a:t>
              </a:r>
            </a:p>
          </p:txBody>
        </p:sp>
      </p:grpSp>
      <p:grpSp>
        <p:nvGrpSpPr>
          <p:cNvPr id="41" name="Group 40">
            <a:extLst>
              <a:ext uri="{FF2B5EF4-FFF2-40B4-BE49-F238E27FC236}">
                <a16:creationId xmlns:a16="http://schemas.microsoft.com/office/drawing/2014/main" id="{481057B1-17FD-42FD-AD91-87EB898C8AAA}"/>
              </a:ext>
            </a:extLst>
          </p:cNvPr>
          <p:cNvGrpSpPr/>
          <p:nvPr/>
        </p:nvGrpSpPr>
        <p:grpSpPr>
          <a:xfrm>
            <a:off x="1414696" y="2556079"/>
            <a:ext cx="3018981" cy="619024"/>
            <a:chOff x="462156" y="3034572"/>
            <a:chExt cx="3728138" cy="818842"/>
          </a:xfrm>
        </p:grpSpPr>
        <p:pic>
          <p:nvPicPr>
            <p:cNvPr id="25" name="Picture 24">
              <a:extLst>
                <a:ext uri="{FF2B5EF4-FFF2-40B4-BE49-F238E27FC236}">
                  <a16:creationId xmlns:a16="http://schemas.microsoft.com/office/drawing/2014/main" id="{FC2BB8BD-CF08-4402-BBBC-7042DDDB53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8826" y="3065958"/>
              <a:ext cx="652743" cy="652743"/>
            </a:xfrm>
            <a:prstGeom prst="rect">
              <a:avLst/>
            </a:prstGeom>
          </p:spPr>
        </p:pic>
        <p:pic>
          <p:nvPicPr>
            <p:cNvPr id="36" name="Picture 35">
              <a:extLst>
                <a:ext uri="{FF2B5EF4-FFF2-40B4-BE49-F238E27FC236}">
                  <a16:creationId xmlns:a16="http://schemas.microsoft.com/office/drawing/2014/main" id="{5DA2F87D-8B2C-456B-B9E8-72AD132F65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71452" y="3034572"/>
              <a:ext cx="818842" cy="818842"/>
            </a:xfrm>
            <a:prstGeom prst="rect">
              <a:avLst/>
            </a:prstGeom>
          </p:spPr>
        </p:pic>
        <p:pic>
          <p:nvPicPr>
            <p:cNvPr id="38" name="Picture 37">
              <a:extLst>
                <a:ext uri="{FF2B5EF4-FFF2-40B4-BE49-F238E27FC236}">
                  <a16:creationId xmlns:a16="http://schemas.microsoft.com/office/drawing/2014/main" id="{B520B3D4-F921-4804-A8BC-57A22DEB20D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2156" y="3038583"/>
              <a:ext cx="1067369" cy="646331"/>
            </a:xfrm>
            <a:prstGeom prst="rect">
              <a:avLst/>
            </a:prstGeom>
          </p:spPr>
        </p:pic>
        <p:pic>
          <p:nvPicPr>
            <p:cNvPr id="40" name="Picture 39">
              <a:extLst>
                <a:ext uri="{FF2B5EF4-FFF2-40B4-BE49-F238E27FC236}">
                  <a16:creationId xmlns:a16="http://schemas.microsoft.com/office/drawing/2014/main" id="{DD50C9CF-D181-4485-9F4F-27921AC7357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51574" y="3121252"/>
              <a:ext cx="1067369" cy="542156"/>
            </a:xfrm>
            <a:prstGeom prst="rect">
              <a:avLst/>
            </a:prstGeom>
          </p:spPr>
        </p:pic>
      </p:grpSp>
      <p:grpSp>
        <p:nvGrpSpPr>
          <p:cNvPr id="79" name="Group 78">
            <a:extLst>
              <a:ext uri="{FF2B5EF4-FFF2-40B4-BE49-F238E27FC236}">
                <a16:creationId xmlns:a16="http://schemas.microsoft.com/office/drawing/2014/main" id="{823E3EF2-EC6E-4741-9B00-12971D6E1367}"/>
              </a:ext>
            </a:extLst>
          </p:cNvPr>
          <p:cNvGrpSpPr/>
          <p:nvPr/>
        </p:nvGrpSpPr>
        <p:grpSpPr>
          <a:xfrm>
            <a:off x="8835993" y="3624438"/>
            <a:ext cx="2894513" cy="1010088"/>
            <a:chOff x="843029" y="2596115"/>
            <a:chExt cx="10779945" cy="594370"/>
          </a:xfrm>
        </p:grpSpPr>
        <p:sp>
          <p:nvSpPr>
            <p:cNvPr id="81" name="TextBox 80">
              <a:extLst>
                <a:ext uri="{FF2B5EF4-FFF2-40B4-BE49-F238E27FC236}">
                  <a16:creationId xmlns:a16="http://schemas.microsoft.com/office/drawing/2014/main" id="{FC23543A-DA20-4F55-997E-77A5FEB4D703}"/>
                </a:ext>
              </a:extLst>
            </p:cNvPr>
            <p:cNvSpPr txBox="1"/>
            <p:nvPr/>
          </p:nvSpPr>
          <p:spPr>
            <a:xfrm>
              <a:off x="925235" y="2596115"/>
              <a:ext cx="10697739" cy="199103"/>
            </a:xfrm>
            <a:prstGeom prst="rect">
              <a:avLst/>
            </a:prstGeom>
            <a:noFill/>
          </p:spPr>
          <p:txBody>
            <a:bodyPr wrap="square" rtlCol="0">
              <a:spAutoFit/>
            </a:bodyPr>
            <a:lstStyle/>
            <a:p>
              <a:r>
                <a:rPr lang="en-US" b="1" dirty="0">
                  <a:solidFill>
                    <a:srgbClr val="C00000"/>
                  </a:solidFill>
                </a:rPr>
                <a:t>Cloud computing</a:t>
              </a:r>
            </a:p>
          </p:txBody>
        </p:sp>
        <p:sp>
          <p:nvSpPr>
            <p:cNvPr id="83" name="Rectangle 82">
              <a:extLst>
                <a:ext uri="{FF2B5EF4-FFF2-40B4-BE49-F238E27FC236}">
                  <a16:creationId xmlns:a16="http://schemas.microsoft.com/office/drawing/2014/main" id="{B5994AFC-DA13-4501-A9AD-726A349B2ADA}"/>
                </a:ext>
              </a:extLst>
            </p:cNvPr>
            <p:cNvSpPr/>
            <p:nvPr/>
          </p:nvSpPr>
          <p:spPr>
            <a:xfrm>
              <a:off x="843029" y="2616146"/>
              <a:ext cx="10473892" cy="574339"/>
            </a:xfrm>
            <a:prstGeom prst="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8" name="Group 97">
            <a:extLst>
              <a:ext uri="{FF2B5EF4-FFF2-40B4-BE49-F238E27FC236}">
                <a16:creationId xmlns:a16="http://schemas.microsoft.com/office/drawing/2014/main" id="{8F214997-06D6-46A4-8440-C3606954E24C}"/>
              </a:ext>
            </a:extLst>
          </p:cNvPr>
          <p:cNvGrpSpPr/>
          <p:nvPr/>
        </p:nvGrpSpPr>
        <p:grpSpPr>
          <a:xfrm>
            <a:off x="7754166" y="2076018"/>
            <a:ext cx="2916049" cy="933930"/>
            <a:chOff x="7738120" y="2618339"/>
            <a:chExt cx="2916049" cy="933930"/>
          </a:xfrm>
        </p:grpSpPr>
        <p:pic>
          <p:nvPicPr>
            <p:cNvPr id="60" name="Picture 59">
              <a:extLst>
                <a:ext uri="{FF2B5EF4-FFF2-40B4-BE49-F238E27FC236}">
                  <a16:creationId xmlns:a16="http://schemas.microsoft.com/office/drawing/2014/main" id="{DCAE4508-E037-43B4-B1A7-A2466F149CE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874721" y="2618339"/>
              <a:ext cx="779448" cy="663974"/>
            </a:xfrm>
            <a:prstGeom prst="rect">
              <a:avLst/>
            </a:prstGeom>
          </p:spPr>
        </p:pic>
        <p:pic>
          <p:nvPicPr>
            <p:cNvPr id="62" name="Picture 61">
              <a:extLst>
                <a:ext uri="{FF2B5EF4-FFF2-40B4-BE49-F238E27FC236}">
                  <a16:creationId xmlns:a16="http://schemas.microsoft.com/office/drawing/2014/main" id="{7C4798AB-1F57-41D4-B745-9E3121D5CC7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738120" y="2637782"/>
              <a:ext cx="911356" cy="505636"/>
            </a:xfrm>
            <a:prstGeom prst="rect">
              <a:avLst/>
            </a:prstGeom>
          </p:spPr>
        </p:pic>
        <p:pic>
          <p:nvPicPr>
            <p:cNvPr id="66" name="Picture 65">
              <a:extLst>
                <a:ext uri="{FF2B5EF4-FFF2-40B4-BE49-F238E27FC236}">
                  <a16:creationId xmlns:a16="http://schemas.microsoft.com/office/drawing/2014/main" id="{FF17298E-8A4D-4350-9FC5-2A8CFD2DDB51}"/>
                </a:ext>
              </a:extLst>
            </p:cNvPr>
            <p:cNvPicPr>
              <a:picLocks noChangeAspect="1"/>
            </p:cNvPicPr>
            <p:nvPr/>
          </p:nvPicPr>
          <p:blipFill>
            <a:blip r:embed="rId8"/>
            <a:stretch>
              <a:fillRect/>
            </a:stretch>
          </p:blipFill>
          <p:spPr>
            <a:xfrm>
              <a:off x="8747172" y="2668750"/>
              <a:ext cx="1097380" cy="548690"/>
            </a:xfrm>
            <a:prstGeom prst="rect">
              <a:avLst/>
            </a:prstGeom>
          </p:spPr>
        </p:pic>
        <p:pic>
          <p:nvPicPr>
            <p:cNvPr id="97" name="Picture 96">
              <a:extLst>
                <a:ext uri="{FF2B5EF4-FFF2-40B4-BE49-F238E27FC236}">
                  <a16:creationId xmlns:a16="http://schemas.microsoft.com/office/drawing/2014/main" id="{B998E998-0A28-4562-A65F-89A8B6DBCFCB}"/>
                </a:ext>
              </a:extLst>
            </p:cNvPr>
            <p:cNvPicPr>
              <a:picLocks noChangeAspect="1"/>
            </p:cNvPicPr>
            <p:nvPr/>
          </p:nvPicPr>
          <p:blipFill rotWithShape="1">
            <a:blip r:embed="rId9">
              <a:extLst>
                <a:ext uri="{28A0092B-C50C-407E-A947-70E740481C1C}">
                  <a14:useLocalDpi xmlns:a14="http://schemas.microsoft.com/office/drawing/2010/main" val="0"/>
                </a:ext>
              </a:extLst>
            </a:blip>
            <a:srcRect l="24611" t="39060" r="24516" b="36524"/>
            <a:stretch/>
          </p:blipFill>
          <p:spPr>
            <a:xfrm>
              <a:off x="8344331" y="3213908"/>
              <a:ext cx="1347156" cy="338361"/>
            </a:xfrm>
            <a:prstGeom prst="rect">
              <a:avLst/>
            </a:prstGeom>
          </p:spPr>
        </p:pic>
      </p:grpSp>
      <p:grpSp>
        <p:nvGrpSpPr>
          <p:cNvPr id="128" name="Group 127">
            <a:extLst>
              <a:ext uri="{FF2B5EF4-FFF2-40B4-BE49-F238E27FC236}">
                <a16:creationId xmlns:a16="http://schemas.microsoft.com/office/drawing/2014/main" id="{57A96F43-571E-4D7A-8E7C-401A8500434D}"/>
              </a:ext>
            </a:extLst>
          </p:cNvPr>
          <p:cNvGrpSpPr/>
          <p:nvPr/>
        </p:nvGrpSpPr>
        <p:grpSpPr>
          <a:xfrm>
            <a:off x="9057827" y="3660973"/>
            <a:ext cx="2536279" cy="973553"/>
            <a:chOff x="9057823" y="3810262"/>
            <a:chExt cx="2536279" cy="973553"/>
          </a:xfrm>
        </p:grpSpPr>
        <p:pic>
          <p:nvPicPr>
            <p:cNvPr id="54" name="Picture 53">
              <a:extLst>
                <a:ext uri="{FF2B5EF4-FFF2-40B4-BE49-F238E27FC236}">
                  <a16:creationId xmlns:a16="http://schemas.microsoft.com/office/drawing/2014/main" id="{D24346D5-4D14-4D9C-8652-224576414EE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620549" y="3810262"/>
              <a:ext cx="973553" cy="973553"/>
            </a:xfrm>
            <a:prstGeom prst="rect">
              <a:avLst/>
            </a:prstGeom>
          </p:spPr>
        </p:pic>
        <p:grpSp>
          <p:nvGrpSpPr>
            <p:cNvPr id="127" name="Group 126">
              <a:extLst>
                <a:ext uri="{FF2B5EF4-FFF2-40B4-BE49-F238E27FC236}">
                  <a16:creationId xmlns:a16="http://schemas.microsoft.com/office/drawing/2014/main" id="{7B9381D1-A95C-4AF7-9D10-FB93AD409B58}"/>
                </a:ext>
              </a:extLst>
            </p:cNvPr>
            <p:cNvGrpSpPr/>
            <p:nvPr/>
          </p:nvGrpSpPr>
          <p:grpSpPr>
            <a:xfrm>
              <a:off x="9057823" y="4195206"/>
              <a:ext cx="1299411" cy="552679"/>
              <a:chOff x="9057823" y="4195206"/>
              <a:chExt cx="1299411" cy="552679"/>
            </a:xfrm>
          </p:grpSpPr>
          <p:pic>
            <p:nvPicPr>
              <p:cNvPr id="104" name="Picture 103">
                <a:extLst>
                  <a:ext uri="{FF2B5EF4-FFF2-40B4-BE49-F238E27FC236}">
                    <a16:creationId xmlns:a16="http://schemas.microsoft.com/office/drawing/2014/main" id="{DD6A94B9-1948-4CE6-ACD9-4088E8D5B650}"/>
                  </a:ext>
                </a:extLst>
              </p:cNvPr>
              <p:cNvPicPr>
                <a:picLocks noChangeAspect="1"/>
              </p:cNvPicPr>
              <p:nvPr/>
            </p:nvPicPr>
            <p:blipFill>
              <a:blip r:embed="rId11"/>
              <a:stretch>
                <a:fillRect/>
              </a:stretch>
            </p:blipFill>
            <p:spPr>
              <a:xfrm>
                <a:off x="9057823" y="4195206"/>
                <a:ext cx="1299411" cy="302593"/>
              </a:xfrm>
              <a:prstGeom prst="rect">
                <a:avLst/>
              </a:prstGeom>
            </p:spPr>
          </p:pic>
          <p:sp>
            <p:nvSpPr>
              <p:cNvPr id="106" name="TextBox 105">
                <a:extLst>
                  <a:ext uri="{FF2B5EF4-FFF2-40B4-BE49-F238E27FC236}">
                    <a16:creationId xmlns:a16="http://schemas.microsoft.com/office/drawing/2014/main" id="{24306B84-FF09-449F-8F1B-9ACF8B587584}"/>
                  </a:ext>
                </a:extLst>
              </p:cNvPr>
              <p:cNvSpPr txBox="1"/>
              <p:nvPr/>
            </p:nvSpPr>
            <p:spPr>
              <a:xfrm>
                <a:off x="9311904" y="4440108"/>
                <a:ext cx="906402" cy="307777"/>
              </a:xfrm>
              <a:prstGeom prst="rect">
                <a:avLst/>
              </a:prstGeom>
              <a:noFill/>
            </p:spPr>
            <p:txBody>
              <a:bodyPr wrap="none" rtlCol="0">
                <a:spAutoFit/>
              </a:bodyPr>
              <a:lstStyle/>
              <a:p>
                <a:r>
                  <a:rPr lang="en-US" sz="1400" b="1" dirty="0"/>
                  <a:t>EQC-2021</a:t>
                </a:r>
              </a:p>
            </p:txBody>
          </p:sp>
        </p:grpSp>
      </p:grpSp>
      <p:grpSp>
        <p:nvGrpSpPr>
          <p:cNvPr id="119" name="Group 118">
            <a:extLst>
              <a:ext uri="{FF2B5EF4-FFF2-40B4-BE49-F238E27FC236}">
                <a16:creationId xmlns:a16="http://schemas.microsoft.com/office/drawing/2014/main" id="{D465CE98-84C3-4357-8D4C-3996274DC457}"/>
              </a:ext>
            </a:extLst>
          </p:cNvPr>
          <p:cNvGrpSpPr/>
          <p:nvPr/>
        </p:nvGrpSpPr>
        <p:grpSpPr>
          <a:xfrm>
            <a:off x="8835993" y="4659923"/>
            <a:ext cx="2894513" cy="420513"/>
            <a:chOff x="8835989" y="4809212"/>
            <a:chExt cx="2894513" cy="420513"/>
          </a:xfrm>
        </p:grpSpPr>
        <p:grpSp>
          <p:nvGrpSpPr>
            <p:cNvPr id="99" name="Group 98">
              <a:extLst>
                <a:ext uri="{FF2B5EF4-FFF2-40B4-BE49-F238E27FC236}">
                  <a16:creationId xmlns:a16="http://schemas.microsoft.com/office/drawing/2014/main" id="{9DD219EE-BAC5-49A5-ACA6-46CFD7C560C2}"/>
                </a:ext>
              </a:extLst>
            </p:cNvPr>
            <p:cNvGrpSpPr/>
            <p:nvPr/>
          </p:nvGrpSpPr>
          <p:grpSpPr>
            <a:xfrm>
              <a:off x="8835989" y="4809212"/>
              <a:ext cx="2894513" cy="420513"/>
              <a:chOff x="843029" y="2596115"/>
              <a:chExt cx="10779945" cy="594370"/>
            </a:xfrm>
          </p:grpSpPr>
          <p:sp>
            <p:nvSpPr>
              <p:cNvPr id="100" name="TextBox 99">
                <a:extLst>
                  <a:ext uri="{FF2B5EF4-FFF2-40B4-BE49-F238E27FC236}">
                    <a16:creationId xmlns:a16="http://schemas.microsoft.com/office/drawing/2014/main" id="{12AA31C4-D9BA-47B9-94F5-F81C3F8497E1}"/>
                  </a:ext>
                </a:extLst>
              </p:cNvPr>
              <p:cNvSpPr txBox="1"/>
              <p:nvPr/>
            </p:nvSpPr>
            <p:spPr>
              <a:xfrm>
                <a:off x="925235" y="2596115"/>
                <a:ext cx="10697739" cy="217327"/>
              </a:xfrm>
              <a:prstGeom prst="rect">
                <a:avLst/>
              </a:prstGeom>
              <a:noFill/>
            </p:spPr>
            <p:txBody>
              <a:bodyPr wrap="square" rtlCol="0">
                <a:spAutoFit/>
              </a:bodyPr>
              <a:lstStyle/>
              <a:p>
                <a:r>
                  <a:rPr lang="en-US" b="1" dirty="0">
                    <a:solidFill>
                      <a:srgbClr val="C00000"/>
                    </a:solidFill>
                  </a:rPr>
                  <a:t>GPUs</a:t>
                </a:r>
              </a:p>
            </p:txBody>
          </p:sp>
          <p:sp>
            <p:nvSpPr>
              <p:cNvPr id="101" name="Rectangle 100">
                <a:extLst>
                  <a:ext uri="{FF2B5EF4-FFF2-40B4-BE49-F238E27FC236}">
                    <a16:creationId xmlns:a16="http://schemas.microsoft.com/office/drawing/2014/main" id="{AE49BF29-8531-4F7A-8D82-F37AF8039F43}"/>
                  </a:ext>
                </a:extLst>
              </p:cNvPr>
              <p:cNvSpPr/>
              <p:nvPr/>
            </p:nvSpPr>
            <p:spPr>
              <a:xfrm>
                <a:off x="843029" y="2616146"/>
                <a:ext cx="10473892" cy="574339"/>
              </a:xfrm>
              <a:prstGeom prst="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5" name="Picture 104">
              <a:extLst>
                <a:ext uri="{FF2B5EF4-FFF2-40B4-BE49-F238E27FC236}">
                  <a16:creationId xmlns:a16="http://schemas.microsoft.com/office/drawing/2014/main" id="{042DDAC3-2BB5-4964-99C3-4530812BE5EF}"/>
                </a:ext>
              </a:extLst>
            </p:cNvPr>
            <p:cNvPicPr>
              <a:picLocks noChangeAspect="1"/>
            </p:cNvPicPr>
            <p:nvPr/>
          </p:nvPicPr>
          <p:blipFill>
            <a:blip r:embed="rId11"/>
            <a:stretch>
              <a:fillRect/>
            </a:stretch>
          </p:blipFill>
          <p:spPr>
            <a:xfrm>
              <a:off x="9506586" y="4850221"/>
              <a:ext cx="1297758" cy="302208"/>
            </a:xfrm>
            <a:prstGeom prst="rect">
              <a:avLst/>
            </a:prstGeom>
          </p:spPr>
        </p:pic>
        <p:sp>
          <p:nvSpPr>
            <p:cNvPr id="107" name="TextBox 106">
              <a:extLst>
                <a:ext uri="{FF2B5EF4-FFF2-40B4-BE49-F238E27FC236}">
                  <a16:creationId xmlns:a16="http://schemas.microsoft.com/office/drawing/2014/main" id="{0806BF60-6FE0-4A13-9229-1D4D146480F4}"/>
                </a:ext>
              </a:extLst>
            </p:cNvPr>
            <p:cNvSpPr txBox="1"/>
            <p:nvPr/>
          </p:nvSpPr>
          <p:spPr>
            <a:xfrm>
              <a:off x="10815106" y="4844652"/>
              <a:ext cx="891591" cy="307777"/>
            </a:xfrm>
            <a:prstGeom prst="rect">
              <a:avLst/>
            </a:prstGeom>
            <a:noFill/>
          </p:spPr>
          <p:txBody>
            <a:bodyPr wrap="none" rtlCol="0">
              <a:spAutoFit/>
            </a:bodyPr>
            <a:lstStyle/>
            <a:p>
              <a:r>
                <a:rPr lang="en-US" sz="1400" b="1" dirty="0"/>
                <a:t>TED-2021</a:t>
              </a:r>
            </a:p>
          </p:txBody>
        </p:sp>
      </p:grpSp>
      <p:grpSp>
        <p:nvGrpSpPr>
          <p:cNvPr id="111" name="Group 110">
            <a:extLst>
              <a:ext uri="{FF2B5EF4-FFF2-40B4-BE49-F238E27FC236}">
                <a16:creationId xmlns:a16="http://schemas.microsoft.com/office/drawing/2014/main" id="{D9C655B6-8511-4013-8789-B39C2CA0B2D4}"/>
              </a:ext>
            </a:extLst>
          </p:cNvPr>
          <p:cNvGrpSpPr/>
          <p:nvPr/>
        </p:nvGrpSpPr>
        <p:grpSpPr>
          <a:xfrm>
            <a:off x="5424087" y="5134185"/>
            <a:ext cx="6224241" cy="1053157"/>
            <a:chOff x="843029" y="2606925"/>
            <a:chExt cx="10473892" cy="583560"/>
          </a:xfrm>
        </p:grpSpPr>
        <p:sp>
          <p:nvSpPr>
            <p:cNvPr id="112" name="TextBox 111">
              <a:extLst>
                <a:ext uri="{FF2B5EF4-FFF2-40B4-BE49-F238E27FC236}">
                  <a16:creationId xmlns:a16="http://schemas.microsoft.com/office/drawing/2014/main" id="{3689277D-B279-4ACA-AACF-065E3B82EC22}"/>
                </a:ext>
              </a:extLst>
            </p:cNvPr>
            <p:cNvSpPr txBox="1"/>
            <p:nvPr/>
          </p:nvSpPr>
          <p:spPr>
            <a:xfrm>
              <a:off x="854299" y="2606925"/>
              <a:ext cx="5550385" cy="545738"/>
            </a:xfrm>
            <a:prstGeom prst="rect">
              <a:avLst/>
            </a:prstGeom>
            <a:noFill/>
          </p:spPr>
          <p:txBody>
            <a:bodyPr wrap="none" rtlCol="0">
              <a:spAutoFit/>
            </a:bodyPr>
            <a:lstStyle/>
            <a:p>
              <a:r>
                <a:rPr lang="en-US" b="1" dirty="0">
                  <a:solidFill>
                    <a:srgbClr val="C00000"/>
                  </a:solidFill>
                </a:rPr>
                <a:t>Advanced Statistical techniques</a:t>
              </a:r>
            </a:p>
          </p:txBody>
        </p:sp>
        <p:sp>
          <p:nvSpPr>
            <p:cNvPr id="113" name="Rectangle 112">
              <a:extLst>
                <a:ext uri="{FF2B5EF4-FFF2-40B4-BE49-F238E27FC236}">
                  <a16:creationId xmlns:a16="http://schemas.microsoft.com/office/drawing/2014/main" id="{46DA1A7A-9217-46E0-9905-A9E7508DD227}"/>
                </a:ext>
              </a:extLst>
            </p:cNvPr>
            <p:cNvSpPr/>
            <p:nvPr/>
          </p:nvSpPr>
          <p:spPr>
            <a:xfrm>
              <a:off x="843029" y="2616146"/>
              <a:ext cx="10473892" cy="574339"/>
            </a:xfrm>
            <a:prstGeom prst="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8" name="Picture 117">
            <a:extLst>
              <a:ext uri="{FF2B5EF4-FFF2-40B4-BE49-F238E27FC236}">
                <a16:creationId xmlns:a16="http://schemas.microsoft.com/office/drawing/2014/main" id="{AB581FCB-A993-43E9-AB43-992848D9BBFB}"/>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107918" y="5256002"/>
            <a:ext cx="1486188" cy="832265"/>
          </a:xfrm>
          <a:prstGeom prst="rect">
            <a:avLst/>
          </a:prstGeom>
        </p:spPr>
      </p:pic>
      <p:grpSp>
        <p:nvGrpSpPr>
          <p:cNvPr id="124" name="Group 123">
            <a:extLst>
              <a:ext uri="{FF2B5EF4-FFF2-40B4-BE49-F238E27FC236}">
                <a16:creationId xmlns:a16="http://schemas.microsoft.com/office/drawing/2014/main" id="{7033BD03-5812-4E7D-A587-B4D0C776BAA0}"/>
              </a:ext>
            </a:extLst>
          </p:cNvPr>
          <p:cNvGrpSpPr/>
          <p:nvPr/>
        </p:nvGrpSpPr>
        <p:grpSpPr>
          <a:xfrm>
            <a:off x="5487982" y="5499648"/>
            <a:ext cx="1494724" cy="612928"/>
            <a:chOff x="5487978" y="5648937"/>
            <a:chExt cx="1494724" cy="612928"/>
          </a:xfrm>
        </p:grpSpPr>
        <p:pic>
          <p:nvPicPr>
            <p:cNvPr id="116" name="Picture 115">
              <a:extLst>
                <a:ext uri="{FF2B5EF4-FFF2-40B4-BE49-F238E27FC236}">
                  <a16:creationId xmlns:a16="http://schemas.microsoft.com/office/drawing/2014/main" id="{D8BFBDD3-6BA2-4EFE-BC98-7213D7CDB3B1}"/>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487978" y="5648937"/>
              <a:ext cx="765398" cy="612928"/>
            </a:xfrm>
            <a:prstGeom prst="rect">
              <a:avLst/>
            </a:prstGeom>
          </p:spPr>
        </p:pic>
        <p:pic>
          <p:nvPicPr>
            <p:cNvPr id="123" name="Picture 122">
              <a:extLst>
                <a:ext uri="{FF2B5EF4-FFF2-40B4-BE49-F238E27FC236}">
                  <a16:creationId xmlns:a16="http://schemas.microsoft.com/office/drawing/2014/main" id="{2ED2062F-13E5-4DD6-B0A9-FC957D83136D}"/>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305986" y="5694409"/>
              <a:ext cx="676716" cy="516765"/>
            </a:xfrm>
            <a:prstGeom prst="rect">
              <a:avLst/>
            </a:prstGeom>
          </p:spPr>
        </p:pic>
      </p:grpSp>
      <p:grpSp>
        <p:nvGrpSpPr>
          <p:cNvPr id="126" name="Group 125">
            <a:extLst>
              <a:ext uri="{FF2B5EF4-FFF2-40B4-BE49-F238E27FC236}">
                <a16:creationId xmlns:a16="http://schemas.microsoft.com/office/drawing/2014/main" id="{7931BDC6-64D4-4D79-8E3A-8423579443F9}"/>
              </a:ext>
            </a:extLst>
          </p:cNvPr>
          <p:cNvGrpSpPr/>
          <p:nvPr/>
        </p:nvGrpSpPr>
        <p:grpSpPr>
          <a:xfrm>
            <a:off x="7077313" y="5256002"/>
            <a:ext cx="2743552" cy="863082"/>
            <a:chOff x="7077309" y="5405291"/>
            <a:chExt cx="2743552" cy="863082"/>
          </a:xfrm>
        </p:grpSpPr>
        <p:pic>
          <p:nvPicPr>
            <p:cNvPr id="114" name="Picture 113">
              <a:extLst>
                <a:ext uri="{FF2B5EF4-FFF2-40B4-BE49-F238E27FC236}">
                  <a16:creationId xmlns:a16="http://schemas.microsoft.com/office/drawing/2014/main" id="{40BE9313-A236-4D3C-B7CD-C228CC6882D5}"/>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7077309" y="5649646"/>
              <a:ext cx="827923" cy="612219"/>
            </a:xfrm>
            <a:prstGeom prst="rect">
              <a:avLst/>
            </a:prstGeom>
          </p:spPr>
        </p:pic>
        <p:pic>
          <p:nvPicPr>
            <p:cNvPr id="121" name="Picture 120">
              <a:extLst>
                <a:ext uri="{FF2B5EF4-FFF2-40B4-BE49-F238E27FC236}">
                  <a16:creationId xmlns:a16="http://schemas.microsoft.com/office/drawing/2014/main" id="{87D8C7ED-38E2-4B5D-91D9-E005A7D9CE3A}"/>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8016116" y="5700293"/>
              <a:ext cx="602166" cy="504998"/>
            </a:xfrm>
            <a:prstGeom prst="rect">
              <a:avLst/>
            </a:prstGeom>
          </p:spPr>
        </p:pic>
        <p:pic>
          <p:nvPicPr>
            <p:cNvPr id="125" name="Picture 124">
              <a:extLst>
                <a:ext uri="{FF2B5EF4-FFF2-40B4-BE49-F238E27FC236}">
                  <a16:creationId xmlns:a16="http://schemas.microsoft.com/office/drawing/2014/main" id="{9A7CC18D-AA69-41A4-96AA-B44CA9777D97}"/>
                </a:ext>
              </a:extLst>
            </p:cNvPr>
            <p:cNvPicPr>
              <a:picLocks noChangeAspect="1"/>
            </p:cNvPicPr>
            <p:nvPr/>
          </p:nvPicPr>
          <p:blipFill>
            <a:blip r:embed="rId17"/>
            <a:stretch>
              <a:fillRect/>
            </a:stretch>
          </p:blipFill>
          <p:spPr>
            <a:xfrm>
              <a:off x="8729165" y="5405291"/>
              <a:ext cx="1091696" cy="863082"/>
            </a:xfrm>
            <a:prstGeom prst="rect">
              <a:avLst/>
            </a:prstGeom>
          </p:spPr>
        </p:pic>
      </p:grpSp>
      <p:grpSp>
        <p:nvGrpSpPr>
          <p:cNvPr id="3" name="Group 2">
            <a:extLst>
              <a:ext uri="{FF2B5EF4-FFF2-40B4-BE49-F238E27FC236}">
                <a16:creationId xmlns:a16="http://schemas.microsoft.com/office/drawing/2014/main" id="{E7A63FF6-6FA6-4601-8FF7-1881601AE9C1}"/>
              </a:ext>
            </a:extLst>
          </p:cNvPr>
          <p:cNvGrpSpPr/>
          <p:nvPr/>
        </p:nvGrpSpPr>
        <p:grpSpPr>
          <a:xfrm>
            <a:off x="4800564" y="2132427"/>
            <a:ext cx="2317923" cy="1408893"/>
            <a:chOff x="4800564" y="2132427"/>
            <a:chExt cx="2317923" cy="1408893"/>
          </a:xfrm>
        </p:grpSpPr>
        <p:pic>
          <p:nvPicPr>
            <p:cNvPr id="17" name="Picture 16">
              <a:extLst>
                <a:ext uri="{FF2B5EF4-FFF2-40B4-BE49-F238E27FC236}">
                  <a16:creationId xmlns:a16="http://schemas.microsoft.com/office/drawing/2014/main" id="{D872BF93-55B6-4363-86D9-6A38D1A34214}"/>
                </a:ext>
              </a:extLst>
            </p:cNvPr>
            <p:cNvPicPr>
              <a:picLocks noChangeAspect="1"/>
            </p:cNvPicPr>
            <p:nvPr/>
          </p:nvPicPr>
          <p:blipFill>
            <a:blip r:embed="rId18"/>
            <a:stretch>
              <a:fillRect/>
            </a:stretch>
          </p:blipFill>
          <p:spPr>
            <a:xfrm>
              <a:off x="4800564" y="2132427"/>
              <a:ext cx="2317923" cy="1201383"/>
            </a:xfrm>
            <a:prstGeom prst="rect">
              <a:avLst/>
            </a:prstGeom>
          </p:spPr>
        </p:pic>
        <p:sp>
          <p:nvSpPr>
            <p:cNvPr id="2" name="TextBox 1">
              <a:extLst>
                <a:ext uri="{FF2B5EF4-FFF2-40B4-BE49-F238E27FC236}">
                  <a16:creationId xmlns:a16="http://schemas.microsoft.com/office/drawing/2014/main" id="{172CBD64-AF1D-41CC-8B5D-A367F1347259}"/>
                </a:ext>
              </a:extLst>
            </p:cNvPr>
            <p:cNvSpPr txBox="1"/>
            <p:nvPr/>
          </p:nvSpPr>
          <p:spPr>
            <a:xfrm>
              <a:off x="5182364" y="3171988"/>
              <a:ext cx="671979" cy="369332"/>
            </a:xfrm>
            <a:prstGeom prst="rect">
              <a:avLst/>
            </a:prstGeom>
            <a:noFill/>
          </p:spPr>
          <p:txBody>
            <a:bodyPr wrap="none" rtlCol="0">
              <a:spAutoFit/>
            </a:bodyPr>
            <a:lstStyle/>
            <a:p>
              <a:r>
                <a:rPr lang="en-US" b="1" dirty="0">
                  <a:solidFill>
                    <a:srgbClr val="C00000"/>
                  </a:solidFill>
                </a:rPr>
                <a:t>CPUs</a:t>
              </a:r>
            </a:p>
          </p:txBody>
        </p:sp>
      </p:grpSp>
      <p:pic>
        <p:nvPicPr>
          <p:cNvPr id="70" name="Picture 69">
            <a:extLst>
              <a:ext uri="{FF2B5EF4-FFF2-40B4-BE49-F238E27FC236}">
                <a16:creationId xmlns:a16="http://schemas.microsoft.com/office/drawing/2014/main" id="{9478BEC9-C7C0-4193-ADFC-F3D73EB85D5E}"/>
              </a:ext>
            </a:extLst>
          </p:cNvPr>
          <p:cNvPicPr>
            <a:picLocks noChangeAspect="1"/>
          </p:cNvPicPr>
          <p:nvPr/>
        </p:nvPicPr>
        <p:blipFill>
          <a:blip r:embed="rId19"/>
          <a:stretch>
            <a:fillRect/>
          </a:stretch>
        </p:blipFill>
        <p:spPr>
          <a:xfrm>
            <a:off x="5344460" y="3605072"/>
            <a:ext cx="2239917" cy="1495117"/>
          </a:xfrm>
          <a:prstGeom prst="rect">
            <a:avLst/>
          </a:prstGeom>
        </p:spPr>
      </p:pic>
    </p:spTree>
    <p:extLst>
      <p:ext uri="{BB962C8B-B14F-4D97-AF65-F5344CB8AC3E}">
        <p14:creationId xmlns:p14="http://schemas.microsoft.com/office/powerpoint/2010/main" val="200763332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61108731-1AA0-4DCC-B470-13EC2ED1EDA7}"/>
              </a:ext>
            </a:extLst>
          </p:cNvPr>
          <p:cNvSpPr/>
          <p:nvPr/>
        </p:nvSpPr>
        <p:spPr>
          <a:xfrm>
            <a:off x="7811291" y="4874780"/>
            <a:ext cx="2328797" cy="145566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81FCD4BE-53C3-49CF-8279-6D9C8710B015}"/>
              </a:ext>
            </a:extLst>
          </p:cNvPr>
          <p:cNvSpPr/>
          <p:nvPr/>
        </p:nvSpPr>
        <p:spPr>
          <a:xfrm>
            <a:off x="9675565" y="3539005"/>
            <a:ext cx="1717114" cy="19594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4FCBB5D3-6D8E-4388-B9FC-98DD818971D5}"/>
              </a:ext>
            </a:extLst>
          </p:cNvPr>
          <p:cNvGrpSpPr/>
          <p:nvPr/>
        </p:nvGrpSpPr>
        <p:grpSpPr>
          <a:xfrm>
            <a:off x="799321" y="815178"/>
            <a:ext cx="6780509" cy="5447654"/>
            <a:chOff x="5912573" y="2390582"/>
            <a:chExt cx="5347252" cy="4248046"/>
          </a:xfrm>
        </p:grpSpPr>
        <p:pic>
          <p:nvPicPr>
            <p:cNvPr id="11" name="Picture 10">
              <a:extLst>
                <a:ext uri="{FF2B5EF4-FFF2-40B4-BE49-F238E27FC236}">
                  <a16:creationId xmlns:a16="http://schemas.microsoft.com/office/drawing/2014/main" id="{66DE89BB-3BEC-4C7C-B1A5-573FEAAF4A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12573" y="2390582"/>
              <a:ext cx="5347252" cy="3921318"/>
            </a:xfrm>
            <a:prstGeom prst="rect">
              <a:avLst/>
            </a:prstGeom>
          </p:spPr>
        </p:pic>
        <p:sp>
          <p:nvSpPr>
            <p:cNvPr id="12" name="TextBox 11">
              <a:extLst>
                <a:ext uri="{FF2B5EF4-FFF2-40B4-BE49-F238E27FC236}">
                  <a16:creationId xmlns:a16="http://schemas.microsoft.com/office/drawing/2014/main" id="{BC465655-8720-445B-8169-4FEDA298F410}"/>
                </a:ext>
              </a:extLst>
            </p:cNvPr>
            <p:cNvSpPr txBox="1"/>
            <p:nvPr/>
          </p:nvSpPr>
          <p:spPr>
            <a:xfrm>
              <a:off x="6465868" y="6176963"/>
              <a:ext cx="3966342" cy="461665"/>
            </a:xfrm>
            <a:prstGeom prst="rect">
              <a:avLst/>
            </a:prstGeom>
            <a:noFill/>
          </p:spPr>
          <p:txBody>
            <a:bodyPr wrap="none" rtlCol="0">
              <a:spAutoFit/>
            </a:bodyPr>
            <a:lstStyle/>
            <a:p>
              <a:pPr algn="ctr"/>
              <a:r>
                <a:rPr lang="en-US" sz="1200" i="1" dirty="0"/>
                <a:t>Integrating High Throughput measurements with Phenotype </a:t>
              </a:r>
            </a:p>
            <a:p>
              <a:pPr algn="ctr"/>
              <a:r>
                <a:rPr lang="en-US" sz="1200" i="1" dirty="0"/>
                <a:t>GS Omenn, B </a:t>
              </a:r>
              <a:r>
                <a:rPr lang="en-US" sz="1200" i="1" dirty="0" err="1"/>
                <a:t>Athey</a:t>
              </a:r>
              <a:r>
                <a:rPr lang="en-US" sz="1200" i="1" dirty="0"/>
                <a:t>. NCBI (2010)</a:t>
              </a:r>
            </a:p>
          </p:txBody>
        </p:sp>
      </p:grpSp>
      <p:grpSp>
        <p:nvGrpSpPr>
          <p:cNvPr id="20" name="Group 19">
            <a:extLst>
              <a:ext uri="{FF2B5EF4-FFF2-40B4-BE49-F238E27FC236}">
                <a16:creationId xmlns:a16="http://schemas.microsoft.com/office/drawing/2014/main" id="{1B516D57-45E1-4330-BF60-BC157942BBCA}"/>
              </a:ext>
            </a:extLst>
          </p:cNvPr>
          <p:cNvGrpSpPr/>
          <p:nvPr/>
        </p:nvGrpSpPr>
        <p:grpSpPr>
          <a:xfrm>
            <a:off x="237392" y="3309618"/>
            <a:ext cx="11500339" cy="2361179"/>
            <a:chOff x="237392" y="3309618"/>
            <a:chExt cx="11500339" cy="2361179"/>
          </a:xfrm>
        </p:grpSpPr>
        <p:pic>
          <p:nvPicPr>
            <p:cNvPr id="18" name="Picture 17">
              <a:extLst>
                <a:ext uri="{FF2B5EF4-FFF2-40B4-BE49-F238E27FC236}">
                  <a16:creationId xmlns:a16="http://schemas.microsoft.com/office/drawing/2014/main" id="{581238C0-81DA-42FF-A324-FECAD5472F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11596" y="3329508"/>
              <a:ext cx="3727938" cy="2205697"/>
            </a:xfrm>
            <a:prstGeom prst="rect">
              <a:avLst/>
            </a:prstGeom>
          </p:spPr>
        </p:pic>
        <p:sp>
          <p:nvSpPr>
            <p:cNvPr id="19" name="Rectangle 18">
              <a:extLst>
                <a:ext uri="{FF2B5EF4-FFF2-40B4-BE49-F238E27FC236}">
                  <a16:creationId xmlns:a16="http://schemas.microsoft.com/office/drawing/2014/main" id="{FC207566-F1B7-4893-9C4F-C10A562A24F2}"/>
                </a:ext>
              </a:extLst>
            </p:cNvPr>
            <p:cNvSpPr/>
            <p:nvPr/>
          </p:nvSpPr>
          <p:spPr>
            <a:xfrm>
              <a:off x="237392" y="3309618"/>
              <a:ext cx="11500339" cy="2361179"/>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 name="Group 26">
            <a:extLst>
              <a:ext uri="{FF2B5EF4-FFF2-40B4-BE49-F238E27FC236}">
                <a16:creationId xmlns:a16="http://schemas.microsoft.com/office/drawing/2014/main" id="{85AE4D19-6FDC-4246-9F33-2D0090A05AA5}"/>
              </a:ext>
            </a:extLst>
          </p:cNvPr>
          <p:cNvGrpSpPr/>
          <p:nvPr/>
        </p:nvGrpSpPr>
        <p:grpSpPr>
          <a:xfrm>
            <a:off x="237392" y="2031730"/>
            <a:ext cx="11500339" cy="1215531"/>
            <a:chOff x="237392" y="1871156"/>
            <a:chExt cx="11500339" cy="1376105"/>
          </a:xfrm>
        </p:grpSpPr>
        <p:pic>
          <p:nvPicPr>
            <p:cNvPr id="22" name="Picture 21">
              <a:extLst>
                <a:ext uri="{FF2B5EF4-FFF2-40B4-BE49-F238E27FC236}">
                  <a16:creationId xmlns:a16="http://schemas.microsoft.com/office/drawing/2014/main" id="{F4BAF2EC-82BB-4CC4-87DA-A664B56EBCE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18569" y="1871156"/>
              <a:ext cx="3513992" cy="1371433"/>
            </a:xfrm>
            <a:prstGeom prst="rect">
              <a:avLst/>
            </a:prstGeom>
          </p:spPr>
        </p:pic>
        <p:sp>
          <p:nvSpPr>
            <p:cNvPr id="26" name="Rectangle 25">
              <a:extLst>
                <a:ext uri="{FF2B5EF4-FFF2-40B4-BE49-F238E27FC236}">
                  <a16:creationId xmlns:a16="http://schemas.microsoft.com/office/drawing/2014/main" id="{E9AF5E97-0E20-4F65-AECA-2AD9FBBDEC1A}"/>
                </a:ext>
              </a:extLst>
            </p:cNvPr>
            <p:cNvSpPr/>
            <p:nvPr/>
          </p:nvSpPr>
          <p:spPr>
            <a:xfrm>
              <a:off x="237392" y="1871156"/>
              <a:ext cx="11500339" cy="1376105"/>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 name="Group 4">
            <a:extLst>
              <a:ext uri="{FF2B5EF4-FFF2-40B4-BE49-F238E27FC236}">
                <a16:creationId xmlns:a16="http://schemas.microsoft.com/office/drawing/2014/main" id="{C13B2DDF-A654-4C8B-9BC6-3BEC2C1F2EBB}"/>
              </a:ext>
            </a:extLst>
          </p:cNvPr>
          <p:cNvGrpSpPr/>
          <p:nvPr/>
        </p:nvGrpSpPr>
        <p:grpSpPr>
          <a:xfrm>
            <a:off x="237391" y="960782"/>
            <a:ext cx="11500338" cy="1008591"/>
            <a:chOff x="237392" y="914400"/>
            <a:chExt cx="11500338" cy="1008591"/>
          </a:xfrm>
        </p:grpSpPr>
        <p:sp>
          <p:nvSpPr>
            <p:cNvPr id="2" name="Rectangle 1">
              <a:extLst>
                <a:ext uri="{FF2B5EF4-FFF2-40B4-BE49-F238E27FC236}">
                  <a16:creationId xmlns:a16="http://schemas.microsoft.com/office/drawing/2014/main" id="{AF9DEC02-83AA-4517-BFDC-9CDEF54D730D}"/>
                </a:ext>
              </a:extLst>
            </p:cNvPr>
            <p:cNvSpPr/>
            <p:nvPr/>
          </p:nvSpPr>
          <p:spPr>
            <a:xfrm>
              <a:off x="237392" y="914400"/>
              <a:ext cx="11500338" cy="1008591"/>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F28FF527-28E8-4EA2-A8CC-408734C70FF4}"/>
                </a:ext>
              </a:extLst>
            </p:cNvPr>
            <p:cNvPicPr>
              <a:picLocks noChangeAspect="1"/>
            </p:cNvPicPr>
            <p:nvPr/>
          </p:nvPicPr>
          <p:blipFill>
            <a:blip r:embed="rId5"/>
            <a:stretch>
              <a:fillRect/>
            </a:stretch>
          </p:blipFill>
          <p:spPr>
            <a:xfrm>
              <a:off x="7669764" y="1009003"/>
              <a:ext cx="1596587" cy="913988"/>
            </a:xfrm>
            <a:prstGeom prst="rect">
              <a:avLst/>
            </a:prstGeom>
          </p:spPr>
        </p:pic>
      </p:grpSp>
      <p:sp>
        <p:nvSpPr>
          <p:cNvPr id="6" name="TextBox 5">
            <a:extLst>
              <a:ext uri="{FF2B5EF4-FFF2-40B4-BE49-F238E27FC236}">
                <a16:creationId xmlns:a16="http://schemas.microsoft.com/office/drawing/2014/main" id="{049A898B-A09C-45F0-A68C-A3D88A36E6E3}"/>
              </a:ext>
            </a:extLst>
          </p:cNvPr>
          <p:cNvSpPr txBox="1"/>
          <p:nvPr/>
        </p:nvSpPr>
        <p:spPr>
          <a:xfrm rot="16200000">
            <a:off x="126607" y="4273172"/>
            <a:ext cx="833883" cy="369332"/>
          </a:xfrm>
          <a:prstGeom prst="rect">
            <a:avLst/>
          </a:prstGeom>
          <a:noFill/>
        </p:spPr>
        <p:txBody>
          <a:bodyPr wrap="none" rtlCol="0">
            <a:spAutoFit/>
          </a:bodyPr>
          <a:lstStyle/>
          <a:p>
            <a:r>
              <a:rPr lang="en-US" b="1" dirty="0">
                <a:solidFill>
                  <a:srgbClr val="C00000"/>
                </a:solidFill>
              </a:rPr>
              <a:t>OMICS</a:t>
            </a:r>
          </a:p>
        </p:txBody>
      </p:sp>
      <p:sp>
        <p:nvSpPr>
          <p:cNvPr id="7" name="TextBox 6">
            <a:extLst>
              <a:ext uri="{FF2B5EF4-FFF2-40B4-BE49-F238E27FC236}">
                <a16:creationId xmlns:a16="http://schemas.microsoft.com/office/drawing/2014/main" id="{E2C31CF1-5726-4A91-A3E5-F38CC58D3BA6}"/>
              </a:ext>
            </a:extLst>
          </p:cNvPr>
          <p:cNvSpPr txBox="1"/>
          <p:nvPr/>
        </p:nvSpPr>
        <p:spPr>
          <a:xfrm>
            <a:off x="9779480" y="1189213"/>
            <a:ext cx="1671228" cy="646331"/>
          </a:xfrm>
          <a:prstGeom prst="rect">
            <a:avLst/>
          </a:prstGeom>
          <a:noFill/>
        </p:spPr>
        <p:txBody>
          <a:bodyPr wrap="none" rtlCol="0">
            <a:spAutoFit/>
          </a:bodyPr>
          <a:lstStyle/>
          <a:p>
            <a:pPr algn="ctr"/>
            <a:r>
              <a:rPr lang="en-US" b="1" dirty="0">
                <a:solidFill>
                  <a:srgbClr val="C00000"/>
                </a:solidFill>
              </a:rPr>
              <a:t>MOLECULAR </a:t>
            </a:r>
          </a:p>
          <a:p>
            <a:pPr algn="ctr"/>
            <a:r>
              <a:rPr lang="en-US" b="1" dirty="0">
                <a:solidFill>
                  <a:srgbClr val="C00000"/>
                </a:solidFill>
              </a:rPr>
              <a:t>EPIDEMIOLOGY</a:t>
            </a:r>
          </a:p>
        </p:txBody>
      </p:sp>
    </p:spTree>
    <p:extLst>
      <p:ext uri="{BB962C8B-B14F-4D97-AF65-F5344CB8AC3E}">
        <p14:creationId xmlns:p14="http://schemas.microsoft.com/office/powerpoint/2010/main" val="4022090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ppt_x"/>
                                          </p:val>
                                        </p:tav>
                                        <p:tav tm="100000">
                                          <p:val>
                                            <p:strVal val="#ppt_x"/>
                                          </p:val>
                                        </p:tav>
                                      </p:tavLst>
                                    </p:anim>
                                    <p:anim calcmode="lin" valueType="num">
                                      <p:cBhvr additive="base">
                                        <p:cTn id="8"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7"/>
                                        </p:tgtEl>
                                        <p:attrNameLst>
                                          <p:attrName>style.visibility</p:attrName>
                                        </p:attrNameLst>
                                      </p:cBhvr>
                                      <p:to>
                                        <p:strVal val="visible"/>
                                      </p:to>
                                    </p:set>
                                    <p:anim calcmode="lin" valueType="num">
                                      <p:cBhvr additive="base">
                                        <p:cTn id="19" dur="500" fill="hold"/>
                                        <p:tgtEl>
                                          <p:spTgt spid="27"/>
                                        </p:tgtEl>
                                        <p:attrNameLst>
                                          <p:attrName>ppt_x</p:attrName>
                                        </p:attrNameLst>
                                      </p:cBhvr>
                                      <p:tavLst>
                                        <p:tav tm="0">
                                          <p:val>
                                            <p:strVal val="#ppt_x"/>
                                          </p:val>
                                        </p:tav>
                                        <p:tav tm="100000">
                                          <p:val>
                                            <p:strVal val="#ppt_x"/>
                                          </p:val>
                                        </p:tav>
                                      </p:tavLst>
                                    </p:anim>
                                    <p:anim calcmode="lin" valueType="num">
                                      <p:cBhvr additive="base">
                                        <p:cTn id="20"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additive="base">
                                        <p:cTn id="25" dur="500" fill="hold"/>
                                        <p:tgtEl>
                                          <p:spTgt spid="5"/>
                                        </p:tgtEl>
                                        <p:attrNameLst>
                                          <p:attrName>ppt_x</p:attrName>
                                        </p:attrNameLst>
                                      </p:cBhvr>
                                      <p:tavLst>
                                        <p:tav tm="0">
                                          <p:val>
                                            <p:strVal val="#ppt_x"/>
                                          </p:val>
                                        </p:tav>
                                        <p:tav tm="100000">
                                          <p:val>
                                            <p:strVal val="#ppt_x"/>
                                          </p:val>
                                        </p:tav>
                                      </p:tavLst>
                                    </p:anim>
                                    <p:anim calcmode="lin" valueType="num">
                                      <p:cBhvr additive="base">
                                        <p:cTn id="26" dur="500" fill="hold"/>
                                        <p:tgtEl>
                                          <p:spTgt spid="5"/>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anim calcmode="lin" valueType="num">
                                      <p:cBhvr additive="base">
                                        <p:cTn id="29" dur="500" fill="hold"/>
                                        <p:tgtEl>
                                          <p:spTgt spid="7"/>
                                        </p:tgtEl>
                                        <p:attrNameLst>
                                          <p:attrName>ppt_x</p:attrName>
                                        </p:attrNameLst>
                                      </p:cBhvr>
                                      <p:tavLst>
                                        <p:tav tm="0">
                                          <p:val>
                                            <p:strVal val="#ppt_x"/>
                                          </p:val>
                                        </p:tav>
                                        <p:tav tm="100000">
                                          <p:val>
                                            <p:strVal val="#ppt_x"/>
                                          </p:val>
                                        </p:tav>
                                      </p:tavLst>
                                    </p:anim>
                                    <p:anim calcmode="lin" valueType="num">
                                      <p:cBhvr additive="base">
                                        <p:cTn id="3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stretch>
            <a:fillRect/>
          </a:stretch>
        </p:blipFill>
        <p:spPr>
          <a:xfrm>
            <a:off x="416650" y="238028"/>
            <a:ext cx="4072490" cy="4225208"/>
          </a:xfrm>
          <a:prstGeom prst="rect">
            <a:avLst/>
          </a:prstGeom>
        </p:spPr>
      </p:pic>
      <p:grpSp>
        <p:nvGrpSpPr>
          <p:cNvPr id="8" name="Group 7"/>
          <p:cNvGrpSpPr/>
          <p:nvPr/>
        </p:nvGrpSpPr>
        <p:grpSpPr>
          <a:xfrm>
            <a:off x="7804158" y="238028"/>
            <a:ext cx="4273874" cy="3138626"/>
            <a:chOff x="4663392" y="238028"/>
            <a:chExt cx="4273874" cy="3138626"/>
          </a:xfrm>
        </p:grpSpPr>
        <p:pic>
          <p:nvPicPr>
            <p:cNvPr id="6" name="Picture 5"/>
            <p:cNvPicPr>
              <a:picLocks noChangeAspect="1"/>
            </p:cNvPicPr>
            <p:nvPr/>
          </p:nvPicPr>
          <p:blipFill>
            <a:blip r:embed="rId3"/>
            <a:stretch>
              <a:fillRect/>
            </a:stretch>
          </p:blipFill>
          <p:spPr>
            <a:xfrm>
              <a:off x="4663392" y="238028"/>
              <a:ext cx="4273874" cy="3138626"/>
            </a:xfrm>
            <a:prstGeom prst="rect">
              <a:avLst/>
            </a:prstGeom>
          </p:spPr>
        </p:pic>
        <p:pic>
          <p:nvPicPr>
            <p:cNvPr id="7" name="Picture 6"/>
            <p:cNvPicPr>
              <a:picLocks noChangeAspect="1"/>
            </p:cNvPicPr>
            <p:nvPr/>
          </p:nvPicPr>
          <p:blipFill>
            <a:blip r:embed="rId4"/>
            <a:stretch>
              <a:fillRect/>
            </a:stretch>
          </p:blipFill>
          <p:spPr>
            <a:xfrm>
              <a:off x="5274864" y="699715"/>
              <a:ext cx="3105811" cy="1774749"/>
            </a:xfrm>
            <a:prstGeom prst="rect">
              <a:avLst/>
            </a:prstGeom>
          </p:spPr>
        </p:pic>
      </p:grpSp>
      <p:pic>
        <p:nvPicPr>
          <p:cNvPr id="9" name="Picture 8"/>
          <p:cNvPicPr>
            <a:picLocks noChangeAspect="1"/>
          </p:cNvPicPr>
          <p:nvPr/>
        </p:nvPicPr>
        <p:blipFill>
          <a:blip r:embed="rId5"/>
          <a:stretch>
            <a:fillRect/>
          </a:stretch>
        </p:blipFill>
        <p:spPr>
          <a:xfrm>
            <a:off x="3239111" y="3202803"/>
            <a:ext cx="2500057" cy="3444239"/>
          </a:xfrm>
          <a:prstGeom prst="rect">
            <a:avLst/>
          </a:prstGeom>
        </p:spPr>
      </p:pic>
      <p:pic>
        <p:nvPicPr>
          <p:cNvPr id="2" name="Picture 1"/>
          <p:cNvPicPr>
            <a:picLocks noChangeAspect="1"/>
          </p:cNvPicPr>
          <p:nvPr/>
        </p:nvPicPr>
        <p:blipFill>
          <a:blip r:embed="rId6"/>
          <a:stretch>
            <a:fillRect/>
          </a:stretch>
        </p:blipFill>
        <p:spPr>
          <a:xfrm>
            <a:off x="4209225" y="699715"/>
            <a:ext cx="3649814" cy="4842087"/>
          </a:xfrm>
          <a:prstGeom prst="rect">
            <a:avLst/>
          </a:prstGeom>
        </p:spPr>
      </p:pic>
      <p:pic>
        <p:nvPicPr>
          <p:cNvPr id="3" name="Picture 2"/>
          <p:cNvPicPr>
            <a:picLocks noChangeAspect="1"/>
          </p:cNvPicPr>
          <p:nvPr/>
        </p:nvPicPr>
        <p:blipFill>
          <a:blip r:embed="rId7"/>
          <a:stretch>
            <a:fillRect/>
          </a:stretch>
        </p:blipFill>
        <p:spPr>
          <a:xfrm>
            <a:off x="7556918" y="5381141"/>
            <a:ext cx="4521114" cy="920776"/>
          </a:xfrm>
          <a:prstGeom prst="rect">
            <a:avLst/>
          </a:prstGeom>
        </p:spPr>
      </p:pic>
      <p:pic>
        <p:nvPicPr>
          <p:cNvPr id="4" name="Picture 3"/>
          <p:cNvPicPr>
            <a:picLocks noChangeAspect="1"/>
          </p:cNvPicPr>
          <p:nvPr/>
        </p:nvPicPr>
        <p:blipFill>
          <a:blip r:embed="rId8"/>
          <a:stretch>
            <a:fillRect/>
          </a:stretch>
        </p:blipFill>
        <p:spPr>
          <a:xfrm>
            <a:off x="6310474" y="6283331"/>
            <a:ext cx="5616329" cy="507654"/>
          </a:xfrm>
          <a:prstGeom prst="rect">
            <a:avLst/>
          </a:prstGeom>
        </p:spPr>
      </p:pic>
      <p:pic>
        <p:nvPicPr>
          <p:cNvPr id="11" name="Picture 10">
            <a:extLst>
              <a:ext uri="{FF2B5EF4-FFF2-40B4-BE49-F238E27FC236}">
                <a16:creationId xmlns:a16="http://schemas.microsoft.com/office/drawing/2014/main" id="{D79EDB97-6A51-423B-A612-6705305046B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817475" y="2737709"/>
            <a:ext cx="2242800" cy="2192337"/>
          </a:xfrm>
          <a:prstGeom prst="rect">
            <a:avLst/>
          </a:prstGeom>
        </p:spPr>
      </p:pic>
    </p:spTree>
    <p:extLst>
      <p:ext uri="{BB962C8B-B14F-4D97-AF65-F5344CB8AC3E}">
        <p14:creationId xmlns:p14="http://schemas.microsoft.com/office/powerpoint/2010/main" val="3943524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ppt_x"/>
                                          </p:val>
                                        </p:tav>
                                        <p:tav tm="100000">
                                          <p:val>
                                            <p:strVal val="#ppt_x"/>
                                          </p:val>
                                        </p:tav>
                                      </p:tavLst>
                                    </p:anim>
                                    <p:anim calcmode="lin" valueType="num">
                                      <p:cBhvr additive="base">
                                        <p:cTn id="20"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ppt_x"/>
                                          </p:val>
                                        </p:tav>
                                        <p:tav tm="100000">
                                          <p:val>
                                            <p:strVal val="#ppt_x"/>
                                          </p:val>
                                        </p:tav>
                                      </p:tavLst>
                                    </p:anim>
                                    <p:anim calcmode="lin" valueType="num">
                                      <p:cBhvr additive="base">
                                        <p:cTn id="2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gtEl>
                                        <p:attrNameLst>
                                          <p:attrName>style.visibility</p:attrName>
                                        </p:attrNameLst>
                                      </p:cBhvr>
                                      <p:to>
                                        <p:strVal val="visible"/>
                                      </p:to>
                                    </p:set>
                                    <p:anim calcmode="lin" valueType="num">
                                      <p:cBhvr additive="base">
                                        <p:cTn id="31" dur="500" fill="hold"/>
                                        <p:tgtEl>
                                          <p:spTgt spid="3"/>
                                        </p:tgtEl>
                                        <p:attrNameLst>
                                          <p:attrName>ppt_x</p:attrName>
                                        </p:attrNameLst>
                                      </p:cBhvr>
                                      <p:tavLst>
                                        <p:tav tm="0">
                                          <p:val>
                                            <p:strVal val="#ppt_x"/>
                                          </p:val>
                                        </p:tav>
                                        <p:tav tm="100000">
                                          <p:val>
                                            <p:strVal val="#ppt_x"/>
                                          </p:val>
                                        </p:tav>
                                      </p:tavLst>
                                    </p:anim>
                                    <p:anim calcmode="lin" valueType="num">
                                      <p:cBhvr additive="base">
                                        <p:cTn id="32"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11D55845-90AE-4710-8148-478A7C95CA2D}"/>
              </a:ext>
            </a:extLst>
          </p:cNvPr>
          <p:cNvPicPr>
            <a:picLocks noChangeAspect="1"/>
          </p:cNvPicPr>
          <p:nvPr/>
        </p:nvPicPr>
        <p:blipFill>
          <a:blip r:embed="rId2"/>
          <a:stretch>
            <a:fillRect/>
          </a:stretch>
        </p:blipFill>
        <p:spPr>
          <a:xfrm>
            <a:off x="488852" y="1013100"/>
            <a:ext cx="6336419" cy="4351338"/>
          </a:xfrm>
          <a:prstGeom prst="rect">
            <a:avLst/>
          </a:prstGeom>
        </p:spPr>
      </p:pic>
      <p:sp>
        <p:nvSpPr>
          <p:cNvPr id="6" name="Rectangle 5">
            <a:extLst>
              <a:ext uri="{FF2B5EF4-FFF2-40B4-BE49-F238E27FC236}">
                <a16:creationId xmlns:a16="http://schemas.microsoft.com/office/drawing/2014/main" id="{4E9D9B47-8578-4BF1-9373-0D9A9349C038}"/>
              </a:ext>
            </a:extLst>
          </p:cNvPr>
          <p:cNvSpPr/>
          <p:nvPr/>
        </p:nvSpPr>
        <p:spPr>
          <a:xfrm>
            <a:off x="293914" y="5521412"/>
            <a:ext cx="11233365" cy="92333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i="1" dirty="0"/>
              <a:t>Among participants with low Framingham Heart Score(FHS) 10-year risk, subclinical disease was detected in 58%, with intermediate or generalized disease in 36%. When longer-term risk was assessed (30-year FHS), 83% of participants at high risk had atherosclerosis, with 66% classified as intermediate or generalized. (Fernández-Friera, Circulation, 2015)</a:t>
            </a:r>
            <a:endParaRPr lang="en-GB" b="1" i="1" dirty="0"/>
          </a:p>
        </p:txBody>
      </p:sp>
      <p:pic>
        <p:nvPicPr>
          <p:cNvPr id="7" name="Picture 6">
            <a:extLst>
              <a:ext uri="{FF2B5EF4-FFF2-40B4-BE49-F238E27FC236}">
                <a16:creationId xmlns:a16="http://schemas.microsoft.com/office/drawing/2014/main" id="{FEFC901D-35CF-40CD-9707-E20E90DBCC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65853" y="1628563"/>
            <a:ext cx="3890741" cy="2854132"/>
          </a:xfrm>
          <a:prstGeom prst="rect">
            <a:avLst/>
          </a:prstGeom>
        </p:spPr>
      </p:pic>
    </p:spTree>
    <p:extLst>
      <p:ext uri="{BB962C8B-B14F-4D97-AF65-F5344CB8AC3E}">
        <p14:creationId xmlns:p14="http://schemas.microsoft.com/office/powerpoint/2010/main" val="2503735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1A29A7-C3FB-4037-81B3-6CC294C46A63}"/>
              </a:ext>
            </a:extLst>
          </p:cNvPr>
          <p:cNvSpPr>
            <a:spLocks noGrp="1"/>
          </p:cNvSpPr>
          <p:nvPr>
            <p:ph type="title"/>
          </p:nvPr>
        </p:nvSpPr>
        <p:spPr/>
        <p:txBody>
          <a:bodyPr/>
          <a:lstStyle/>
          <a:p>
            <a:r>
              <a:rPr lang="en-US" dirty="0"/>
              <a:t>Block 3: Genome-Wide Association Analysis (GWAS)</a:t>
            </a:r>
          </a:p>
        </p:txBody>
      </p:sp>
      <p:sp>
        <p:nvSpPr>
          <p:cNvPr id="3" name="Content Placeholder 2">
            <a:extLst>
              <a:ext uri="{FF2B5EF4-FFF2-40B4-BE49-F238E27FC236}">
                <a16:creationId xmlns:a16="http://schemas.microsoft.com/office/drawing/2014/main" id="{6C51A973-420D-4DDF-A882-0F969DF7D797}"/>
              </a:ext>
            </a:extLst>
          </p:cNvPr>
          <p:cNvSpPr>
            <a:spLocks noGrp="1"/>
          </p:cNvSpPr>
          <p:nvPr>
            <p:ph idx="1"/>
          </p:nvPr>
        </p:nvSpPr>
        <p:spPr/>
        <p:txBody>
          <a:bodyPr>
            <a:normAutofit lnSpcReduction="10000"/>
          </a:bodyPr>
          <a:lstStyle/>
          <a:p>
            <a:r>
              <a:rPr lang="en-US" dirty="0"/>
              <a:t>Lecturers:</a:t>
            </a:r>
          </a:p>
          <a:p>
            <a:pPr lvl="1"/>
            <a:r>
              <a:rPr lang="en-US" dirty="0"/>
              <a:t>Lucía Sánchez García</a:t>
            </a:r>
          </a:p>
          <a:p>
            <a:pPr marL="457200" lvl="1" indent="0">
              <a:buNone/>
            </a:pPr>
            <a:r>
              <a:rPr lang="en-US" dirty="0">
                <a:solidFill>
                  <a:schemeClr val="bg2">
                    <a:lumMod val="75000"/>
                  </a:schemeClr>
                </a:solidFill>
              </a:rPr>
              <a:t>PhD Student CNIC </a:t>
            </a:r>
            <a:r>
              <a:rPr lang="en-US" dirty="0" err="1">
                <a:solidFill>
                  <a:schemeClr val="bg2">
                    <a:lumMod val="75000"/>
                  </a:schemeClr>
                </a:solidFill>
              </a:rPr>
              <a:t>BioIT</a:t>
            </a:r>
            <a:r>
              <a:rPr lang="en-US" dirty="0">
                <a:solidFill>
                  <a:schemeClr val="bg2">
                    <a:lumMod val="75000"/>
                  </a:schemeClr>
                </a:solidFill>
              </a:rPr>
              <a:t> Unit</a:t>
            </a:r>
          </a:p>
          <a:p>
            <a:pPr marL="457200" lvl="1" indent="0">
              <a:buNone/>
            </a:pPr>
            <a:endParaRPr lang="en-US" dirty="0">
              <a:solidFill>
                <a:schemeClr val="bg2">
                  <a:lumMod val="75000"/>
                </a:schemeClr>
              </a:solidFill>
            </a:endParaRPr>
          </a:p>
          <a:p>
            <a:r>
              <a:rPr lang="en-US" dirty="0"/>
              <a:t>Topics :</a:t>
            </a:r>
          </a:p>
          <a:p>
            <a:pPr lvl="1"/>
            <a:r>
              <a:rPr lang="en-US" dirty="0"/>
              <a:t>Technologies </a:t>
            </a:r>
          </a:p>
          <a:p>
            <a:pPr lvl="1"/>
            <a:r>
              <a:rPr lang="en-US" dirty="0"/>
              <a:t>QC</a:t>
            </a:r>
          </a:p>
          <a:p>
            <a:pPr lvl="1"/>
            <a:r>
              <a:rPr lang="en-US" dirty="0"/>
              <a:t>Statistical methods</a:t>
            </a:r>
          </a:p>
          <a:p>
            <a:pPr lvl="1"/>
            <a:r>
              <a:rPr lang="en-US" dirty="0"/>
              <a:t>Practical exercises</a:t>
            </a:r>
          </a:p>
          <a:p>
            <a:pPr marL="457200" lvl="1" indent="0">
              <a:buNone/>
            </a:pPr>
            <a:endParaRPr lang="en-US" dirty="0"/>
          </a:p>
          <a:p>
            <a:r>
              <a:rPr lang="en-US" dirty="0"/>
              <a:t>Dates: 29/11/2024, 2/12/2024, 4/12/2024 </a:t>
            </a:r>
          </a:p>
        </p:txBody>
      </p:sp>
      <p:pic>
        <p:nvPicPr>
          <p:cNvPr id="6" name="Picture 5">
            <a:extLst>
              <a:ext uri="{FF2B5EF4-FFF2-40B4-BE49-F238E27FC236}">
                <a16:creationId xmlns:a16="http://schemas.microsoft.com/office/drawing/2014/main" id="{0C0A54C4-7F8B-4BC9-B762-60EBC915BC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03935" y="1825625"/>
            <a:ext cx="1312397" cy="1312397"/>
          </a:xfrm>
          <a:prstGeom prst="rect">
            <a:avLst/>
          </a:prstGeom>
        </p:spPr>
      </p:pic>
    </p:spTree>
    <p:extLst>
      <p:ext uri="{BB962C8B-B14F-4D97-AF65-F5344CB8AC3E}">
        <p14:creationId xmlns:p14="http://schemas.microsoft.com/office/powerpoint/2010/main" val="279303667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5F2C716-AB23-4795-96E2-04C6B01A9CEF}"/>
              </a:ext>
            </a:extLst>
          </p:cNvPr>
          <p:cNvPicPr>
            <a:picLocks noChangeAspect="1"/>
          </p:cNvPicPr>
          <p:nvPr/>
        </p:nvPicPr>
        <p:blipFill>
          <a:blip r:embed="rId2"/>
          <a:stretch>
            <a:fillRect/>
          </a:stretch>
        </p:blipFill>
        <p:spPr>
          <a:xfrm>
            <a:off x="678857" y="948075"/>
            <a:ext cx="4216465" cy="1948114"/>
          </a:xfrm>
          <a:prstGeom prst="rect">
            <a:avLst/>
          </a:prstGeom>
        </p:spPr>
      </p:pic>
      <p:pic>
        <p:nvPicPr>
          <p:cNvPr id="4" name="Picture 3">
            <a:extLst>
              <a:ext uri="{FF2B5EF4-FFF2-40B4-BE49-F238E27FC236}">
                <a16:creationId xmlns:a16="http://schemas.microsoft.com/office/drawing/2014/main" id="{9243DABF-4854-4465-A61A-A28514DC3DDD}"/>
              </a:ext>
            </a:extLst>
          </p:cNvPr>
          <p:cNvPicPr>
            <a:picLocks noChangeAspect="1"/>
          </p:cNvPicPr>
          <p:nvPr/>
        </p:nvPicPr>
        <p:blipFill>
          <a:blip r:embed="rId3"/>
          <a:stretch>
            <a:fillRect/>
          </a:stretch>
        </p:blipFill>
        <p:spPr>
          <a:xfrm>
            <a:off x="5871622" y="1353078"/>
            <a:ext cx="5641521" cy="4434498"/>
          </a:xfrm>
          <a:prstGeom prst="rect">
            <a:avLst/>
          </a:prstGeom>
        </p:spPr>
      </p:pic>
      <p:pic>
        <p:nvPicPr>
          <p:cNvPr id="5" name="Picture 4">
            <a:extLst>
              <a:ext uri="{FF2B5EF4-FFF2-40B4-BE49-F238E27FC236}">
                <a16:creationId xmlns:a16="http://schemas.microsoft.com/office/drawing/2014/main" id="{072B1233-6206-4FB7-A299-865D50932257}"/>
              </a:ext>
            </a:extLst>
          </p:cNvPr>
          <p:cNvPicPr>
            <a:picLocks noChangeAspect="1"/>
          </p:cNvPicPr>
          <p:nvPr/>
        </p:nvPicPr>
        <p:blipFill>
          <a:blip r:embed="rId4"/>
          <a:stretch>
            <a:fillRect/>
          </a:stretch>
        </p:blipFill>
        <p:spPr>
          <a:xfrm>
            <a:off x="387984" y="3170069"/>
            <a:ext cx="4798210" cy="3296331"/>
          </a:xfrm>
          <a:prstGeom prst="rect">
            <a:avLst/>
          </a:prstGeom>
        </p:spPr>
      </p:pic>
    </p:spTree>
    <p:extLst>
      <p:ext uri="{BB962C8B-B14F-4D97-AF65-F5344CB8AC3E}">
        <p14:creationId xmlns:p14="http://schemas.microsoft.com/office/powerpoint/2010/main" val="228841790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8B5FEF8-6EC0-4B87-B876-1B585E9738FF}"/>
              </a:ext>
            </a:extLst>
          </p:cNvPr>
          <p:cNvPicPr>
            <a:picLocks noChangeAspect="1"/>
          </p:cNvPicPr>
          <p:nvPr/>
        </p:nvPicPr>
        <p:blipFill>
          <a:blip r:embed="rId2"/>
          <a:stretch>
            <a:fillRect/>
          </a:stretch>
        </p:blipFill>
        <p:spPr>
          <a:xfrm>
            <a:off x="484794" y="558799"/>
            <a:ext cx="4421639" cy="4219575"/>
          </a:xfrm>
          <a:prstGeom prst="rect">
            <a:avLst/>
          </a:prstGeom>
        </p:spPr>
      </p:pic>
      <p:pic>
        <p:nvPicPr>
          <p:cNvPr id="6" name="Picture 5">
            <a:extLst>
              <a:ext uri="{FF2B5EF4-FFF2-40B4-BE49-F238E27FC236}">
                <a16:creationId xmlns:a16="http://schemas.microsoft.com/office/drawing/2014/main" id="{DED32E83-28FC-4447-9123-0A9CF51BE402}"/>
              </a:ext>
            </a:extLst>
          </p:cNvPr>
          <p:cNvPicPr>
            <a:picLocks noChangeAspect="1"/>
          </p:cNvPicPr>
          <p:nvPr/>
        </p:nvPicPr>
        <p:blipFill>
          <a:blip r:embed="rId3"/>
          <a:stretch>
            <a:fillRect/>
          </a:stretch>
        </p:blipFill>
        <p:spPr>
          <a:xfrm>
            <a:off x="4906433" y="2006602"/>
            <a:ext cx="6912757" cy="4292599"/>
          </a:xfrm>
          <a:prstGeom prst="rect">
            <a:avLst/>
          </a:prstGeom>
        </p:spPr>
      </p:pic>
      <p:sp>
        <p:nvSpPr>
          <p:cNvPr id="7" name="Rectangle: Rounded Corners 6">
            <a:extLst>
              <a:ext uri="{FF2B5EF4-FFF2-40B4-BE49-F238E27FC236}">
                <a16:creationId xmlns:a16="http://schemas.microsoft.com/office/drawing/2014/main" id="{0BF99DD7-2CFF-4E95-A758-682C7B3E5600}"/>
              </a:ext>
            </a:extLst>
          </p:cNvPr>
          <p:cNvSpPr/>
          <p:nvPr/>
        </p:nvSpPr>
        <p:spPr>
          <a:xfrm>
            <a:off x="4873658" y="4336330"/>
            <a:ext cx="7173799" cy="442044"/>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162176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4" name="Group 53">
            <a:extLst>
              <a:ext uri="{FF2B5EF4-FFF2-40B4-BE49-F238E27FC236}">
                <a16:creationId xmlns:a16="http://schemas.microsoft.com/office/drawing/2014/main" id="{AECB7682-C98A-4B03-AED5-B564B36D99F0}"/>
              </a:ext>
            </a:extLst>
          </p:cNvPr>
          <p:cNvGrpSpPr/>
          <p:nvPr/>
        </p:nvGrpSpPr>
        <p:grpSpPr>
          <a:xfrm>
            <a:off x="1672592" y="2847705"/>
            <a:ext cx="2682592" cy="1710328"/>
            <a:chOff x="1672592" y="2847705"/>
            <a:chExt cx="2682592" cy="1710328"/>
          </a:xfrm>
        </p:grpSpPr>
        <p:sp>
          <p:nvSpPr>
            <p:cNvPr id="31" name="Rectangle 30">
              <a:extLst>
                <a:ext uri="{FF2B5EF4-FFF2-40B4-BE49-F238E27FC236}">
                  <a16:creationId xmlns:a16="http://schemas.microsoft.com/office/drawing/2014/main" id="{9158E251-99F0-4EC2-B332-E5B07924FEF5}"/>
                </a:ext>
              </a:extLst>
            </p:cNvPr>
            <p:cNvSpPr/>
            <p:nvPr/>
          </p:nvSpPr>
          <p:spPr>
            <a:xfrm>
              <a:off x="2247169" y="2866928"/>
              <a:ext cx="2108015" cy="1691105"/>
            </a:xfrm>
            <a:prstGeom prst="rect">
              <a:avLst/>
            </a:prstGeom>
            <a:solidFill>
              <a:schemeClr val="bg2">
                <a:lumMod val="9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02E0396B-A476-4DC5-A36B-47452DC037F4}"/>
                </a:ext>
              </a:extLst>
            </p:cNvPr>
            <p:cNvSpPr txBox="1"/>
            <p:nvPr/>
          </p:nvSpPr>
          <p:spPr>
            <a:xfrm rot="16200000">
              <a:off x="1083936" y="3436361"/>
              <a:ext cx="1700531" cy="523220"/>
            </a:xfrm>
            <a:prstGeom prst="rect">
              <a:avLst/>
            </a:prstGeom>
            <a:solidFill>
              <a:schemeClr val="bg2">
                <a:lumMod val="90000"/>
              </a:schemeClr>
            </a:solidFill>
          </p:spPr>
          <p:txBody>
            <a:bodyPr wrap="square" rtlCol="0">
              <a:spAutoFit/>
            </a:bodyPr>
            <a:lstStyle/>
            <a:p>
              <a:pPr algn="ctr"/>
              <a:r>
                <a:rPr lang="en-US" sz="1400" b="1" dirty="0"/>
                <a:t>Omics cohort (n=500)</a:t>
              </a:r>
            </a:p>
          </p:txBody>
        </p:sp>
      </p:grpSp>
      <p:pic>
        <p:nvPicPr>
          <p:cNvPr id="4" name="Picture 3">
            <a:extLst>
              <a:ext uri="{FF2B5EF4-FFF2-40B4-BE49-F238E27FC236}">
                <a16:creationId xmlns:a16="http://schemas.microsoft.com/office/drawing/2014/main" id="{516A4C18-C35E-475C-941A-FCD259AE161B}"/>
              </a:ext>
            </a:extLst>
          </p:cNvPr>
          <p:cNvPicPr>
            <a:picLocks noChangeAspect="1"/>
          </p:cNvPicPr>
          <p:nvPr/>
        </p:nvPicPr>
        <p:blipFill rotWithShape="1">
          <a:blip r:embed="rId2"/>
          <a:srcRect b="69005"/>
          <a:stretch/>
        </p:blipFill>
        <p:spPr>
          <a:xfrm>
            <a:off x="2134953" y="1497554"/>
            <a:ext cx="6912757" cy="1330487"/>
          </a:xfrm>
          <a:prstGeom prst="rect">
            <a:avLst/>
          </a:prstGeom>
        </p:spPr>
      </p:pic>
      <p:grpSp>
        <p:nvGrpSpPr>
          <p:cNvPr id="20" name="Group 19">
            <a:extLst>
              <a:ext uri="{FF2B5EF4-FFF2-40B4-BE49-F238E27FC236}">
                <a16:creationId xmlns:a16="http://schemas.microsoft.com/office/drawing/2014/main" id="{74ACAC87-631B-44E8-B0D0-1FE683A0701A}"/>
              </a:ext>
            </a:extLst>
          </p:cNvPr>
          <p:cNvGrpSpPr/>
          <p:nvPr/>
        </p:nvGrpSpPr>
        <p:grpSpPr>
          <a:xfrm>
            <a:off x="3391512" y="2929430"/>
            <a:ext cx="863364" cy="992446"/>
            <a:chOff x="1113001" y="4724979"/>
            <a:chExt cx="868816" cy="1080582"/>
          </a:xfrm>
        </p:grpSpPr>
        <p:grpSp>
          <p:nvGrpSpPr>
            <p:cNvPr id="21" name="Group 20">
              <a:extLst>
                <a:ext uri="{FF2B5EF4-FFF2-40B4-BE49-F238E27FC236}">
                  <a16:creationId xmlns:a16="http://schemas.microsoft.com/office/drawing/2014/main" id="{B675F899-1B5B-4294-B1A5-7584EF9335DE}"/>
                </a:ext>
              </a:extLst>
            </p:cNvPr>
            <p:cNvGrpSpPr/>
            <p:nvPr/>
          </p:nvGrpSpPr>
          <p:grpSpPr>
            <a:xfrm>
              <a:off x="1113001" y="4724979"/>
              <a:ext cx="868816" cy="1080582"/>
              <a:chOff x="1083907" y="4568748"/>
              <a:chExt cx="868816" cy="1080582"/>
            </a:xfrm>
          </p:grpSpPr>
          <p:sp>
            <p:nvSpPr>
              <p:cNvPr id="23" name="TextBox 22">
                <a:extLst>
                  <a:ext uri="{FF2B5EF4-FFF2-40B4-BE49-F238E27FC236}">
                    <a16:creationId xmlns:a16="http://schemas.microsoft.com/office/drawing/2014/main" id="{87B5A0BC-72C4-4E00-931A-CA6BF9620FD1}"/>
                  </a:ext>
                </a:extLst>
              </p:cNvPr>
              <p:cNvSpPr txBox="1"/>
              <p:nvPr/>
            </p:nvSpPr>
            <p:spPr>
              <a:xfrm>
                <a:off x="1542640" y="5429882"/>
                <a:ext cx="410083" cy="184666"/>
              </a:xfrm>
              <a:prstGeom prst="rect">
                <a:avLst/>
              </a:prstGeom>
              <a:solidFill>
                <a:schemeClr val="accent3">
                  <a:lumMod val="40000"/>
                  <a:lumOff val="60000"/>
                </a:schemeClr>
              </a:solidFill>
            </p:spPr>
            <p:txBody>
              <a:bodyPr wrap="square" rtlCol="0">
                <a:spAutoFit/>
              </a:bodyPr>
              <a:lstStyle/>
              <a:p>
                <a:r>
                  <a:rPr lang="en-US" sz="600" b="1" dirty="0" err="1">
                    <a:solidFill>
                      <a:schemeClr val="accent5">
                        <a:lumMod val="75000"/>
                      </a:schemeClr>
                    </a:solidFill>
                  </a:rPr>
                  <a:t>DNAm</a:t>
                </a:r>
                <a:endParaRPr lang="en-US" sz="600" b="1" dirty="0">
                  <a:solidFill>
                    <a:schemeClr val="accent5">
                      <a:lumMod val="75000"/>
                    </a:schemeClr>
                  </a:solidFill>
                </a:endParaRPr>
              </a:p>
            </p:txBody>
          </p:sp>
          <p:grpSp>
            <p:nvGrpSpPr>
              <p:cNvPr id="24" name="Group 23">
                <a:extLst>
                  <a:ext uri="{FF2B5EF4-FFF2-40B4-BE49-F238E27FC236}">
                    <a16:creationId xmlns:a16="http://schemas.microsoft.com/office/drawing/2014/main" id="{5F8A77D4-B1F1-4293-B0D0-3B9273CD24E5}"/>
                  </a:ext>
                </a:extLst>
              </p:cNvPr>
              <p:cNvGrpSpPr/>
              <p:nvPr/>
            </p:nvGrpSpPr>
            <p:grpSpPr>
              <a:xfrm>
                <a:off x="1083907" y="4568748"/>
                <a:ext cx="816097" cy="1080582"/>
                <a:chOff x="1074005" y="4774879"/>
                <a:chExt cx="816097" cy="1080582"/>
              </a:xfrm>
            </p:grpSpPr>
            <p:grpSp>
              <p:nvGrpSpPr>
                <p:cNvPr id="25" name="Group 24">
                  <a:extLst>
                    <a:ext uri="{FF2B5EF4-FFF2-40B4-BE49-F238E27FC236}">
                      <a16:creationId xmlns:a16="http://schemas.microsoft.com/office/drawing/2014/main" id="{90E7D7F8-3A7C-4355-BFD2-10B4A9531724}"/>
                    </a:ext>
                  </a:extLst>
                </p:cNvPr>
                <p:cNvGrpSpPr/>
                <p:nvPr/>
              </p:nvGrpSpPr>
              <p:grpSpPr>
                <a:xfrm>
                  <a:off x="1074005" y="4774879"/>
                  <a:ext cx="792620" cy="546811"/>
                  <a:chOff x="8483567" y="1044077"/>
                  <a:chExt cx="850850" cy="736423"/>
                </a:xfrm>
              </p:grpSpPr>
              <p:pic>
                <p:nvPicPr>
                  <p:cNvPr id="29" name="Picture 28">
                    <a:extLst>
                      <a:ext uri="{FF2B5EF4-FFF2-40B4-BE49-F238E27FC236}">
                        <a16:creationId xmlns:a16="http://schemas.microsoft.com/office/drawing/2014/main" id="{05DF4419-8230-4C4D-8705-E7CE82A686C5}"/>
                      </a:ext>
                    </a:extLst>
                  </p:cNvPr>
                  <p:cNvPicPr>
                    <a:picLocks noChangeAspect="1"/>
                  </p:cNvPicPr>
                  <p:nvPr/>
                </p:nvPicPr>
                <p:blipFill rotWithShape="1">
                  <a:blip r:embed="rId3">
                    <a:extLst>
                      <a:ext uri="{28A0092B-C50C-407E-A947-70E740481C1C}">
                        <a14:useLocalDpi xmlns:a14="http://schemas.microsoft.com/office/drawing/2010/main" val="0"/>
                      </a:ext>
                    </a:extLst>
                  </a:blip>
                  <a:srcRect l="43001" t="14890" r="43431" b="37232"/>
                  <a:stretch/>
                </p:blipFill>
                <p:spPr>
                  <a:xfrm>
                    <a:off x="8483567" y="1044077"/>
                    <a:ext cx="426565" cy="736423"/>
                  </a:xfrm>
                  <a:prstGeom prst="rect">
                    <a:avLst/>
                  </a:prstGeom>
                </p:spPr>
              </p:pic>
              <p:pic>
                <p:nvPicPr>
                  <p:cNvPr id="30" name="Picture 29">
                    <a:extLst>
                      <a:ext uri="{FF2B5EF4-FFF2-40B4-BE49-F238E27FC236}">
                        <a16:creationId xmlns:a16="http://schemas.microsoft.com/office/drawing/2014/main" id="{2EE8B6AB-EBB2-42A4-A9D8-BC579B1CD962}"/>
                      </a:ext>
                    </a:extLst>
                  </p:cNvPr>
                  <p:cNvPicPr>
                    <a:picLocks noChangeAspect="1"/>
                  </p:cNvPicPr>
                  <p:nvPr/>
                </p:nvPicPr>
                <p:blipFill rotWithShape="1">
                  <a:blip r:embed="rId3">
                    <a:extLst>
                      <a:ext uri="{28A0092B-C50C-407E-A947-70E740481C1C}">
                        <a14:useLocalDpi xmlns:a14="http://schemas.microsoft.com/office/drawing/2010/main" val="0"/>
                      </a:ext>
                    </a:extLst>
                  </a:blip>
                  <a:srcRect l="72939" t="17756" r="6212" b="37232"/>
                  <a:stretch/>
                </p:blipFill>
                <p:spPr>
                  <a:xfrm>
                    <a:off x="8907922" y="1069287"/>
                    <a:ext cx="426495" cy="696194"/>
                  </a:xfrm>
                  <a:prstGeom prst="rect">
                    <a:avLst/>
                  </a:prstGeom>
                </p:spPr>
              </p:pic>
            </p:grpSp>
            <p:sp>
              <p:nvSpPr>
                <p:cNvPr id="26" name="TextBox 25">
                  <a:extLst>
                    <a:ext uri="{FF2B5EF4-FFF2-40B4-BE49-F238E27FC236}">
                      <a16:creationId xmlns:a16="http://schemas.microsoft.com/office/drawing/2014/main" id="{85C1A9CB-9F67-44EE-929D-4600E99E23C8}"/>
                    </a:ext>
                  </a:extLst>
                </p:cNvPr>
                <p:cNvSpPr txBox="1"/>
                <p:nvPr/>
              </p:nvSpPr>
              <p:spPr>
                <a:xfrm>
                  <a:off x="1084615" y="5301463"/>
                  <a:ext cx="411701" cy="553998"/>
                </a:xfrm>
                <a:prstGeom prst="rect">
                  <a:avLst/>
                </a:prstGeom>
                <a:solidFill>
                  <a:schemeClr val="accent3">
                    <a:lumMod val="40000"/>
                    <a:lumOff val="60000"/>
                  </a:schemeClr>
                </a:solidFill>
              </p:spPr>
              <p:txBody>
                <a:bodyPr wrap="square" rtlCol="0">
                  <a:spAutoFit/>
                </a:bodyPr>
                <a:lstStyle/>
                <a:p>
                  <a:endParaRPr lang="en-US" sz="600" b="1" dirty="0">
                    <a:solidFill>
                      <a:schemeClr val="accent5">
                        <a:lumMod val="75000"/>
                      </a:schemeClr>
                    </a:solidFill>
                  </a:endParaRPr>
                </a:p>
                <a:p>
                  <a:endParaRPr lang="en-US" sz="600" b="1" dirty="0">
                    <a:solidFill>
                      <a:schemeClr val="accent5">
                        <a:lumMod val="75000"/>
                      </a:schemeClr>
                    </a:solidFill>
                  </a:endParaRPr>
                </a:p>
                <a:p>
                  <a:endParaRPr lang="en-US" sz="600" b="1" dirty="0">
                    <a:solidFill>
                      <a:schemeClr val="accent5">
                        <a:lumMod val="75000"/>
                      </a:schemeClr>
                    </a:solidFill>
                  </a:endParaRPr>
                </a:p>
                <a:p>
                  <a:endParaRPr lang="en-US" sz="600" b="1" dirty="0">
                    <a:solidFill>
                      <a:schemeClr val="accent5">
                        <a:lumMod val="75000"/>
                      </a:schemeClr>
                    </a:solidFill>
                  </a:endParaRPr>
                </a:p>
                <a:p>
                  <a:r>
                    <a:rPr lang="en-US" sz="600" b="1" dirty="0" err="1">
                      <a:solidFill>
                        <a:schemeClr val="accent5">
                          <a:lumMod val="75000"/>
                        </a:schemeClr>
                      </a:solidFill>
                    </a:rPr>
                    <a:t>Metab</a:t>
                  </a:r>
                  <a:endParaRPr lang="en-US" sz="600" b="1" dirty="0">
                    <a:solidFill>
                      <a:schemeClr val="accent5">
                        <a:lumMod val="75000"/>
                      </a:schemeClr>
                    </a:solidFill>
                  </a:endParaRPr>
                </a:p>
              </p:txBody>
            </p:sp>
            <p:pic>
              <p:nvPicPr>
                <p:cNvPr id="27" name="Picture 26">
                  <a:extLst>
                    <a:ext uri="{FF2B5EF4-FFF2-40B4-BE49-F238E27FC236}">
                      <a16:creationId xmlns:a16="http://schemas.microsoft.com/office/drawing/2014/main" id="{177FD0C0-94D0-4565-BE6F-20C3BD3F8664}"/>
                    </a:ext>
                  </a:extLst>
                </p:cNvPr>
                <p:cNvPicPr>
                  <a:picLocks noChangeAspect="1"/>
                </p:cNvPicPr>
                <p:nvPr/>
              </p:nvPicPr>
              <p:blipFill rotWithShape="1">
                <a:blip r:embed="rId3">
                  <a:extLst>
                    <a:ext uri="{28A0092B-C50C-407E-A947-70E740481C1C}">
                      <a14:useLocalDpi xmlns:a14="http://schemas.microsoft.com/office/drawing/2010/main" val="0"/>
                    </a:ext>
                  </a:extLst>
                </a:blip>
                <a:srcRect l="5025" t="15898" r="77780" b="52378"/>
                <a:stretch/>
              </p:blipFill>
              <p:spPr>
                <a:xfrm>
                  <a:off x="1479863" y="5314381"/>
                  <a:ext cx="402400" cy="371216"/>
                </a:xfrm>
                <a:prstGeom prst="rect">
                  <a:avLst/>
                </a:prstGeom>
              </p:spPr>
            </p:pic>
            <p:sp>
              <p:nvSpPr>
                <p:cNvPr id="28" name="Rectangle 27">
                  <a:extLst>
                    <a:ext uri="{FF2B5EF4-FFF2-40B4-BE49-F238E27FC236}">
                      <a16:creationId xmlns:a16="http://schemas.microsoft.com/office/drawing/2014/main" id="{570335B8-DE2D-4A98-BD0D-DAE885A60710}"/>
                    </a:ext>
                  </a:extLst>
                </p:cNvPr>
                <p:cNvSpPr/>
                <p:nvPr/>
              </p:nvSpPr>
              <p:spPr>
                <a:xfrm>
                  <a:off x="1074005" y="4774879"/>
                  <a:ext cx="816097" cy="1076400"/>
                </a:xfrm>
                <a:prstGeom prst="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pic>
          <p:nvPicPr>
            <p:cNvPr id="22" name="Picture 21">
              <a:extLst>
                <a:ext uri="{FF2B5EF4-FFF2-40B4-BE49-F238E27FC236}">
                  <a16:creationId xmlns:a16="http://schemas.microsoft.com/office/drawing/2014/main" id="{E049C4CB-D15C-4F69-B359-16EB3374A0B3}"/>
                </a:ext>
              </a:extLst>
            </p:cNvPr>
            <p:cNvPicPr>
              <a:picLocks noChangeAspect="1"/>
            </p:cNvPicPr>
            <p:nvPr/>
          </p:nvPicPr>
          <p:blipFill rotWithShape="1">
            <a:blip r:embed="rId4"/>
            <a:srcRect t="5133" b="11402"/>
            <a:stretch/>
          </p:blipFill>
          <p:spPr>
            <a:xfrm>
              <a:off x="1143067" y="5341728"/>
              <a:ext cx="401914" cy="283768"/>
            </a:xfrm>
            <a:prstGeom prst="rect">
              <a:avLst/>
            </a:prstGeom>
          </p:spPr>
        </p:pic>
      </p:grpSp>
      <p:sp>
        <p:nvSpPr>
          <p:cNvPr id="37" name="Rectangle 36">
            <a:extLst>
              <a:ext uri="{FF2B5EF4-FFF2-40B4-BE49-F238E27FC236}">
                <a16:creationId xmlns:a16="http://schemas.microsoft.com/office/drawing/2014/main" id="{CF785BBB-0BF5-4821-B5EF-95FF971A7BCD}"/>
              </a:ext>
            </a:extLst>
          </p:cNvPr>
          <p:cNvSpPr/>
          <p:nvPr/>
        </p:nvSpPr>
        <p:spPr>
          <a:xfrm rot="5400000">
            <a:off x="354163" y="3751360"/>
            <a:ext cx="4857078" cy="1071066"/>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59" name="Group 58">
            <a:extLst>
              <a:ext uri="{FF2B5EF4-FFF2-40B4-BE49-F238E27FC236}">
                <a16:creationId xmlns:a16="http://schemas.microsoft.com/office/drawing/2014/main" id="{10FBDAFE-FE00-405C-B45F-8D1AF79A106B}"/>
              </a:ext>
            </a:extLst>
          </p:cNvPr>
          <p:cNvGrpSpPr/>
          <p:nvPr/>
        </p:nvGrpSpPr>
        <p:grpSpPr>
          <a:xfrm>
            <a:off x="2362103" y="2901186"/>
            <a:ext cx="919688" cy="1575458"/>
            <a:chOff x="2362103" y="2901186"/>
            <a:chExt cx="919688" cy="1575458"/>
          </a:xfrm>
        </p:grpSpPr>
        <p:grpSp>
          <p:nvGrpSpPr>
            <p:cNvPr id="42" name="Group 41">
              <a:extLst>
                <a:ext uri="{FF2B5EF4-FFF2-40B4-BE49-F238E27FC236}">
                  <a16:creationId xmlns:a16="http://schemas.microsoft.com/office/drawing/2014/main" id="{EEEF5017-F8C6-4A7F-9A53-6C1702C2823D}"/>
                </a:ext>
              </a:extLst>
            </p:cNvPr>
            <p:cNvGrpSpPr/>
            <p:nvPr/>
          </p:nvGrpSpPr>
          <p:grpSpPr>
            <a:xfrm>
              <a:off x="2362103" y="2901186"/>
              <a:ext cx="919688" cy="1575458"/>
              <a:chOff x="2296420" y="2911843"/>
              <a:chExt cx="866524" cy="1575458"/>
            </a:xfrm>
          </p:grpSpPr>
          <p:grpSp>
            <p:nvGrpSpPr>
              <p:cNvPr id="5" name="Group 4">
                <a:extLst>
                  <a:ext uri="{FF2B5EF4-FFF2-40B4-BE49-F238E27FC236}">
                    <a16:creationId xmlns:a16="http://schemas.microsoft.com/office/drawing/2014/main" id="{B60489AD-13FB-4DB0-95C2-1B0C604DD3E3}"/>
                  </a:ext>
                </a:extLst>
              </p:cNvPr>
              <p:cNvGrpSpPr/>
              <p:nvPr/>
            </p:nvGrpSpPr>
            <p:grpSpPr>
              <a:xfrm>
                <a:off x="2296420" y="2911843"/>
                <a:ext cx="866524" cy="1575458"/>
                <a:chOff x="1113001" y="4724979"/>
                <a:chExt cx="871996" cy="1797190"/>
              </a:xfrm>
            </p:grpSpPr>
            <p:grpSp>
              <p:nvGrpSpPr>
                <p:cNvPr id="6" name="Group 5">
                  <a:extLst>
                    <a:ext uri="{FF2B5EF4-FFF2-40B4-BE49-F238E27FC236}">
                      <a16:creationId xmlns:a16="http://schemas.microsoft.com/office/drawing/2014/main" id="{CBDAAB55-C48B-473A-90AB-B1B25FD62969}"/>
                    </a:ext>
                  </a:extLst>
                </p:cNvPr>
                <p:cNvGrpSpPr/>
                <p:nvPr/>
              </p:nvGrpSpPr>
              <p:grpSpPr>
                <a:xfrm>
                  <a:off x="1113001" y="4724979"/>
                  <a:ext cx="871996" cy="1797190"/>
                  <a:chOff x="1083907" y="4568748"/>
                  <a:chExt cx="871996" cy="1797190"/>
                </a:xfrm>
              </p:grpSpPr>
              <p:sp>
                <p:nvSpPr>
                  <p:cNvPr id="8" name="TextBox 7">
                    <a:extLst>
                      <a:ext uri="{FF2B5EF4-FFF2-40B4-BE49-F238E27FC236}">
                        <a16:creationId xmlns:a16="http://schemas.microsoft.com/office/drawing/2014/main" id="{91AE9F88-07A4-4498-99A3-3DA4083BA005}"/>
                      </a:ext>
                    </a:extLst>
                  </p:cNvPr>
                  <p:cNvSpPr txBox="1"/>
                  <p:nvPr/>
                </p:nvSpPr>
                <p:spPr>
                  <a:xfrm>
                    <a:off x="1545820" y="5473081"/>
                    <a:ext cx="410083" cy="184665"/>
                  </a:xfrm>
                  <a:prstGeom prst="rect">
                    <a:avLst/>
                  </a:prstGeom>
                  <a:solidFill>
                    <a:schemeClr val="accent3">
                      <a:lumMod val="40000"/>
                      <a:lumOff val="60000"/>
                    </a:schemeClr>
                  </a:solidFill>
                </p:spPr>
                <p:txBody>
                  <a:bodyPr wrap="square" rtlCol="0">
                    <a:spAutoFit/>
                  </a:bodyPr>
                  <a:lstStyle/>
                  <a:p>
                    <a:r>
                      <a:rPr lang="en-US" sz="600" b="1" dirty="0" err="1">
                        <a:solidFill>
                          <a:schemeClr val="accent5">
                            <a:lumMod val="75000"/>
                          </a:schemeClr>
                        </a:solidFill>
                      </a:rPr>
                      <a:t>DNAm</a:t>
                    </a:r>
                    <a:endParaRPr lang="en-US" sz="600" b="1" dirty="0">
                      <a:solidFill>
                        <a:schemeClr val="accent5">
                          <a:lumMod val="75000"/>
                        </a:schemeClr>
                      </a:solidFill>
                    </a:endParaRPr>
                  </a:p>
                </p:txBody>
              </p:sp>
              <p:grpSp>
                <p:nvGrpSpPr>
                  <p:cNvPr id="9" name="Group 8">
                    <a:extLst>
                      <a:ext uri="{FF2B5EF4-FFF2-40B4-BE49-F238E27FC236}">
                        <a16:creationId xmlns:a16="http://schemas.microsoft.com/office/drawing/2014/main" id="{BEACF4B2-3FDB-44B3-972F-8EBE040756F3}"/>
                      </a:ext>
                    </a:extLst>
                  </p:cNvPr>
                  <p:cNvGrpSpPr/>
                  <p:nvPr/>
                </p:nvGrpSpPr>
                <p:grpSpPr>
                  <a:xfrm>
                    <a:off x="1083907" y="4568748"/>
                    <a:ext cx="816097" cy="1797190"/>
                    <a:chOff x="1074005" y="4774879"/>
                    <a:chExt cx="816097" cy="1797190"/>
                  </a:xfrm>
                </p:grpSpPr>
                <p:grpSp>
                  <p:nvGrpSpPr>
                    <p:cNvPr id="10" name="Group 9">
                      <a:extLst>
                        <a:ext uri="{FF2B5EF4-FFF2-40B4-BE49-F238E27FC236}">
                          <a16:creationId xmlns:a16="http://schemas.microsoft.com/office/drawing/2014/main" id="{F6C5FCF2-348D-4BB3-B32A-9CE5BF1217A7}"/>
                        </a:ext>
                      </a:extLst>
                    </p:cNvPr>
                    <p:cNvGrpSpPr/>
                    <p:nvPr/>
                  </p:nvGrpSpPr>
                  <p:grpSpPr>
                    <a:xfrm>
                      <a:off x="1074005" y="4774879"/>
                      <a:ext cx="792620" cy="546811"/>
                      <a:chOff x="8483567" y="1044077"/>
                      <a:chExt cx="850850" cy="736423"/>
                    </a:xfrm>
                  </p:grpSpPr>
                  <p:pic>
                    <p:nvPicPr>
                      <p:cNvPr id="14" name="Picture 13">
                        <a:extLst>
                          <a:ext uri="{FF2B5EF4-FFF2-40B4-BE49-F238E27FC236}">
                            <a16:creationId xmlns:a16="http://schemas.microsoft.com/office/drawing/2014/main" id="{C5162D1F-D90D-4ED1-B55D-C3925804C4A4}"/>
                          </a:ext>
                        </a:extLst>
                      </p:cNvPr>
                      <p:cNvPicPr>
                        <a:picLocks noChangeAspect="1"/>
                      </p:cNvPicPr>
                      <p:nvPr/>
                    </p:nvPicPr>
                    <p:blipFill rotWithShape="1">
                      <a:blip r:embed="rId3">
                        <a:extLst>
                          <a:ext uri="{28A0092B-C50C-407E-A947-70E740481C1C}">
                            <a14:useLocalDpi xmlns:a14="http://schemas.microsoft.com/office/drawing/2010/main" val="0"/>
                          </a:ext>
                        </a:extLst>
                      </a:blip>
                      <a:srcRect l="43001" t="14890" r="43431" b="37232"/>
                      <a:stretch/>
                    </p:blipFill>
                    <p:spPr>
                      <a:xfrm>
                        <a:off x="8483567" y="1044077"/>
                        <a:ext cx="426565" cy="736423"/>
                      </a:xfrm>
                      <a:prstGeom prst="rect">
                        <a:avLst/>
                      </a:prstGeom>
                    </p:spPr>
                  </p:pic>
                  <p:pic>
                    <p:nvPicPr>
                      <p:cNvPr id="15" name="Picture 14">
                        <a:extLst>
                          <a:ext uri="{FF2B5EF4-FFF2-40B4-BE49-F238E27FC236}">
                            <a16:creationId xmlns:a16="http://schemas.microsoft.com/office/drawing/2014/main" id="{A79484F1-D3D3-4F39-9E95-0600472E4B20}"/>
                          </a:ext>
                        </a:extLst>
                      </p:cNvPr>
                      <p:cNvPicPr>
                        <a:picLocks noChangeAspect="1"/>
                      </p:cNvPicPr>
                      <p:nvPr/>
                    </p:nvPicPr>
                    <p:blipFill rotWithShape="1">
                      <a:blip r:embed="rId3">
                        <a:extLst>
                          <a:ext uri="{28A0092B-C50C-407E-A947-70E740481C1C}">
                            <a14:useLocalDpi xmlns:a14="http://schemas.microsoft.com/office/drawing/2010/main" val="0"/>
                          </a:ext>
                        </a:extLst>
                      </a:blip>
                      <a:srcRect l="72939" t="17756" r="6212" b="37232"/>
                      <a:stretch/>
                    </p:blipFill>
                    <p:spPr>
                      <a:xfrm>
                        <a:off x="8907922" y="1069287"/>
                        <a:ext cx="426495" cy="696194"/>
                      </a:xfrm>
                      <a:prstGeom prst="rect">
                        <a:avLst/>
                      </a:prstGeom>
                    </p:spPr>
                  </p:pic>
                </p:grpSp>
                <p:sp>
                  <p:nvSpPr>
                    <p:cNvPr id="11" name="TextBox 10">
                      <a:extLst>
                        <a:ext uri="{FF2B5EF4-FFF2-40B4-BE49-F238E27FC236}">
                          <a16:creationId xmlns:a16="http://schemas.microsoft.com/office/drawing/2014/main" id="{89B9CEF7-142D-4F27-8E93-C4773BB135CF}"/>
                        </a:ext>
                      </a:extLst>
                    </p:cNvPr>
                    <p:cNvSpPr txBox="1"/>
                    <p:nvPr/>
                  </p:nvSpPr>
                  <p:spPr>
                    <a:xfrm>
                      <a:off x="1084615" y="5301463"/>
                      <a:ext cx="411701" cy="553998"/>
                    </a:xfrm>
                    <a:prstGeom prst="rect">
                      <a:avLst/>
                    </a:prstGeom>
                    <a:solidFill>
                      <a:schemeClr val="accent3">
                        <a:lumMod val="40000"/>
                        <a:lumOff val="60000"/>
                      </a:schemeClr>
                    </a:solidFill>
                  </p:spPr>
                  <p:txBody>
                    <a:bodyPr wrap="square" rtlCol="0">
                      <a:spAutoFit/>
                    </a:bodyPr>
                    <a:lstStyle/>
                    <a:p>
                      <a:endParaRPr lang="en-US" sz="600" b="1" dirty="0">
                        <a:solidFill>
                          <a:schemeClr val="accent5">
                            <a:lumMod val="75000"/>
                          </a:schemeClr>
                        </a:solidFill>
                      </a:endParaRPr>
                    </a:p>
                    <a:p>
                      <a:endParaRPr lang="en-US" sz="600" b="1" dirty="0">
                        <a:solidFill>
                          <a:schemeClr val="accent5">
                            <a:lumMod val="75000"/>
                          </a:schemeClr>
                        </a:solidFill>
                      </a:endParaRPr>
                    </a:p>
                    <a:p>
                      <a:endParaRPr lang="en-US" sz="600" b="1" dirty="0">
                        <a:solidFill>
                          <a:schemeClr val="accent5">
                            <a:lumMod val="75000"/>
                          </a:schemeClr>
                        </a:solidFill>
                      </a:endParaRPr>
                    </a:p>
                    <a:p>
                      <a:endParaRPr lang="en-US" sz="600" b="1" dirty="0">
                        <a:solidFill>
                          <a:schemeClr val="accent5">
                            <a:lumMod val="75000"/>
                          </a:schemeClr>
                        </a:solidFill>
                      </a:endParaRPr>
                    </a:p>
                    <a:p>
                      <a:r>
                        <a:rPr lang="en-US" sz="600" b="1" dirty="0" err="1">
                          <a:solidFill>
                            <a:schemeClr val="accent5">
                              <a:lumMod val="75000"/>
                            </a:schemeClr>
                          </a:solidFill>
                        </a:rPr>
                        <a:t>Metab</a:t>
                      </a:r>
                      <a:endParaRPr lang="en-US" sz="600" b="1" dirty="0">
                        <a:solidFill>
                          <a:schemeClr val="accent5">
                            <a:lumMod val="75000"/>
                          </a:schemeClr>
                        </a:solidFill>
                      </a:endParaRPr>
                    </a:p>
                  </p:txBody>
                </p:sp>
                <p:pic>
                  <p:nvPicPr>
                    <p:cNvPr id="12" name="Picture 11">
                      <a:extLst>
                        <a:ext uri="{FF2B5EF4-FFF2-40B4-BE49-F238E27FC236}">
                          <a16:creationId xmlns:a16="http://schemas.microsoft.com/office/drawing/2014/main" id="{29296B55-EC48-4E60-9454-212D4DFE253F}"/>
                        </a:ext>
                      </a:extLst>
                    </p:cNvPr>
                    <p:cNvPicPr>
                      <a:picLocks noChangeAspect="1"/>
                    </p:cNvPicPr>
                    <p:nvPr/>
                  </p:nvPicPr>
                  <p:blipFill rotWithShape="1">
                    <a:blip r:embed="rId3">
                      <a:extLst>
                        <a:ext uri="{28A0092B-C50C-407E-A947-70E740481C1C}">
                          <a14:useLocalDpi xmlns:a14="http://schemas.microsoft.com/office/drawing/2010/main" val="0"/>
                        </a:ext>
                      </a:extLst>
                    </a:blip>
                    <a:srcRect l="5025" t="15898" r="77780" b="52378"/>
                    <a:stretch/>
                  </p:blipFill>
                  <p:spPr>
                    <a:xfrm>
                      <a:off x="1479863" y="5314381"/>
                      <a:ext cx="402400" cy="371216"/>
                    </a:xfrm>
                    <a:prstGeom prst="rect">
                      <a:avLst/>
                    </a:prstGeom>
                  </p:spPr>
                </p:pic>
                <p:sp>
                  <p:nvSpPr>
                    <p:cNvPr id="13" name="Rectangle 12">
                      <a:extLst>
                        <a:ext uri="{FF2B5EF4-FFF2-40B4-BE49-F238E27FC236}">
                          <a16:creationId xmlns:a16="http://schemas.microsoft.com/office/drawing/2014/main" id="{8E452C15-2D1B-4680-BBE7-6152DC35A4EA}"/>
                        </a:ext>
                      </a:extLst>
                    </p:cNvPr>
                    <p:cNvSpPr/>
                    <p:nvPr/>
                  </p:nvSpPr>
                  <p:spPr>
                    <a:xfrm>
                      <a:off x="1074005" y="4774879"/>
                      <a:ext cx="816097" cy="1797190"/>
                    </a:xfrm>
                    <a:prstGeom prst="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pic>
              <p:nvPicPr>
                <p:cNvPr id="7" name="Picture 6">
                  <a:extLst>
                    <a:ext uri="{FF2B5EF4-FFF2-40B4-BE49-F238E27FC236}">
                      <a16:creationId xmlns:a16="http://schemas.microsoft.com/office/drawing/2014/main" id="{159A1AEE-2B39-4CCC-B5BA-FEDEBB47EED3}"/>
                    </a:ext>
                  </a:extLst>
                </p:cNvPr>
                <p:cNvPicPr>
                  <a:picLocks noChangeAspect="1"/>
                </p:cNvPicPr>
                <p:nvPr/>
              </p:nvPicPr>
              <p:blipFill rotWithShape="1">
                <a:blip r:embed="rId4"/>
                <a:srcRect t="5133" b="11402"/>
                <a:stretch/>
              </p:blipFill>
              <p:spPr>
                <a:xfrm>
                  <a:off x="1143067" y="5341728"/>
                  <a:ext cx="401914" cy="283768"/>
                </a:xfrm>
                <a:prstGeom prst="rect">
                  <a:avLst/>
                </a:prstGeom>
              </p:spPr>
            </p:pic>
          </p:grpSp>
          <p:pic>
            <p:nvPicPr>
              <p:cNvPr id="38" name="Picture 37">
                <a:extLst>
                  <a:ext uri="{FF2B5EF4-FFF2-40B4-BE49-F238E27FC236}">
                    <a16:creationId xmlns:a16="http://schemas.microsoft.com/office/drawing/2014/main" id="{6ED0EAD4-4AFB-4E37-829C-2F54AAA635AC}"/>
                  </a:ext>
                </a:extLst>
              </p:cNvPr>
              <p:cNvPicPr>
                <a:picLocks noChangeAspect="1"/>
              </p:cNvPicPr>
              <p:nvPr/>
            </p:nvPicPr>
            <p:blipFill>
              <a:blip r:embed="rId5"/>
              <a:stretch>
                <a:fillRect/>
              </a:stretch>
            </p:blipFill>
            <p:spPr>
              <a:xfrm>
                <a:off x="2318179" y="3967011"/>
                <a:ext cx="407510" cy="365035"/>
              </a:xfrm>
              <a:prstGeom prst="rect">
                <a:avLst/>
              </a:prstGeom>
            </p:spPr>
          </p:pic>
        </p:grpSp>
        <p:pic>
          <p:nvPicPr>
            <p:cNvPr id="19" name="Picture 18">
              <a:extLst>
                <a:ext uri="{FF2B5EF4-FFF2-40B4-BE49-F238E27FC236}">
                  <a16:creationId xmlns:a16="http://schemas.microsoft.com/office/drawing/2014/main" id="{62A95A86-A478-4D87-9A60-1220EDFE592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838092" y="3965418"/>
              <a:ext cx="365035" cy="362842"/>
            </a:xfrm>
            <a:prstGeom prst="rect">
              <a:avLst/>
            </a:prstGeom>
          </p:spPr>
        </p:pic>
      </p:grpSp>
      <p:sp>
        <p:nvSpPr>
          <p:cNvPr id="43" name="Rectangle 42">
            <a:extLst>
              <a:ext uri="{FF2B5EF4-FFF2-40B4-BE49-F238E27FC236}">
                <a16:creationId xmlns:a16="http://schemas.microsoft.com/office/drawing/2014/main" id="{C94104E2-8AA1-4B79-8F2C-E7DD0E52D640}"/>
              </a:ext>
            </a:extLst>
          </p:cNvPr>
          <p:cNvSpPr/>
          <p:nvPr/>
        </p:nvSpPr>
        <p:spPr>
          <a:xfrm rot="5400000">
            <a:off x="2485072" y="3676397"/>
            <a:ext cx="4905928" cy="1172142"/>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Rectangle 48">
            <a:extLst>
              <a:ext uri="{FF2B5EF4-FFF2-40B4-BE49-F238E27FC236}">
                <a16:creationId xmlns:a16="http://schemas.microsoft.com/office/drawing/2014/main" id="{8E78CAAB-B935-4AAD-BEFE-9D839FEA854A}"/>
              </a:ext>
            </a:extLst>
          </p:cNvPr>
          <p:cNvSpPr/>
          <p:nvPr/>
        </p:nvSpPr>
        <p:spPr>
          <a:xfrm rot="5400000">
            <a:off x="3896605" y="3504228"/>
            <a:ext cx="4905929" cy="1516479"/>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57" name="Group 56">
            <a:extLst>
              <a:ext uri="{FF2B5EF4-FFF2-40B4-BE49-F238E27FC236}">
                <a16:creationId xmlns:a16="http://schemas.microsoft.com/office/drawing/2014/main" id="{2D569055-EFAC-4AB6-9EAD-ABFAD4050389}"/>
              </a:ext>
            </a:extLst>
          </p:cNvPr>
          <p:cNvGrpSpPr/>
          <p:nvPr/>
        </p:nvGrpSpPr>
        <p:grpSpPr>
          <a:xfrm>
            <a:off x="4613780" y="4619192"/>
            <a:ext cx="620684" cy="1767520"/>
            <a:chOff x="4613780" y="4619192"/>
            <a:chExt cx="620684" cy="1767520"/>
          </a:xfrm>
        </p:grpSpPr>
        <p:pic>
          <p:nvPicPr>
            <p:cNvPr id="34" name="Picture 33">
              <a:extLst>
                <a:ext uri="{FF2B5EF4-FFF2-40B4-BE49-F238E27FC236}">
                  <a16:creationId xmlns:a16="http://schemas.microsoft.com/office/drawing/2014/main" id="{73B2F2DA-006D-4EE1-8147-D448D69D2B4D}"/>
                </a:ext>
              </a:extLst>
            </p:cNvPr>
            <p:cNvPicPr>
              <a:picLocks noChangeAspect="1"/>
            </p:cNvPicPr>
            <p:nvPr/>
          </p:nvPicPr>
          <p:blipFill>
            <a:blip r:embed="rId5"/>
            <a:stretch>
              <a:fillRect/>
            </a:stretch>
          </p:blipFill>
          <p:spPr>
            <a:xfrm>
              <a:off x="4613780" y="4619192"/>
              <a:ext cx="620684" cy="555990"/>
            </a:xfrm>
            <a:prstGeom prst="rect">
              <a:avLst/>
            </a:prstGeom>
          </p:spPr>
        </p:pic>
        <p:pic>
          <p:nvPicPr>
            <p:cNvPr id="44" name="Picture 43">
              <a:extLst>
                <a:ext uri="{FF2B5EF4-FFF2-40B4-BE49-F238E27FC236}">
                  <a16:creationId xmlns:a16="http://schemas.microsoft.com/office/drawing/2014/main" id="{5B154561-A250-4A4E-BCE6-F80690BC97A1}"/>
                </a:ext>
              </a:extLst>
            </p:cNvPr>
            <p:cNvPicPr>
              <a:picLocks noChangeAspect="1"/>
            </p:cNvPicPr>
            <p:nvPr/>
          </p:nvPicPr>
          <p:blipFill rotWithShape="1">
            <a:blip r:embed="rId3">
              <a:extLst>
                <a:ext uri="{28A0092B-C50C-407E-A947-70E740481C1C}">
                  <a14:useLocalDpi xmlns:a14="http://schemas.microsoft.com/office/drawing/2010/main" val="0"/>
                </a:ext>
              </a:extLst>
            </a:blip>
            <a:srcRect l="8844" t="19434" r="77780" b="52378"/>
            <a:stretch/>
          </p:blipFill>
          <p:spPr>
            <a:xfrm>
              <a:off x="4726158" y="5969185"/>
              <a:ext cx="449162" cy="417527"/>
            </a:xfrm>
            <a:prstGeom prst="rect">
              <a:avLst/>
            </a:prstGeom>
          </p:spPr>
        </p:pic>
      </p:grpSp>
      <p:grpSp>
        <p:nvGrpSpPr>
          <p:cNvPr id="58" name="Group 57">
            <a:extLst>
              <a:ext uri="{FF2B5EF4-FFF2-40B4-BE49-F238E27FC236}">
                <a16:creationId xmlns:a16="http://schemas.microsoft.com/office/drawing/2014/main" id="{EB2F72AB-D64A-487A-8EA4-1FA3270B5DA2}"/>
              </a:ext>
            </a:extLst>
          </p:cNvPr>
          <p:cNvGrpSpPr/>
          <p:nvPr/>
        </p:nvGrpSpPr>
        <p:grpSpPr>
          <a:xfrm>
            <a:off x="4471683" y="4573062"/>
            <a:ext cx="2132979" cy="1223546"/>
            <a:chOff x="4471683" y="4573062"/>
            <a:chExt cx="2132979" cy="1223546"/>
          </a:xfrm>
        </p:grpSpPr>
        <p:pic>
          <p:nvPicPr>
            <p:cNvPr id="48" name="Picture 47">
              <a:extLst>
                <a:ext uri="{FF2B5EF4-FFF2-40B4-BE49-F238E27FC236}">
                  <a16:creationId xmlns:a16="http://schemas.microsoft.com/office/drawing/2014/main" id="{E5DBA39E-BF98-4564-A2A9-DC4061102BFD}"/>
                </a:ext>
              </a:extLst>
            </p:cNvPr>
            <p:cNvPicPr>
              <a:picLocks noChangeAspect="1"/>
            </p:cNvPicPr>
            <p:nvPr/>
          </p:nvPicPr>
          <p:blipFill>
            <a:blip r:embed="rId7"/>
            <a:stretch>
              <a:fillRect/>
            </a:stretch>
          </p:blipFill>
          <p:spPr>
            <a:xfrm>
              <a:off x="6008586" y="4573062"/>
              <a:ext cx="596076" cy="548572"/>
            </a:xfrm>
            <a:prstGeom prst="rect">
              <a:avLst/>
            </a:prstGeom>
          </p:spPr>
        </p:pic>
        <p:sp>
          <p:nvSpPr>
            <p:cNvPr id="51" name="TextBox 50">
              <a:extLst>
                <a:ext uri="{FF2B5EF4-FFF2-40B4-BE49-F238E27FC236}">
                  <a16:creationId xmlns:a16="http://schemas.microsoft.com/office/drawing/2014/main" id="{6D2F02EA-4A86-494A-AA2E-B6AC6F901512}"/>
                </a:ext>
              </a:extLst>
            </p:cNvPr>
            <p:cNvSpPr txBox="1"/>
            <p:nvPr/>
          </p:nvSpPr>
          <p:spPr>
            <a:xfrm>
              <a:off x="6049983" y="5100158"/>
              <a:ext cx="513282" cy="246221"/>
            </a:xfrm>
            <a:prstGeom prst="rect">
              <a:avLst/>
            </a:prstGeom>
            <a:noFill/>
          </p:spPr>
          <p:txBody>
            <a:bodyPr wrap="none" rtlCol="0">
              <a:spAutoFit/>
            </a:bodyPr>
            <a:lstStyle/>
            <a:p>
              <a:r>
                <a:rPr lang="en-GB" sz="1000" b="1" dirty="0"/>
                <a:t>n=100</a:t>
              </a:r>
            </a:p>
          </p:txBody>
        </p:sp>
        <p:pic>
          <p:nvPicPr>
            <p:cNvPr id="50" name="Picture 49">
              <a:extLst>
                <a:ext uri="{FF2B5EF4-FFF2-40B4-BE49-F238E27FC236}">
                  <a16:creationId xmlns:a16="http://schemas.microsoft.com/office/drawing/2014/main" id="{702E07C5-74F0-439F-97F6-95A47FCCF3DF}"/>
                </a:ext>
              </a:extLst>
            </p:cNvPr>
            <p:cNvPicPr>
              <a:picLocks noChangeAspect="1"/>
            </p:cNvPicPr>
            <p:nvPr/>
          </p:nvPicPr>
          <p:blipFill>
            <a:blip r:embed="rId7"/>
            <a:stretch>
              <a:fillRect/>
            </a:stretch>
          </p:blipFill>
          <p:spPr>
            <a:xfrm>
              <a:off x="4471683" y="5428600"/>
              <a:ext cx="399876" cy="368008"/>
            </a:xfrm>
            <a:prstGeom prst="rect">
              <a:avLst/>
            </a:prstGeom>
          </p:spPr>
        </p:pic>
        <p:sp>
          <p:nvSpPr>
            <p:cNvPr id="52" name="TextBox 51">
              <a:extLst>
                <a:ext uri="{FF2B5EF4-FFF2-40B4-BE49-F238E27FC236}">
                  <a16:creationId xmlns:a16="http://schemas.microsoft.com/office/drawing/2014/main" id="{39B9F3AC-0FCD-4032-84E8-5429B5A5FD33}"/>
                </a:ext>
              </a:extLst>
            </p:cNvPr>
            <p:cNvSpPr txBox="1"/>
            <p:nvPr/>
          </p:nvSpPr>
          <p:spPr>
            <a:xfrm>
              <a:off x="4893437" y="5454618"/>
              <a:ext cx="449162" cy="246221"/>
            </a:xfrm>
            <a:prstGeom prst="rect">
              <a:avLst/>
            </a:prstGeom>
            <a:noFill/>
          </p:spPr>
          <p:txBody>
            <a:bodyPr wrap="none" rtlCol="0">
              <a:spAutoFit/>
            </a:bodyPr>
            <a:lstStyle/>
            <a:p>
              <a:r>
                <a:rPr lang="en-GB" sz="1000" b="1" dirty="0"/>
                <a:t>n=40</a:t>
              </a:r>
            </a:p>
          </p:txBody>
        </p:sp>
      </p:grpSp>
      <p:sp>
        <p:nvSpPr>
          <p:cNvPr id="53" name="Title 52">
            <a:extLst>
              <a:ext uri="{FF2B5EF4-FFF2-40B4-BE49-F238E27FC236}">
                <a16:creationId xmlns:a16="http://schemas.microsoft.com/office/drawing/2014/main" id="{2920336A-8C4D-4D6A-8AA8-099A66D91A09}"/>
              </a:ext>
            </a:extLst>
          </p:cNvPr>
          <p:cNvSpPr>
            <a:spLocks noGrp="1"/>
          </p:cNvSpPr>
          <p:nvPr>
            <p:ph type="title"/>
          </p:nvPr>
        </p:nvSpPr>
        <p:spPr>
          <a:xfrm>
            <a:off x="517689" y="73234"/>
            <a:ext cx="10515600" cy="1325563"/>
          </a:xfrm>
        </p:spPr>
        <p:txBody>
          <a:bodyPr/>
          <a:lstStyle/>
          <a:p>
            <a:r>
              <a:rPr lang="en-GB" b="1" dirty="0">
                <a:solidFill>
                  <a:srgbClr val="C00000"/>
                </a:solidFill>
              </a:rPr>
              <a:t>PESA multi-omics</a:t>
            </a:r>
          </a:p>
        </p:txBody>
      </p:sp>
      <p:grpSp>
        <p:nvGrpSpPr>
          <p:cNvPr id="65" name="Group 64">
            <a:extLst>
              <a:ext uri="{FF2B5EF4-FFF2-40B4-BE49-F238E27FC236}">
                <a16:creationId xmlns:a16="http://schemas.microsoft.com/office/drawing/2014/main" id="{DA68E112-088A-419F-8F2A-051814554CD9}"/>
              </a:ext>
            </a:extLst>
          </p:cNvPr>
          <p:cNvGrpSpPr/>
          <p:nvPr/>
        </p:nvGrpSpPr>
        <p:grpSpPr>
          <a:xfrm>
            <a:off x="2342665" y="4614119"/>
            <a:ext cx="864582" cy="1911726"/>
            <a:chOff x="2342665" y="4614119"/>
            <a:chExt cx="864582" cy="1911726"/>
          </a:xfrm>
        </p:grpSpPr>
        <p:grpSp>
          <p:nvGrpSpPr>
            <p:cNvPr id="60" name="Group 59">
              <a:extLst>
                <a:ext uri="{FF2B5EF4-FFF2-40B4-BE49-F238E27FC236}">
                  <a16:creationId xmlns:a16="http://schemas.microsoft.com/office/drawing/2014/main" id="{DEC273BB-79D2-4776-A7DB-FB5B97FCFBC7}"/>
                </a:ext>
              </a:extLst>
            </p:cNvPr>
            <p:cNvGrpSpPr/>
            <p:nvPr/>
          </p:nvGrpSpPr>
          <p:grpSpPr>
            <a:xfrm>
              <a:off x="2342665" y="4614119"/>
              <a:ext cx="630575" cy="1880506"/>
              <a:chOff x="2461225" y="4591290"/>
              <a:chExt cx="630575" cy="1880506"/>
            </a:xfrm>
          </p:grpSpPr>
          <p:pic>
            <p:nvPicPr>
              <p:cNvPr id="16" name="Picture 15">
                <a:extLst>
                  <a:ext uri="{FF2B5EF4-FFF2-40B4-BE49-F238E27FC236}">
                    <a16:creationId xmlns:a16="http://schemas.microsoft.com/office/drawing/2014/main" id="{A880344A-9C48-4283-8F18-6EED6D679339}"/>
                  </a:ext>
                </a:extLst>
              </p:cNvPr>
              <p:cNvPicPr>
                <a:picLocks noChangeAspect="1"/>
              </p:cNvPicPr>
              <p:nvPr/>
            </p:nvPicPr>
            <p:blipFill>
              <a:blip r:embed="rId5"/>
              <a:stretch>
                <a:fillRect/>
              </a:stretch>
            </p:blipFill>
            <p:spPr>
              <a:xfrm>
                <a:off x="2471115" y="4591290"/>
                <a:ext cx="620685" cy="555991"/>
              </a:xfrm>
              <a:prstGeom prst="rect">
                <a:avLst/>
              </a:prstGeom>
            </p:spPr>
          </p:pic>
          <p:pic>
            <p:nvPicPr>
              <p:cNvPr id="40" name="Picture 39">
                <a:extLst>
                  <a:ext uri="{FF2B5EF4-FFF2-40B4-BE49-F238E27FC236}">
                    <a16:creationId xmlns:a16="http://schemas.microsoft.com/office/drawing/2014/main" id="{8427DF3A-88A0-45CE-A4D7-4F70E4984F4A}"/>
                  </a:ext>
                </a:extLst>
              </p:cNvPr>
              <p:cNvPicPr>
                <a:picLocks noChangeAspect="1"/>
              </p:cNvPicPr>
              <p:nvPr/>
            </p:nvPicPr>
            <p:blipFill rotWithShape="1">
              <a:blip r:embed="rId3">
                <a:extLst>
                  <a:ext uri="{28A0092B-C50C-407E-A947-70E740481C1C}">
                    <a14:useLocalDpi xmlns:a14="http://schemas.microsoft.com/office/drawing/2010/main" val="0"/>
                  </a:ext>
                </a:extLst>
              </a:blip>
              <a:srcRect l="10755" t="15898" r="77780" b="52378"/>
              <a:stretch/>
            </p:blipFill>
            <p:spPr>
              <a:xfrm>
                <a:off x="2586515" y="6001840"/>
                <a:ext cx="385043" cy="469956"/>
              </a:xfrm>
              <a:prstGeom prst="rect">
                <a:avLst/>
              </a:prstGeom>
            </p:spPr>
          </p:pic>
          <p:pic>
            <p:nvPicPr>
              <p:cNvPr id="56" name="Picture 55">
                <a:extLst>
                  <a:ext uri="{FF2B5EF4-FFF2-40B4-BE49-F238E27FC236}">
                    <a16:creationId xmlns:a16="http://schemas.microsoft.com/office/drawing/2014/main" id="{82EECD41-3B1D-4460-9168-80EEE073EDF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461225" y="5279926"/>
                <a:ext cx="620685" cy="620685"/>
              </a:xfrm>
              <a:prstGeom prst="rect">
                <a:avLst/>
              </a:prstGeom>
            </p:spPr>
          </p:pic>
        </p:grpSp>
        <p:sp>
          <p:nvSpPr>
            <p:cNvPr id="61" name="TextBox 60">
              <a:extLst>
                <a:ext uri="{FF2B5EF4-FFF2-40B4-BE49-F238E27FC236}">
                  <a16:creationId xmlns:a16="http://schemas.microsoft.com/office/drawing/2014/main" id="{1EAA8415-7A30-45A8-922A-90473B7F0943}"/>
                </a:ext>
              </a:extLst>
            </p:cNvPr>
            <p:cNvSpPr txBox="1"/>
            <p:nvPr/>
          </p:nvSpPr>
          <p:spPr>
            <a:xfrm rot="16200000">
              <a:off x="2864959" y="6183557"/>
              <a:ext cx="501177" cy="183399"/>
            </a:xfrm>
            <a:prstGeom prst="rect">
              <a:avLst/>
            </a:prstGeom>
            <a:solidFill>
              <a:schemeClr val="accent3">
                <a:lumMod val="40000"/>
                <a:lumOff val="60000"/>
              </a:schemeClr>
            </a:solidFill>
          </p:spPr>
          <p:txBody>
            <a:bodyPr wrap="square" rtlCol="0">
              <a:spAutoFit/>
            </a:bodyPr>
            <a:lstStyle/>
            <a:p>
              <a:pPr algn="ctr"/>
              <a:r>
                <a:rPr lang="en-US" sz="600" b="1" dirty="0" err="1">
                  <a:solidFill>
                    <a:schemeClr val="accent5">
                      <a:lumMod val="75000"/>
                    </a:schemeClr>
                  </a:solidFill>
                </a:rPr>
                <a:t>DNAm</a:t>
              </a:r>
              <a:endParaRPr lang="en-US" sz="600" b="1" dirty="0">
                <a:solidFill>
                  <a:schemeClr val="accent5">
                    <a:lumMod val="75000"/>
                  </a:schemeClr>
                </a:solidFill>
              </a:endParaRPr>
            </a:p>
          </p:txBody>
        </p:sp>
        <p:sp>
          <p:nvSpPr>
            <p:cNvPr id="63" name="TextBox 62">
              <a:extLst>
                <a:ext uri="{FF2B5EF4-FFF2-40B4-BE49-F238E27FC236}">
                  <a16:creationId xmlns:a16="http://schemas.microsoft.com/office/drawing/2014/main" id="{CCEC3FCA-E22D-4A56-B51E-F7856C69F572}"/>
                </a:ext>
              </a:extLst>
            </p:cNvPr>
            <p:cNvSpPr txBox="1"/>
            <p:nvPr/>
          </p:nvSpPr>
          <p:spPr>
            <a:xfrm rot="16200000">
              <a:off x="2795839" y="5516263"/>
              <a:ext cx="620684" cy="184666"/>
            </a:xfrm>
            <a:prstGeom prst="rect">
              <a:avLst/>
            </a:prstGeom>
            <a:solidFill>
              <a:schemeClr val="accent3">
                <a:lumMod val="40000"/>
                <a:lumOff val="60000"/>
              </a:schemeClr>
            </a:solidFill>
          </p:spPr>
          <p:txBody>
            <a:bodyPr wrap="square" rtlCol="0">
              <a:spAutoFit/>
            </a:bodyPr>
            <a:lstStyle/>
            <a:p>
              <a:pPr algn="ctr"/>
              <a:r>
                <a:rPr lang="en-US" sz="600" b="1" dirty="0">
                  <a:solidFill>
                    <a:schemeClr val="accent5">
                      <a:lumMod val="75000"/>
                    </a:schemeClr>
                  </a:solidFill>
                </a:rPr>
                <a:t>Germline</a:t>
              </a:r>
            </a:p>
          </p:txBody>
        </p:sp>
        <p:sp>
          <p:nvSpPr>
            <p:cNvPr id="64" name="TextBox 63">
              <a:extLst>
                <a:ext uri="{FF2B5EF4-FFF2-40B4-BE49-F238E27FC236}">
                  <a16:creationId xmlns:a16="http://schemas.microsoft.com/office/drawing/2014/main" id="{C168DF14-7AD4-4CA4-9BDE-640EF8405E18}"/>
                </a:ext>
              </a:extLst>
            </p:cNvPr>
            <p:cNvSpPr txBox="1"/>
            <p:nvPr/>
          </p:nvSpPr>
          <p:spPr>
            <a:xfrm rot="16200000">
              <a:off x="2832091" y="4802317"/>
              <a:ext cx="561062" cy="184666"/>
            </a:xfrm>
            <a:prstGeom prst="rect">
              <a:avLst/>
            </a:prstGeom>
            <a:solidFill>
              <a:schemeClr val="accent3">
                <a:lumMod val="40000"/>
                <a:lumOff val="60000"/>
              </a:schemeClr>
            </a:solidFill>
          </p:spPr>
          <p:txBody>
            <a:bodyPr wrap="square" rtlCol="0">
              <a:spAutoFit/>
            </a:bodyPr>
            <a:lstStyle/>
            <a:p>
              <a:pPr algn="ctr"/>
              <a:r>
                <a:rPr lang="en-US" sz="600" b="1" dirty="0">
                  <a:solidFill>
                    <a:schemeClr val="accent5">
                      <a:lumMod val="75000"/>
                    </a:schemeClr>
                  </a:solidFill>
                </a:rPr>
                <a:t>CHIP</a:t>
              </a:r>
            </a:p>
          </p:txBody>
        </p:sp>
      </p:grpSp>
    </p:spTree>
    <p:extLst>
      <p:ext uri="{BB962C8B-B14F-4D97-AF65-F5344CB8AC3E}">
        <p14:creationId xmlns:p14="http://schemas.microsoft.com/office/powerpoint/2010/main" val="4229884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4"/>
                                        </p:tgtEl>
                                        <p:attrNameLst>
                                          <p:attrName>style.visibility</p:attrName>
                                        </p:attrNameLst>
                                      </p:cBhvr>
                                      <p:to>
                                        <p:strVal val="visible"/>
                                      </p:to>
                                    </p:set>
                                    <p:anim calcmode="lin" valueType="num">
                                      <p:cBhvr additive="base">
                                        <p:cTn id="13" dur="500" fill="hold"/>
                                        <p:tgtEl>
                                          <p:spTgt spid="54"/>
                                        </p:tgtEl>
                                        <p:attrNameLst>
                                          <p:attrName>ppt_x</p:attrName>
                                        </p:attrNameLst>
                                      </p:cBhvr>
                                      <p:tavLst>
                                        <p:tav tm="0">
                                          <p:val>
                                            <p:strVal val="#ppt_x"/>
                                          </p:val>
                                        </p:tav>
                                        <p:tav tm="100000">
                                          <p:val>
                                            <p:strVal val="#ppt_x"/>
                                          </p:val>
                                        </p:tav>
                                      </p:tavLst>
                                    </p:anim>
                                    <p:anim calcmode="lin" valueType="num">
                                      <p:cBhvr additive="base">
                                        <p:cTn id="14" dur="500" fill="hold"/>
                                        <p:tgtEl>
                                          <p:spTgt spid="5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9"/>
                                        </p:tgtEl>
                                        <p:attrNameLst>
                                          <p:attrName>style.visibility</p:attrName>
                                        </p:attrNameLst>
                                      </p:cBhvr>
                                      <p:to>
                                        <p:strVal val="visible"/>
                                      </p:to>
                                    </p:set>
                                    <p:anim calcmode="lin" valueType="num">
                                      <p:cBhvr additive="base">
                                        <p:cTn id="19" dur="500" fill="hold"/>
                                        <p:tgtEl>
                                          <p:spTgt spid="59"/>
                                        </p:tgtEl>
                                        <p:attrNameLst>
                                          <p:attrName>ppt_x</p:attrName>
                                        </p:attrNameLst>
                                      </p:cBhvr>
                                      <p:tavLst>
                                        <p:tav tm="0">
                                          <p:val>
                                            <p:strVal val="#ppt_x"/>
                                          </p:val>
                                        </p:tav>
                                        <p:tav tm="100000">
                                          <p:val>
                                            <p:strVal val="#ppt_x"/>
                                          </p:val>
                                        </p:tav>
                                      </p:tavLst>
                                    </p:anim>
                                    <p:anim calcmode="lin" valueType="num">
                                      <p:cBhvr additive="base">
                                        <p:cTn id="20" dur="500" fill="hold"/>
                                        <p:tgtEl>
                                          <p:spTgt spid="59"/>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0"/>
                                        </p:tgtEl>
                                        <p:attrNameLst>
                                          <p:attrName>style.visibility</p:attrName>
                                        </p:attrNameLst>
                                      </p:cBhvr>
                                      <p:to>
                                        <p:strVal val="visible"/>
                                      </p:to>
                                    </p:set>
                                    <p:anim calcmode="lin" valueType="num">
                                      <p:cBhvr additive="base">
                                        <p:cTn id="25" dur="500" fill="hold"/>
                                        <p:tgtEl>
                                          <p:spTgt spid="20"/>
                                        </p:tgtEl>
                                        <p:attrNameLst>
                                          <p:attrName>ppt_x</p:attrName>
                                        </p:attrNameLst>
                                      </p:cBhvr>
                                      <p:tavLst>
                                        <p:tav tm="0">
                                          <p:val>
                                            <p:strVal val="#ppt_x"/>
                                          </p:val>
                                        </p:tav>
                                        <p:tav tm="100000">
                                          <p:val>
                                            <p:strVal val="#ppt_x"/>
                                          </p:val>
                                        </p:tav>
                                      </p:tavLst>
                                    </p:anim>
                                    <p:anim calcmode="lin" valueType="num">
                                      <p:cBhvr additive="base">
                                        <p:cTn id="26"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7"/>
                                        </p:tgtEl>
                                        <p:attrNameLst>
                                          <p:attrName>style.visibility</p:attrName>
                                        </p:attrNameLst>
                                      </p:cBhvr>
                                      <p:to>
                                        <p:strVal val="visible"/>
                                      </p:to>
                                    </p:set>
                                    <p:anim calcmode="lin" valueType="num">
                                      <p:cBhvr additive="base">
                                        <p:cTn id="31" dur="500" fill="hold"/>
                                        <p:tgtEl>
                                          <p:spTgt spid="37"/>
                                        </p:tgtEl>
                                        <p:attrNameLst>
                                          <p:attrName>ppt_x</p:attrName>
                                        </p:attrNameLst>
                                      </p:cBhvr>
                                      <p:tavLst>
                                        <p:tav tm="0">
                                          <p:val>
                                            <p:strVal val="#ppt_x"/>
                                          </p:val>
                                        </p:tav>
                                        <p:tav tm="100000">
                                          <p:val>
                                            <p:strVal val="#ppt_x"/>
                                          </p:val>
                                        </p:tav>
                                      </p:tavLst>
                                    </p:anim>
                                    <p:anim calcmode="lin" valueType="num">
                                      <p:cBhvr additive="base">
                                        <p:cTn id="32" dur="500" fill="hold"/>
                                        <p:tgtEl>
                                          <p:spTgt spid="37"/>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65"/>
                                        </p:tgtEl>
                                        <p:attrNameLst>
                                          <p:attrName>style.visibility</p:attrName>
                                        </p:attrNameLst>
                                      </p:cBhvr>
                                      <p:to>
                                        <p:strVal val="visible"/>
                                      </p:to>
                                    </p:set>
                                    <p:anim calcmode="lin" valueType="num">
                                      <p:cBhvr additive="base">
                                        <p:cTn id="35" dur="500" fill="hold"/>
                                        <p:tgtEl>
                                          <p:spTgt spid="65"/>
                                        </p:tgtEl>
                                        <p:attrNameLst>
                                          <p:attrName>ppt_x</p:attrName>
                                        </p:attrNameLst>
                                      </p:cBhvr>
                                      <p:tavLst>
                                        <p:tav tm="0">
                                          <p:val>
                                            <p:strVal val="#ppt_x"/>
                                          </p:val>
                                        </p:tav>
                                        <p:tav tm="100000">
                                          <p:val>
                                            <p:strVal val="#ppt_x"/>
                                          </p:val>
                                        </p:tav>
                                      </p:tavLst>
                                    </p:anim>
                                    <p:anim calcmode="lin" valueType="num">
                                      <p:cBhvr additive="base">
                                        <p:cTn id="36" dur="500" fill="hold"/>
                                        <p:tgtEl>
                                          <p:spTgt spid="65"/>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43"/>
                                        </p:tgtEl>
                                        <p:attrNameLst>
                                          <p:attrName>style.visibility</p:attrName>
                                        </p:attrNameLst>
                                      </p:cBhvr>
                                      <p:to>
                                        <p:strVal val="visible"/>
                                      </p:to>
                                    </p:set>
                                    <p:anim calcmode="lin" valueType="num">
                                      <p:cBhvr additive="base">
                                        <p:cTn id="41" dur="500" fill="hold"/>
                                        <p:tgtEl>
                                          <p:spTgt spid="43"/>
                                        </p:tgtEl>
                                        <p:attrNameLst>
                                          <p:attrName>ppt_x</p:attrName>
                                        </p:attrNameLst>
                                      </p:cBhvr>
                                      <p:tavLst>
                                        <p:tav tm="0">
                                          <p:val>
                                            <p:strVal val="#ppt_x"/>
                                          </p:val>
                                        </p:tav>
                                        <p:tav tm="100000">
                                          <p:val>
                                            <p:strVal val="#ppt_x"/>
                                          </p:val>
                                        </p:tav>
                                      </p:tavLst>
                                    </p:anim>
                                    <p:anim calcmode="lin" valueType="num">
                                      <p:cBhvr additive="base">
                                        <p:cTn id="42" dur="500" fill="hold"/>
                                        <p:tgtEl>
                                          <p:spTgt spid="43"/>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stCondLst>
                                    <p:cond delay="0"/>
                                  </p:stCondLst>
                                  <p:childTnLst>
                                    <p:set>
                                      <p:cBhvr>
                                        <p:cTn id="44" dur="1" fill="hold">
                                          <p:stCondLst>
                                            <p:cond delay="0"/>
                                          </p:stCondLst>
                                        </p:cTn>
                                        <p:tgtEl>
                                          <p:spTgt spid="57"/>
                                        </p:tgtEl>
                                        <p:attrNameLst>
                                          <p:attrName>style.visibility</p:attrName>
                                        </p:attrNameLst>
                                      </p:cBhvr>
                                      <p:to>
                                        <p:strVal val="visible"/>
                                      </p:to>
                                    </p:set>
                                    <p:anim calcmode="lin" valueType="num">
                                      <p:cBhvr additive="base">
                                        <p:cTn id="45" dur="500" fill="hold"/>
                                        <p:tgtEl>
                                          <p:spTgt spid="57"/>
                                        </p:tgtEl>
                                        <p:attrNameLst>
                                          <p:attrName>ppt_x</p:attrName>
                                        </p:attrNameLst>
                                      </p:cBhvr>
                                      <p:tavLst>
                                        <p:tav tm="0">
                                          <p:val>
                                            <p:strVal val="#ppt_x"/>
                                          </p:val>
                                        </p:tav>
                                        <p:tav tm="100000">
                                          <p:val>
                                            <p:strVal val="#ppt_x"/>
                                          </p:val>
                                        </p:tav>
                                      </p:tavLst>
                                    </p:anim>
                                    <p:anim calcmode="lin" valueType="num">
                                      <p:cBhvr additive="base">
                                        <p:cTn id="46" dur="500" fill="hold"/>
                                        <p:tgtEl>
                                          <p:spTgt spid="57"/>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grpId="0" nodeType="clickEffect">
                                  <p:stCondLst>
                                    <p:cond delay="0"/>
                                  </p:stCondLst>
                                  <p:childTnLst>
                                    <p:set>
                                      <p:cBhvr>
                                        <p:cTn id="50" dur="1" fill="hold">
                                          <p:stCondLst>
                                            <p:cond delay="0"/>
                                          </p:stCondLst>
                                        </p:cTn>
                                        <p:tgtEl>
                                          <p:spTgt spid="49"/>
                                        </p:tgtEl>
                                        <p:attrNameLst>
                                          <p:attrName>style.visibility</p:attrName>
                                        </p:attrNameLst>
                                      </p:cBhvr>
                                      <p:to>
                                        <p:strVal val="visible"/>
                                      </p:to>
                                    </p:set>
                                    <p:anim calcmode="lin" valueType="num">
                                      <p:cBhvr additive="base">
                                        <p:cTn id="51" dur="500" fill="hold"/>
                                        <p:tgtEl>
                                          <p:spTgt spid="49"/>
                                        </p:tgtEl>
                                        <p:attrNameLst>
                                          <p:attrName>ppt_x</p:attrName>
                                        </p:attrNameLst>
                                      </p:cBhvr>
                                      <p:tavLst>
                                        <p:tav tm="0">
                                          <p:val>
                                            <p:strVal val="#ppt_x"/>
                                          </p:val>
                                        </p:tav>
                                        <p:tav tm="100000">
                                          <p:val>
                                            <p:strVal val="#ppt_x"/>
                                          </p:val>
                                        </p:tav>
                                      </p:tavLst>
                                    </p:anim>
                                    <p:anim calcmode="lin" valueType="num">
                                      <p:cBhvr additive="base">
                                        <p:cTn id="52" dur="500" fill="hold"/>
                                        <p:tgtEl>
                                          <p:spTgt spid="49"/>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58"/>
                                        </p:tgtEl>
                                        <p:attrNameLst>
                                          <p:attrName>style.visibility</p:attrName>
                                        </p:attrNameLst>
                                      </p:cBhvr>
                                      <p:to>
                                        <p:strVal val="visible"/>
                                      </p:to>
                                    </p:set>
                                    <p:anim calcmode="lin" valueType="num">
                                      <p:cBhvr additive="base">
                                        <p:cTn id="55" dur="500" fill="hold"/>
                                        <p:tgtEl>
                                          <p:spTgt spid="58"/>
                                        </p:tgtEl>
                                        <p:attrNameLst>
                                          <p:attrName>ppt_x</p:attrName>
                                        </p:attrNameLst>
                                      </p:cBhvr>
                                      <p:tavLst>
                                        <p:tav tm="0">
                                          <p:val>
                                            <p:strVal val="#ppt_x"/>
                                          </p:val>
                                        </p:tav>
                                        <p:tav tm="100000">
                                          <p:val>
                                            <p:strVal val="#ppt_x"/>
                                          </p:val>
                                        </p:tav>
                                      </p:tavLst>
                                    </p:anim>
                                    <p:anim calcmode="lin" valueType="num">
                                      <p:cBhvr additive="base">
                                        <p:cTn id="56" dur="500" fill="hold"/>
                                        <p:tgtEl>
                                          <p:spTgt spid="5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43" grpId="0" animBg="1"/>
      <p:bldP spid="49"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493065" y="1393455"/>
            <a:ext cx="1857107" cy="779084"/>
          </a:xfrm>
          <a:prstGeom prst="rect">
            <a:avLst/>
          </a:prstGeom>
          <a:solidFill>
            <a:schemeClr val="bg1"/>
          </a:solid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err="1">
                <a:ln w="0"/>
                <a:solidFill>
                  <a:srgbClr val="C00000"/>
                </a:solidFill>
                <a:effectLst>
                  <a:outerShdw blurRad="38100" dist="19050" dir="2700000" algn="tl" rotWithShape="0">
                    <a:schemeClr val="dk1">
                      <a:alpha val="40000"/>
                    </a:schemeClr>
                  </a:outerShdw>
                </a:effectLst>
              </a:rPr>
              <a:t>Moleculome</a:t>
            </a:r>
            <a:endParaRPr lang="es-ES" b="1" dirty="0">
              <a:ln w="0"/>
              <a:solidFill>
                <a:srgbClr val="C00000"/>
              </a:solidFill>
              <a:effectLst>
                <a:outerShdw blurRad="38100" dist="19050" dir="2700000" algn="tl" rotWithShape="0">
                  <a:schemeClr val="dk1">
                    <a:alpha val="40000"/>
                  </a:schemeClr>
                </a:outerShdw>
              </a:effectLst>
            </a:endParaRPr>
          </a:p>
          <a:p>
            <a:pPr algn="ctr"/>
            <a:r>
              <a:rPr lang="es-ES" b="1" dirty="0">
                <a:ln w="0"/>
                <a:solidFill>
                  <a:srgbClr val="C00000"/>
                </a:solidFill>
                <a:effectLst>
                  <a:outerShdw blurRad="38100" dist="19050" dir="2700000" algn="tl" rotWithShape="0">
                    <a:schemeClr val="dk1">
                      <a:alpha val="40000"/>
                    </a:schemeClr>
                  </a:outerShdw>
                </a:effectLst>
              </a:rPr>
              <a:t>(N=500, longitudinal)</a:t>
            </a:r>
            <a:endParaRPr lang="en-GB" b="1" dirty="0">
              <a:ln w="0"/>
              <a:solidFill>
                <a:srgbClr val="C00000"/>
              </a:solidFill>
              <a:effectLst>
                <a:outerShdw blurRad="38100" dist="19050" dir="2700000" algn="tl" rotWithShape="0">
                  <a:schemeClr val="dk1">
                    <a:alpha val="40000"/>
                  </a:schemeClr>
                </a:outerShdw>
              </a:effectLst>
            </a:endParaRPr>
          </a:p>
        </p:txBody>
      </p:sp>
      <p:sp>
        <p:nvSpPr>
          <p:cNvPr id="6" name="Rectangle 5"/>
          <p:cNvSpPr/>
          <p:nvPr/>
        </p:nvSpPr>
        <p:spPr>
          <a:xfrm>
            <a:off x="8949716" y="2973280"/>
            <a:ext cx="2663164" cy="2902031"/>
          </a:xfrm>
          <a:prstGeom prst="rect">
            <a:avLst/>
          </a:prstGeom>
          <a:solidFill>
            <a:schemeClr val="bg1"/>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ES" b="1" dirty="0" err="1">
                <a:ln w="0"/>
                <a:solidFill>
                  <a:schemeClr val="tx1"/>
                </a:solidFill>
                <a:effectLst>
                  <a:outerShdw blurRad="38100" dist="19050" dir="2700000" algn="tl" rotWithShape="0">
                    <a:schemeClr val="dk1">
                      <a:alpha val="40000"/>
                    </a:schemeClr>
                  </a:outerShdw>
                </a:effectLst>
              </a:rPr>
              <a:t>Subclinical</a:t>
            </a:r>
            <a:r>
              <a:rPr lang="es-ES" b="1" dirty="0">
                <a:ln w="0"/>
                <a:solidFill>
                  <a:schemeClr val="tx1"/>
                </a:solidFill>
                <a:effectLst>
                  <a:outerShdw blurRad="38100" dist="19050" dir="2700000" algn="tl" rotWithShape="0">
                    <a:schemeClr val="dk1">
                      <a:alpha val="40000"/>
                    </a:schemeClr>
                  </a:outerShdw>
                </a:effectLst>
              </a:rPr>
              <a:t> </a:t>
            </a:r>
            <a:r>
              <a:rPr lang="es-ES" b="1" dirty="0" err="1">
                <a:ln w="0"/>
                <a:solidFill>
                  <a:schemeClr val="tx1"/>
                </a:solidFill>
                <a:effectLst>
                  <a:outerShdw blurRad="38100" dist="19050" dir="2700000" algn="tl" rotWithShape="0">
                    <a:schemeClr val="dk1">
                      <a:alpha val="40000"/>
                    </a:schemeClr>
                  </a:outerShdw>
                </a:effectLst>
              </a:rPr>
              <a:t>Atherosclerosis</a:t>
            </a:r>
            <a:endParaRPr lang="es-ES" b="1" dirty="0">
              <a:ln w="0"/>
              <a:solidFill>
                <a:schemeClr val="tx1"/>
              </a:solidFill>
              <a:effectLst>
                <a:outerShdw blurRad="38100" dist="19050" dir="2700000" algn="tl" rotWithShape="0">
                  <a:schemeClr val="dk1">
                    <a:alpha val="40000"/>
                  </a:schemeClr>
                </a:outerShdw>
              </a:effectLst>
            </a:endParaRPr>
          </a:p>
          <a:p>
            <a:pPr algn="ctr"/>
            <a:r>
              <a:rPr lang="es-ES" dirty="0">
                <a:ln w="0"/>
                <a:solidFill>
                  <a:schemeClr val="tx1"/>
                </a:solidFill>
                <a:effectLst>
                  <a:outerShdw blurRad="38100" dist="19050" dir="2700000" algn="tl" rotWithShape="0">
                    <a:schemeClr val="dk1">
                      <a:alpha val="40000"/>
                    </a:schemeClr>
                  </a:outerShdw>
                </a:effectLst>
              </a:rPr>
              <a:t>2DVUS </a:t>
            </a:r>
          </a:p>
          <a:p>
            <a:pPr algn="ctr"/>
            <a:r>
              <a:rPr lang="es-ES" dirty="0">
                <a:ln w="0"/>
                <a:solidFill>
                  <a:schemeClr val="tx1"/>
                </a:solidFill>
                <a:effectLst>
                  <a:outerShdw blurRad="38100" dist="19050" dir="2700000" algn="tl" rotWithShape="0">
                    <a:schemeClr val="dk1">
                      <a:alpha val="40000"/>
                    </a:schemeClr>
                  </a:outerShdw>
                </a:effectLst>
              </a:rPr>
              <a:t>3DVUS </a:t>
            </a:r>
          </a:p>
          <a:p>
            <a:pPr algn="ctr"/>
            <a:r>
              <a:rPr lang="es-ES" dirty="0">
                <a:ln w="0"/>
                <a:solidFill>
                  <a:schemeClr val="tx1"/>
                </a:solidFill>
                <a:effectLst>
                  <a:outerShdw blurRad="38100" dist="19050" dir="2700000" algn="tl" rotWithShape="0">
                    <a:schemeClr val="dk1">
                      <a:alpha val="40000"/>
                    </a:schemeClr>
                  </a:outerShdw>
                </a:effectLst>
              </a:rPr>
              <a:t>CT </a:t>
            </a:r>
          </a:p>
          <a:p>
            <a:pPr algn="ctr"/>
            <a:r>
              <a:rPr lang="es-ES" dirty="0">
                <a:ln w="0"/>
                <a:solidFill>
                  <a:schemeClr val="tx1"/>
                </a:solidFill>
                <a:effectLst>
                  <a:outerShdw blurRad="38100" dist="19050" dir="2700000" algn="tl" rotWithShape="0">
                    <a:schemeClr val="dk1">
                      <a:alpha val="40000"/>
                    </a:schemeClr>
                  </a:outerShdw>
                </a:effectLst>
              </a:rPr>
              <a:t>PET </a:t>
            </a:r>
          </a:p>
          <a:p>
            <a:r>
              <a:rPr lang="en-GB" b="1" dirty="0">
                <a:ln w="0"/>
                <a:solidFill>
                  <a:schemeClr val="tx1"/>
                </a:solidFill>
                <a:effectLst>
                  <a:outerShdw blurRad="38100" dist="19050" dir="2700000" algn="tl" rotWithShape="0">
                    <a:schemeClr val="dk1">
                      <a:alpha val="40000"/>
                    </a:schemeClr>
                  </a:outerShdw>
                </a:effectLst>
              </a:rPr>
              <a:t>CV Events</a:t>
            </a:r>
          </a:p>
          <a:p>
            <a:r>
              <a:rPr lang="en-GB" b="1" dirty="0">
                <a:ln w="0"/>
                <a:solidFill>
                  <a:schemeClr val="tx1"/>
                </a:solidFill>
                <a:effectLst>
                  <a:outerShdw blurRad="38100" dist="19050" dir="2700000" algn="tl" rotWithShape="0">
                    <a:schemeClr val="dk1">
                      <a:alpha val="40000"/>
                    </a:schemeClr>
                  </a:outerShdw>
                </a:effectLst>
              </a:rPr>
              <a:t>Heart morphology (MRI)</a:t>
            </a:r>
          </a:p>
          <a:p>
            <a:r>
              <a:rPr lang="en-GB" b="1" dirty="0" err="1">
                <a:ln w="0"/>
                <a:solidFill>
                  <a:schemeClr val="tx1"/>
                </a:solidFill>
                <a:effectLst>
                  <a:outerShdw blurRad="38100" dist="19050" dir="2700000" algn="tl" rotWithShape="0">
                    <a:schemeClr val="dk1">
                      <a:alpha val="40000"/>
                    </a:schemeClr>
                  </a:outerShdw>
                </a:effectLst>
              </a:rPr>
              <a:t>Comorbilities</a:t>
            </a:r>
            <a:r>
              <a:rPr lang="en-GB" b="1" dirty="0">
                <a:ln w="0"/>
                <a:solidFill>
                  <a:schemeClr val="tx1"/>
                </a:solidFill>
                <a:effectLst>
                  <a:outerShdw blurRad="38100" dist="19050" dir="2700000" algn="tl" rotWithShape="0">
                    <a:schemeClr val="dk1">
                      <a:alpha val="40000"/>
                    </a:schemeClr>
                  </a:outerShdw>
                </a:effectLst>
              </a:rPr>
              <a:t> (AD)</a:t>
            </a:r>
          </a:p>
        </p:txBody>
      </p:sp>
      <p:pic>
        <p:nvPicPr>
          <p:cNvPr id="7" name="Picture 6"/>
          <p:cNvPicPr>
            <a:picLocks noChangeAspect="1"/>
          </p:cNvPicPr>
          <p:nvPr/>
        </p:nvPicPr>
        <p:blipFill>
          <a:blip r:embed="rId2"/>
          <a:stretch>
            <a:fillRect/>
          </a:stretch>
        </p:blipFill>
        <p:spPr>
          <a:xfrm>
            <a:off x="65365" y="333"/>
            <a:ext cx="6030635" cy="1228207"/>
          </a:xfrm>
          <a:prstGeom prst="rect">
            <a:avLst/>
          </a:prstGeom>
        </p:spPr>
      </p:pic>
      <p:sp>
        <p:nvSpPr>
          <p:cNvPr id="9" name="Rectangle 8"/>
          <p:cNvSpPr/>
          <p:nvPr/>
        </p:nvSpPr>
        <p:spPr>
          <a:xfrm>
            <a:off x="8949716" y="1562939"/>
            <a:ext cx="2663164" cy="609599"/>
          </a:xfrm>
          <a:prstGeom prst="rect">
            <a:avLst/>
          </a:prstGeom>
          <a:solidFill>
            <a:schemeClr val="bg1"/>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err="1">
                <a:ln w="0"/>
                <a:solidFill>
                  <a:srgbClr val="C00000"/>
                </a:solidFill>
                <a:effectLst>
                  <a:outerShdw blurRad="38100" dist="19050" dir="2700000" algn="tl" rotWithShape="0">
                    <a:schemeClr val="dk1">
                      <a:alpha val="40000"/>
                    </a:schemeClr>
                  </a:outerShdw>
                </a:effectLst>
              </a:rPr>
              <a:t>Phenome</a:t>
            </a:r>
            <a:endParaRPr lang="en-GB" b="1" dirty="0">
              <a:ln w="0"/>
              <a:solidFill>
                <a:srgbClr val="C00000"/>
              </a:solidFill>
              <a:effectLst>
                <a:outerShdw blurRad="38100" dist="19050" dir="2700000" algn="tl" rotWithShape="0">
                  <a:schemeClr val="dk1">
                    <a:alpha val="40000"/>
                  </a:schemeClr>
                </a:outerShdw>
              </a:effectLst>
            </a:endParaRPr>
          </a:p>
        </p:txBody>
      </p:sp>
      <p:sp>
        <p:nvSpPr>
          <p:cNvPr id="10" name="Rectangle 9"/>
          <p:cNvSpPr/>
          <p:nvPr/>
        </p:nvSpPr>
        <p:spPr>
          <a:xfrm>
            <a:off x="1892300" y="1393454"/>
            <a:ext cx="2122469" cy="747072"/>
          </a:xfrm>
          <a:prstGeom prst="rect">
            <a:avLst/>
          </a:prstGeom>
          <a:solidFill>
            <a:schemeClr val="bg1"/>
          </a:solid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err="1">
                <a:ln w="0"/>
                <a:solidFill>
                  <a:srgbClr val="C00000"/>
                </a:solidFill>
                <a:effectLst>
                  <a:outerShdw blurRad="38100" dist="19050" dir="2700000" algn="tl" rotWithShape="0">
                    <a:schemeClr val="dk1">
                      <a:alpha val="40000"/>
                    </a:schemeClr>
                  </a:outerShdw>
                </a:effectLst>
              </a:rPr>
              <a:t>Exposome</a:t>
            </a:r>
            <a:r>
              <a:rPr lang="es-ES" b="1" dirty="0">
                <a:ln w="0"/>
                <a:solidFill>
                  <a:srgbClr val="C00000"/>
                </a:solidFill>
                <a:effectLst>
                  <a:outerShdw blurRad="38100" dist="19050" dir="2700000" algn="tl" rotWithShape="0">
                    <a:schemeClr val="dk1">
                      <a:alpha val="40000"/>
                    </a:schemeClr>
                  </a:outerShdw>
                </a:effectLst>
              </a:rPr>
              <a:t>/</a:t>
            </a:r>
          </a:p>
          <a:p>
            <a:pPr algn="ctr"/>
            <a:r>
              <a:rPr lang="es-ES" b="1" dirty="0" err="1">
                <a:ln w="0"/>
                <a:solidFill>
                  <a:srgbClr val="C00000"/>
                </a:solidFill>
                <a:effectLst>
                  <a:outerShdw blurRad="38100" dist="19050" dir="2700000" algn="tl" rotWithShape="0">
                    <a:schemeClr val="dk1">
                      <a:alpha val="40000"/>
                    </a:schemeClr>
                  </a:outerShdw>
                </a:effectLst>
              </a:rPr>
              <a:t>clinical</a:t>
            </a:r>
            <a:r>
              <a:rPr lang="es-ES" b="1" dirty="0">
                <a:ln w="0"/>
                <a:solidFill>
                  <a:srgbClr val="C00000"/>
                </a:solidFill>
                <a:effectLst>
                  <a:outerShdw blurRad="38100" dist="19050" dir="2700000" algn="tl" rotWithShape="0">
                    <a:schemeClr val="dk1">
                      <a:alpha val="40000"/>
                    </a:schemeClr>
                  </a:outerShdw>
                </a:effectLst>
              </a:rPr>
              <a:t> records </a:t>
            </a:r>
            <a:r>
              <a:rPr lang="es-ES" sz="1400" b="1" dirty="0">
                <a:ln w="0"/>
                <a:solidFill>
                  <a:srgbClr val="C00000"/>
                </a:solidFill>
                <a:effectLst>
                  <a:outerShdw blurRad="38100" dist="19050" dir="2700000" algn="tl" rotWithShape="0">
                    <a:schemeClr val="dk1">
                      <a:alpha val="40000"/>
                    </a:schemeClr>
                  </a:outerShdw>
                </a:effectLst>
              </a:rPr>
              <a:t>(N=4184, longitudinal)</a:t>
            </a:r>
            <a:endParaRPr lang="en-GB" sz="1400" b="1" dirty="0">
              <a:ln w="0"/>
              <a:solidFill>
                <a:srgbClr val="C00000"/>
              </a:solidFill>
              <a:effectLst>
                <a:outerShdw blurRad="38100" dist="19050" dir="2700000" algn="tl" rotWithShape="0">
                  <a:schemeClr val="dk1">
                    <a:alpha val="40000"/>
                  </a:schemeClr>
                </a:outerShdw>
              </a:effectLst>
            </a:endParaRPr>
          </a:p>
        </p:txBody>
      </p:sp>
      <p:pic>
        <p:nvPicPr>
          <p:cNvPr id="12" name="Picture 1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00698" y="2321519"/>
            <a:ext cx="4559968" cy="4149258"/>
          </a:xfrm>
          <a:prstGeom prst="rect">
            <a:avLst/>
          </a:prstGeom>
          <a:noFill/>
          <a:ln>
            <a:noFill/>
          </a:ln>
        </p:spPr>
      </p:pic>
      <p:graphicFrame>
        <p:nvGraphicFramePr>
          <p:cNvPr id="13" name="Diagram 12"/>
          <p:cNvGraphicFramePr/>
          <p:nvPr/>
        </p:nvGraphicFramePr>
        <p:xfrm>
          <a:off x="4449267" y="2458992"/>
          <a:ext cx="4224528" cy="309458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 name="Cross 2"/>
          <p:cNvSpPr/>
          <p:nvPr/>
        </p:nvSpPr>
        <p:spPr>
          <a:xfrm>
            <a:off x="4506066" y="1613384"/>
            <a:ext cx="495702" cy="421681"/>
          </a:xfrm>
          <a:prstGeom prst="plus">
            <a:avLst/>
          </a:prstGeom>
          <a:solidFill>
            <a:srgbClr val="CC0000"/>
          </a:solidFill>
          <a:ln>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7762395" y="1162504"/>
            <a:ext cx="696024" cy="1323439"/>
          </a:xfrm>
          <a:prstGeom prst="rect">
            <a:avLst/>
          </a:prstGeom>
          <a:noFill/>
        </p:spPr>
        <p:txBody>
          <a:bodyPr wrap="none" rtlCol="0">
            <a:spAutoFit/>
          </a:bodyPr>
          <a:lstStyle/>
          <a:p>
            <a:r>
              <a:rPr lang="en-US" sz="8000" dirty="0">
                <a:solidFill>
                  <a:srgbClr val="C00000"/>
                </a:solidFill>
              </a:rPr>
              <a:t>=</a:t>
            </a:r>
          </a:p>
        </p:txBody>
      </p:sp>
      <p:sp>
        <p:nvSpPr>
          <p:cNvPr id="14" name="TextBox 13"/>
          <p:cNvSpPr txBox="1"/>
          <p:nvPr/>
        </p:nvSpPr>
        <p:spPr>
          <a:xfrm>
            <a:off x="1023195" y="2458992"/>
            <a:ext cx="3589252" cy="3416320"/>
          </a:xfrm>
          <a:prstGeom prst="rect">
            <a:avLst/>
          </a:prstGeom>
          <a:noFill/>
        </p:spPr>
        <p:txBody>
          <a:bodyPr wrap="none" rtlCol="0">
            <a:spAutoFit/>
          </a:bodyPr>
          <a:lstStyle/>
          <a:p>
            <a:r>
              <a:rPr lang="en-US" b="1" dirty="0">
                <a:solidFill>
                  <a:schemeClr val="bg1"/>
                </a:solidFill>
              </a:rPr>
              <a:t>Life style: </a:t>
            </a:r>
          </a:p>
          <a:p>
            <a:pPr marL="285750" indent="-285750">
              <a:buFont typeface="Arial" panose="020B0604020202020204" pitchFamily="34" charset="0"/>
              <a:buChar char="•"/>
            </a:pPr>
            <a:r>
              <a:rPr lang="en-US" dirty="0">
                <a:solidFill>
                  <a:schemeClr val="bg1"/>
                </a:solidFill>
              </a:rPr>
              <a:t>Diet (ENRICA questionnaire)</a:t>
            </a:r>
          </a:p>
          <a:p>
            <a:pPr marL="285750" indent="-285750">
              <a:buFont typeface="Arial" panose="020B0604020202020204" pitchFamily="34" charset="0"/>
              <a:buChar char="•"/>
            </a:pPr>
            <a:r>
              <a:rPr lang="en-US" dirty="0">
                <a:solidFill>
                  <a:schemeClr val="bg1"/>
                </a:solidFill>
              </a:rPr>
              <a:t>Activity &amp; sleep (Accelerometers)</a:t>
            </a:r>
          </a:p>
          <a:p>
            <a:pPr marL="285750" indent="-285750">
              <a:buFont typeface="Arial" panose="020B0604020202020204" pitchFamily="34" charset="0"/>
              <a:buChar char="•"/>
            </a:pPr>
            <a:r>
              <a:rPr lang="en-US" dirty="0">
                <a:solidFill>
                  <a:schemeClr val="bg1"/>
                </a:solidFill>
              </a:rPr>
              <a:t>Psychosocial (stress)</a:t>
            </a:r>
          </a:p>
          <a:p>
            <a:pPr marL="285750" indent="-285750">
              <a:buFont typeface="Arial" panose="020B0604020202020204" pitchFamily="34" charset="0"/>
              <a:buChar char="•"/>
            </a:pPr>
            <a:r>
              <a:rPr lang="en-US" dirty="0">
                <a:solidFill>
                  <a:schemeClr val="bg1"/>
                </a:solidFill>
              </a:rPr>
              <a:t>Medical treatment</a:t>
            </a:r>
          </a:p>
          <a:p>
            <a:endParaRPr lang="en-US" dirty="0">
              <a:solidFill>
                <a:schemeClr val="bg1"/>
              </a:solidFill>
            </a:endParaRPr>
          </a:p>
          <a:p>
            <a:r>
              <a:rPr lang="en-US" b="1" dirty="0">
                <a:solidFill>
                  <a:schemeClr val="bg1"/>
                </a:solidFill>
              </a:rPr>
              <a:t>Medical profile</a:t>
            </a:r>
            <a:r>
              <a:rPr lang="en-US" dirty="0">
                <a:solidFill>
                  <a:schemeClr val="bg1"/>
                </a:solidFill>
              </a:rPr>
              <a:t>:</a:t>
            </a:r>
          </a:p>
          <a:p>
            <a:pPr marL="285750" indent="-285750">
              <a:buFont typeface="Arial" panose="020B0604020202020204" pitchFamily="34" charset="0"/>
              <a:buChar char="•"/>
            </a:pPr>
            <a:r>
              <a:rPr lang="en-US" dirty="0">
                <a:solidFill>
                  <a:schemeClr val="bg1"/>
                </a:solidFill>
              </a:rPr>
              <a:t>Blood test</a:t>
            </a:r>
          </a:p>
          <a:p>
            <a:pPr marL="285750" indent="-285750">
              <a:buFont typeface="Arial" panose="020B0604020202020204" pitchFamily="34" charset="0"/>
              <a:buChar char="•"/>
            </a:pPr>
            <a:r>
              <a:rPr lang="en-US" dirty="0">
                <a:solidFill>
                  <a:schemeClr val="bg1"/>
                </a:solidFill>
              </a:rPr>
              <a:t>Urine Test</a:t>
            </a:r>
          </a:p>
          <a:p>
            <a:pPr marL="285750" indent="-285750">
              <a:buFont typeface="Arial" panose="020B0604020202020204" pitchFamily="34" charset="0"/>
              <a:buChar char="•"/>
            </a:pPr>
            <a:r>
              <a:rPr lang="en-US" dirty="0">
                <a:solidFill>
                  <a:schemeClr val="bg1"/>
                </a:solidFill>
              </a:rPr>
              <a:t>Demographics</a:t>
            </a:r>
          </a:p>
          <a:p>
            <a:pPr marL="285750" indent="-285750">
              <a:buFont typeface="Arial" panose="020B0604020202020204" pitchFamily="34" charset="0"/>
              <a:buChar char="•"/>
            </a:pPr>
            <a:r>
              <a:rPr lang="en-US" dirty="0">
                <a:solidFill>
                  <a:schemeClr val="bg1"/>
                </a:solidFill>
              </a:rPr>
              <a:t>Clinical conditions</a:t>
            </a:r>
          </a:p>
          <a:p>
            <a:pPr marL="285750" indent="-285750">
              <a:buFont typeface="Arial" panose="020B0604020202020204" pitchFamily="34" charset="0"/>
              <a:buChar char="•"/>
            </a:pPr>
            <a:r>
              <a:rPr lang="en-US" dirty="0">
                <a:solidFill>
                  <a:schemeClr val="bg1"/>
                </a:solidFill>
              </a:rPr>
              <a:t>ECG</a:t>
            </a:r>
          </a:p>
        </p:txBody>
      </p:sp>
      <p:sp>
        <p:nvSpPr>
          <p:cNvPr id="15" name="TextBox 14">
            <a:extLst>
              <a:ext uri="{FF2B5EF4-FFF2-40B4-BE49-F238E27FC236}">
                <a16:creationId xmlns:a16="http://schemas.microsoft.com/office/drawing/2014/main" id="{5C2C8556-0434-4636-80D8-00CAF042BFB0}"/>
              </a:ext>
            </a:extLst>
          </p:cNvPr>
          <p:cNvSpPr txBox="1"/>
          <p:nvPr/>
        </p:nvSpPr>
        <p:spPr>
          <a:xfrm>
            <a:off x="5583163" y="3615200"/>
            <a:ext cx="1934828" cy="954107"/>
          </a:xfrm>
          <a:prstGeom prst="rect">
            <a:avLst/>
          </a:prstGeom>
          <a:solidFill>
            <a:schemeClr val="bg1"/>
          </a:solidFill>
        </p:spPr>
        <p:txBody>
          <a:bodyPr wrap="square" rtlCol="0">
            <a:spAutoFit/>
          </a:bodyPr>
          <a:lstStyle/>
          <a:p>
            <a:pPr algn="ctr"/>
            <a:r>
              <a:rPr lang="en-US" sz="2800" b="1" dirty="0"/>
              <a:t>Remaining </a:t>
            </a:r>
          </a:p>
          <a:p>
            <a:pPr algn="ctr"/>
            <a:r>
              <a:rPr lang="en-US" sz="2800" b="1" dirty="0"/>
              <a:t>10-20%?</a:t>
            </a:r>
          </a:p>
        </p:txBody>
      </p:sp>
    </p:spTree>
    <p:extLst>
      <p:ext uri="{BB962C8B-B14F-4D97-AF65-F5344CB8AC3E}">
        <p14:creationId xmlns:p14="http://schemas.microsoft.com/office/powerpoint/2010/main" val="3907105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ppt_x"/>
                                          </p:val>
                                        </p:tav>
                                        <p:tav tm="100000">
                                          <p:val>
                                            <p:strVal val="#ppt_x"/>
                                          </p:val>
                                        </p:tav>
                                      </p:tavLst>
                                    </p:anim>
                                    <p:anim calcmode="lin" valueType="num">
                                      <p:cBhvr additive="base">
                                        <p:cTn id="1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500" fill="hold"/>
                                        <p:tgtEl>
                                          <p:spTgt spid="14"/>
                                        </p:tgtEl>
                                        <p:attrNameLst>
                                          <p:attrName>ppt_x</p:attrName>
                                        </p:attrNameLst>
                                      </p:cBhvr>
                                      <p:tavLst>
                                        <p:tav tm="0">
                                          <p:val>
                                            <p:strVal val="#ppt_x"/>
                                          </p:val>
                                        </p:tav>
                                        <p:tav tm="100000">
                                          <p:val>
                                            <p:strVal val="#ppt_x"/>
                                          </p:val>
                                        </p:tav>
                                      </p:tavLst>
                                    </p:anim>
                                    <p:anim calcmode="lin" valueType="num">
                                      <p:cBhvr additive="base">
                                        <p:cTn id="20"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 calcmode="lin" valueType="num">
                                      <p:cBhvr additive="base">
                                        <p:cTn id="25" dur="500" fill="hold"/>
                                        <p:tgtEl>
                                          <p:spTgt spid="13"/>
                                        </p:tgtEl>
                                        <p:attrNameLst>
                                          <p:attrName>ppt_x</p:attrName>
                                        </p:attrNameLst>
                                      </p:cBhvr>
                                      <p:tavLst>
                                        <p:tav tm="0">
                                          <p:val>
                                            <p:strVal val="#ppt_x"/>
                                          </p:val>
                                        </p:tav>
                                        <p:tav tm="100000">
                                          <p:val>
                                            <p:strVal val="#ppt_x"/>
                                          </p:val>
                                        </p:tav>
                                      </p:tavLst>
                                    </p:anim>
                                    <p:anim calcmode="lin" valueType="num">
                                      <p:cBhvr additive="base">
                                        <p:cTn id="26" dur="500" fill="hold"/>
                                        <p:tgtEl>
                                          <p:spTgt spid="13"/>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anim calcmode="lin" valueType="num">
                                      <p:cBhvr additive="base">
                                        <p:cTn id="29" dur="500" fill="hold"/>
                                        <p:tgtEl>
                                          <p:spTgt spid="15"/>
                                        </p:tgtEl>
                                        <p:attrNameLst>
                                          <p:attrName>ppt_x</p:attrName>
                                        </p:attrNameLst>
                                      </p:cBhvr>
                                      <p:tavLst>
                                        <p:tav tm="0">
                                          <p:val>
                                            <p:strVal val="#ppt_x"/>
                                          </p:val>
                                        </p:tav>
                                        <p:tav tm="100000">
                                          <p:val>
                                            <p:strVal val="#ppt_x"/>
                                          </p:val>
                                        </p:tav>
                                      </p:tavLst>
                                    </p:anim>
                                    <p:anim calcmode="lin" valueType="num">
                                      <p:cBhvr additive="base">
                                        <p:cTn id="30"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Graphic spid="13" grpId="0">
        <p:bldAsOne/>
      </p:bldGraphic>
      <p:bldP spid="14" grpId="0"/>
      <p:bldP spid="15"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EE73738-CEF5-47CE-8D64-F1142B631C3B}"/>
              </a:ext>
            </a:extLst>
          </p:cNvPr>
          <p:cNvPicPr>
            <a:picLocks noChangeAspect="1"/>
          </p:cNvPicPr>
          <p:nvPr/>
        </p:nvPicPr>
        <p:blipFill>
          <a:blip r:embed="rId2"/>
          <a:stretch>
            <a:fillRect/>
          </a:stretch>
        </p:blipFill>
        <p:spPr>
          <a:xfrm>
            <a:off x="746153" y="1824284"/>
            <a:ext cx="4941632" cy="2283765"/>
          </a:xfrm>
          <a:prstGeom prst="rect">
            <a:avLst/>
          </a:prstGeom>
        </p:spPr>
      </p:pic>
      <p:pic>
        <p:nvPicPr>
          <p:cNvPr id="4" name="Picture 3">
            <a:extLst>
              <a:ext uri="{FF2B5EF4-FFF2-40B4-BE49-F238E27FC236}">
                <a16:creationId xmlns:a16="http://schemas.microsoft.com/office/drawing/2014/main" id="{EE84A6A2-01AA-4826-BCAD-CB7A0C042DF0}"/>
              </a:ext>
            </a:extLst>
          </p:cNvPr>
          <p:cNvPicPr>
            <a:picLocks noChangeAspect="1"/>
          </p:cNvPicPr>
          <p:nvPr/>
        </p:nvPicPr>
        <p:blipFill>
          <a:blip r:embed="rId3"/>
          <a:stretch>
            <a:fillRect/>
          </a:stretch>
        </p:blipFill>
        <p:spPr>
          <a:xfrm>
            <a:off x="1294815" y="4453961"/>
            <a:ext cx="4205096" cy="1935616"/>
          </a:xfrm>
          <a:prstGeom prst="rect">
            <a:avLst/>
          </a:prstGeom>
        </p:spPr>
      </p:pic>
      <p:pic>
        <p:nvPicPr>
          <p:cNvPr id="5" name="Picture 4">
            <a:extLst>
              <a:ext uri="{FF2B5EF4-FFF2-40B4-BE49-F238E27FC236}">
                <a16:creationId xmlns:a16="http://schemas.microsoft.com/office/drawing/2014/main" id="{05C48213-45FE-4C6A-850C-277D52D902C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1696811"/>
            <a:ext cx="5838839" cy="3464378"/>
          </a:xfrm>
          <a:prstGeom prst="rect">
            <a:avLst/>
          </a:prstGeom>
        </p:spPr>
      </p:pic>
      <p:pic>
        <p:nvPicPr>
          <p:cNvPr id="6" name="Picture 5">
            <a:extLst>
              <a:ext uri="{FF2B5EF4-FFF2-40B4-BE49-F238E27FC236}">
                <a16:creationId xmlns:a16="http://schemas.microsoft.com/office/drawing/2014/main" id="{5255B0F5-6BFA-46D6-BFE9-626A48EF7451}"/>
              </a:ext>
            </a:extLst>
          </p:cNvPr>
          <p:cNvPicPr>
            <a:picLocks noChangeAspect="1"/>
          </p:cNvPicPr>
          <p:nvPr/>
        </p:nvPicPr>
        <p:blipFill>
          <a:blip r:embed="rId5"/>
          <a:stretch>
            <a:fillRect/>
          </a:stretch>
        </p:blipFill>
        <p:spPr>
          <a:xfrm>
            <a:off x="269422" y="153233"/>
            <a:ext cx="6255883" cy="1406825"/>
          </a:xfrm>
          <a:prstGeom prst="rect">
            <a:avLst/>
          </a:prstGeom>
        </p:spPr>
      </p:pic>
      <p:pic>
        <p:nvPicPr>
          <p:cNvPr id="7" name="Picture 6">
            <a:extLst>
              <a:ext uri="{FF2B5EF4-FFF2-40B4-BE49-F238E27FC236}">
                <a16:creationId xmlns:a16="http://schemas.microsoft.com/office/drawing/2014/main" id="{A4FF024A-9662-4481-86F3-EB6725C15107}"/>
              </a:ext>
            </a:extLst>
          </p:cNvPr>
          <p:cNvPicPr/>
          <p:nvPr/>
        </p:nvPicPr>
        <p:blipFill>
          <a:blip r:embed="rId6"/>
          <a:stretch>
            <a:fillRect/>
          </a:stretch>
        </p:blipFill>
        <p:spPr>
          <a:xfrm>
            <a:off x="6283874" y="2315598"/>
            <a:ext cx="5510530" cy="4276725"/>
          </a:xfrm>
          <a:prstGeom prst="rect">
            <a:avLst/>
          </a:prstGeom>
        </p:spPr>
      </p:pic>
    </p:spTree>
    <p:extLst>
      <p:ext uri="{BB962C8B-B14F-4D97-AF65-F5344CB8AC3E}">
        <p14:creationId xmlns:p14="http://schemas.microsoft.com/office/powerpoint/2010/main" val="3094774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additive="base">
                                        <p:cTn id="25" dur="500" fill="hold"/>
                                        <p:tgtEl>
                                          <p:spTgt spid="5"/>
                                        </p:tgtEl>
                                        <p:attrNameLst>
                                          <p:attrName>ppt_x</p:attrName>
                                        </p:attrNameLst>
                                      </p:cBhvr>
                                      <p:tavLst>
                                        <p:tav tm="0">
                                          <p:val>
                                            <p:strVal val="#ppt_x"/>
                                          </p:val>
                                        </p:tav>
                                        <p:tav tm="100000">
                                          <p:val>
                                            <p:strVal val="#ppt_x"/>
                                          </p:val>
                                        </p:tav>
                                      </p:tavLst>
                                    </p:anim>
                                    <p:anim calcmode="lin" valueType="num">
                                      <p:cBhvr additive="base">
                                        <p:cTn id="2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7"/>
                                        </p:tgtEl>
                                        <p:attrNameLst>
                                          <p:attrName>style.visibility</p:attrName>
                                        </p:attrNameLst>
                                      </p:cBhvr>
                                      <p:to>
                                        <p:strVal val="visible"/>
                                      </p:to>
                                    </p:set>
                                    <p:anim calcmode="lin" valueType="num">
                                      <p:cBhvr additive="base">
                                        <p:cTn id="31" dur="500" fill="hold"/>
                                        <p:tgtEl>
                                          <p:spTgt spid="7"/>
                                        </p:tgtEl>
                                        <p:attrNameLst>
                                          <p:attrName>ppt_x</p:attrName>
                                        </p:attrNameLst>
                                      </p:cBhvr>
                                      <p:tavLst>
                                        <p:tav tm="0">
                                          <p:val>
                                            <p:strVal val="#ppt_x"/>
                                          </p:val>
                                        </p:tav>
                                        <p:tav tm="100000">
                                          <p:val>
                                            <p:strVal val="#ppt_x"/>
                                          </p:val>
                                        </p:tav>
                                      </p:tavLst>
                                    </p:anim>
                                    <p:anim calcmode="lin" valueType="num">
                                      <p:cBhvr additive="base">
                                        <p:cTn id="3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FB9766F2-A991-438E-A482-D728839E1E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12482" y="2950138"/>
            <a:ext cx="2057400" cy="2219325"/>
          </a:xfrm>
          <a:prstGeom prst="rect">
            <a:avLst/>
          </a:prstGeom>
        </p:spPr>
      </p:pic>
      <p:pic>
        <p:nvPicPr>
          <p:cNvPr id="4" name="Picture 3">
            <a:extLst>
              <a:ext uri="{FF2B5EF4-FFF2-40B4-BE49-F238E27FC236}">
                <a16:creationId xmlns:a16="http://schemas.microsoft.com/office/drawing/2014/main" id="{17E79A5F-5386-4CD8-900E-D9F455C09421}"/>
              </a:ext>
            </a:extLst>
          </p:cNvPr>
          <p:cNvPicPr>
            <a:picLocks noChangeAspect="1"/>
          </p:cNvPicPr>
          <p:nvPr/>
        </p:nvPicPr>
        <p:blipFill>
          <a:blip r:embed="rId3"/>
          <a:stretch>
            <a:fillRect/>
          </a:stretch>
        </p:blipFill>
        <p:spPr>
          <a:xfrm>
            <a:off x="73485" y="0"/>
            <a:ext cx="4352925" cy="2447925"/>
          </a:xfrm>
          <a:prstGeom prst="rect">
            <a:avLst/>
          </a:prstGeom>
        </p:spPr>
      </p:pic>
      <p:grpSp>
        <p:nvGrpSpPr>
          <p:cNvPr id="21" name="Group 20">
            <a:extLst>
              <a:ext uri="{FF2B5EF4-FFF2-40B4-BE49-F238E27FC236}">
                <a16:creationId xmlns:a16="http://schemas.microsoft.com/office/drawing/2014/main" id="{4F034EBE-9FD2-4E75-A422-C3FD77467293}"/>
              </a:ext>
            </a:extLst>
          </p:cNvPr>
          <p:cNvGrpSpPr/>
          <p:nvPr/>
        </p:nvGrpSpPr>
        <p:grpSpPr>
          <a:xfrm>
            <a:off x="2778412" y="1867020"/>
            <a:ext cx="4352925" cy="4385560"/>
            <a:chOff x="3118798" y="1688294"/>
            <a:chExt cx="4352925" cy="4385560"/>
          </a:xfrm>
        </p:grpSpPr>
        <p:sp>
          <p:nvSpPr>
            <p:cNvPr id="5" name="Oval 4">
              <a:extLst>
                <a:ext uri="{FF2B5EF4-FFF2-40B4-BE49-F238E27FC236}">
                  <a16:creationId xmlns:a16="http://schemas.microsoft.com/office/drawing/2014/main" id="{6D639EC3-30C0-48C8-AB34-EA2227719708}"/>
                </a:ext>
              </a:extLst>
            </p:cNvPr>
            <p:cNvSpPr/>
            <p:nvPr/>
          </p:nvSpPr>
          <p:spPr>
            <a:xfrm>
              <a:off x="3118798" y="2164994"/>
              <a:ext cx="4352925" cy="3908860"/>
            </a:xfrm>
            <a:prstGeom prst="ellipse">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TextBox 6">
              <a:extLst>
                <a:ext uri="{FF2B5EF4-FFF2-40B4-BE49-F238E27FC236}">
                  <a16:creationId xmlns:a16="http://schemas.microsoft.com/office/drawing/2014/main" id="{94C4B6BA-15A7-4362-97D2-8B74331D182B}"/>
                </a:ext>
              </a:extLst>
            </p:cNvPr>
            <p:cNvSpPr txBox="1"/>
            <p:nvPr/>
          </p:nvSpPr>
          <p:spPr>
            <a:xfrm>
              <a:off x="4524728" y="2604359"/>
              <a:ext cx="1541063" cy="400110"/>
            </a:xfrm>
            <a:prstGeom prst="rect">
              <a:avLst/>
            </a:prstGeom>
            <a:noFill/>
          </p:spPr>
          <p:txBody>
            <a:bodyPr wrap="none" rtlCol="0">
              <a:spAutoFit/>
            </a:bodyPr>
            <a:lstStyle/>
            <a:p>
              <a:r>
                <a:rPr lang="en-GB" sz="2000" dirty="0"/>
                <a:t>DNA variants</a:t>
              </a:r>
            </a:p>
          </p:txBody>
        </p:sp>
        <p:sp>
          <p:nvSpPr>
            <p:cNvPr id="8" name="TextBox 7">
              <a:extLst>
                <a:ext uri="{FF2B5EF4-FFF2-40B4-BE49-F238E27FC236}">
                  <a16:creationId xmlns:a16="http://schemas.microsoft.com/office/drawing/2014/main" id="{F6558352-2D5F-4EC2-80DC-80D64FCB501B}"/>
                </a:ext>
              </a:extLst>
            </p:cNvPr>
            <p:cNvSpPr txBox="1"/>
            <p:nvPr/>
          </p:nvSpPr>
          <p:spPr>
            <a:xfrm>
              <a:off x="4033888" y="1688294"/>
              <a:ext cx="2470356" cy="461665"/>
            </a:xfrm>
            <a:prstGeom prst="rect">
              <a:avLst/>
            </a:prstGeom>
            <a:noFill/>
          </p:spPr>
          <p:txBody>
            <a:bodyPr wrap="none" rtlCol="0">
              <a:spAutoFit/>
            </a:bodyPr>
            <a:lstStyle/>
            <a:p>
              <a:r>
                <a:rPr lang="en-GB" sz="2400" b="1" dirty="0">
                  <a:solidFill>
                    <a:schemeClr val="accent1">
                      <a:lumMod val="60000"/>
                      <a:lumOff val="40000"/>
                    </a:schemeClr>
                  </a:solidFill>
                </a:rPr>
                <a:t>Intrinsic: Genetics</a:t>
              </a:r>
            </a:p>
          </p:txBody>
        </p:sp>
        <p:sp>
          <p:nvSpPr>
            <p:cNvPr id="9" name="Arrow: Right 8">
              <a:extLst>
                <a:ext uri="{FF2B5EF4-FFF2-40B4-BE49-F238E27FC236}">
                  <a16:creationId xmlns:a16="http://schemas.microsoft.com/office/drawing/2014/main" id="{B00B5C11-52A4-4449-A448-38AC9927695E}"/>
                </a:ext>
              </a:extLst>
            </p:cNvPr>
            <p:cNvSpPr/>
            <p:nvPr/>
          </p:nvSpPr>
          <p:spPr>
            <a:xfrm rot="5400000">
              <a:off x="4704781" y="3330427"/>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a:extLst>
                <a:ext uri="{FF2B5EF4-FFF2-40B4-BE49-F238E27FC236}">
                  <a16:creationId xmlns:a16="http://schemas.microsoft.com/office/drawing/2014/main" id="{29A4D1DC-B75E-4853-BD5D-37528C28E9E0}"/>
                </a:ext>
              </a:extLst>
            </p:cNvPr>
            <p:cNvSpPr txBox="1"/>
            <p:nvPr/>
          </p:nvSpPr>
          <p:spPr>
            <a:xfrm>
              <a:off x="4203335" y="4119424"/>
              <a:ext cx="1860446" cy="400110"/>
            </a:xfrm>
            <a:prstGeom prst="rect">
              <a:avLst/>
            </a:prstGeom>
            <a:noFill/>
          </p:spPr>
          <p:txBody>
            <a:bodyPr wrap="none" rtlCol="0">
              <a:spAutoFit/>
            </a:bodyPr>
            <a:lstStyle/>
            <a:p>
              <a:r>
                <a:rPr lang="en-GB" sz="2000" dirty="0"/>
                <a:t>Gene regulation</a:t>
              </a:r>
            </a:p>
          </p:txBody>
        </p:sp>
      </p:grpSp>
      <p:sp>
        <p:nvSpPr>
          <p:cNvPr id="13" name="Arrow: Right 12">
            <a:extLst>
              <a:ext uri="{FF2B5EF4-FFF2-40B4-BE49-F238E27FC236}">
                <a16:creationId xmlns:a16="http://schemas.microsoft.com/office/drawing/2014/main" id="{AD9A8039-F512-4597-BF7C-705B91414B6A}"/>
              </a:ext>
            </a:extLst>
          </p:cNvPr>
          <p:cNvSpPr/>
          <p:nvPr/>
        </p:nvSpPr>
        <p:spPr>
          <a:xfrm>
            <a:off x="6040368" y="4083597"/>
            <a:ext cx="553901"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22" name="Group 21">
            <a:extLst>
              <a:ext uri="{FF2B5EF4-FFF2-40B4-BE49-F238E27FC236}">
                <a16:creationId xmlns:a16="http://schemas.microsoft.com/office/drawing/2014/main" id="{5C89AFC5-619E-44A7-85BB-685FF06EFB72}"/>
              </a:ext>
            </a:extLst>
          </p:cNvPr>
          <p:cNvGrpSpPr/>
          <p:nvPr/>
        </p:nvGrpSpPr>
        <p:grpSpPr>
          <a:xfrm>
            <a:off x="6641972" y="899101"/>
            <a:ext cx="4352925" cy="5159718"/>
            <a:chOff x="6641972" y="899101"/>
            <a:chExt cx="4352925" cy="5159718"/>
          </a:xfrm>
        </p:grpSpPr>
        <p:sp>
          <p:nvSpPr>
            <p:cNvPr id="11" name="Oval 10">
              <a:extLst>
                <a:ext uri="{FF2B5EF4-FFF2-40B4-BE49-F238E27FC236}">
                  <a16:creationId xmlns:a16="http://schemas.microsoft.com/office/drawing/2014/main" id="{1889027F-CC0D-42CC-A51C-EE01DBA3F69D}"/>
                </a:ext>
              </a:extLst>
            </p:cNvPr>
            <p:cNvSpPr/>
            <p:nvPr/>
          </p:nvSpPr>
          <p:spPr>
            <a:xfrm>
              <a:off x="6641972" y="2149959"/>
              <a:ext cx="4352925" cy="3908860"/>
            </a:xfrm>
            <a:prstGeom prst="ellipse">
              <a:avLst/>
            </a:prstGeom>
            <a:solidFill>
              <a:schemeClr val="accent6">
                <a:lumMod val="20000"/>
                <a:lumOff val="80000"/>
                <a:alpha val="5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12" name="Picture 11">
              <a:extLst>
                <a:ext uri="{FF2B5EF4-FFF2-40B4-BE49-F238E27FC236}">
                  <a16:creationId xmlns:a16="http://schemas.microsoft.com/office/drawing/2014/main" id="{DC7BAFFF-8BFA-4CC1-8FDF-D7432A2FCAD9}"/>
                </a:ext>
              </a:extLst>
            </p:cNvPr>
            <p:cNvPicPr>
              <a:picLocks noChangeAspect="1"/>
            </p:cNvPicPr>
            <p:nvPr/>
          </p:nvPicPr>
          <p:blipFill rotWithShape="1">
            <a:blip r:embed="rId4">
              <a:extLst>
                <a:ext uri="{28A0092B-C50C-407E-A947-70E740481C1C}">
                  <a14:useLocalDpi xmlns:a14="http://schemas.microsoft.com/office/drawing/2010/main" val="0"/>
                </a:ext>
              </a:extLst>
            </a:blip>
            <a:srcRect r="51991" b="75946"/>
            <a:stretch/>
          </p:blipFill>
          <p:spPr>
            <a:xfrm>
              <a:off x="7620702" y="899101"/>
              <a:ext cx="2985610" cy="1098436"/>
            </a:xfrm>
            <a:prstGeom prst="rect">
              <a:avLst/>
            </a:prstGeom>
          </p:spPr>
        </p:pic>
        <p:sp>
          <p:nvSpPr>
            <p:cNvPr id="14" name="TextBox 13">
              <a:extLst>
                <a:ext uri="{FF2B5EF4-FFF2-40B4-BE49-F238E27FC236}">
                  <a16:creationId xmlns:a16="http://schemas.microsoft.com/office/drawing/2014/main" id="{6EB9B0AC-1C8E-434F-8CD0-25A63D410CD5}"/>
                </a:ext>
              </a:extLst>
            </p:cNvPr>
            <p:cNvSpPr txBox="1"/>
            <p:nvPr/>
          </p:nvSpPr>
          <p:spPr>
            <a:xfrm>
              <a:off x="7620702" y="2604359"/>
              <a:ext cx="2739917" cy="400110"/>
            </a:xfrm>
            <a:prstGeom prst="rect">
              <a:avLst/>
            </a:prstGeom>
            <a:noFill/>
          </p:spPr>
          <p:txBody>
            <a:bodyPr wrap="none" rtlCol="0">
              <a:spAutoFit/>
            </a:bodyPr>
            <a:lstStyle/>
            <a:p>
              <a:r>
                <a:rPr lang="en-GB" sz="2000" dirty="0"/>
                <a:t>Epigenetic modifications</a:t>
              </a:r>
            </a:p>
          </p:txBody>
        </p:sp>
        <p:sp>
          <p:nvSpPr>
            <p:cNvPr id="15" name="Arrow: Right 14">
              <a:extLst>
                <a:ext uri="{FF2B5EF4-FFF2-40B4-BE49-F238E27FC236}">
                  <a16:creationId xmlns:a16="http://schemas.microsoft.com/office/drawing/2014/main" id="{4CCDA6A4-6BE0-4D1B-B1C5-D0986E2E1299}"/>
                </a:ext>
              </a:extLst>
            </p:cNvPr>
            <p:cNvSpPr/>
            <p:nvPr/>
          </p:nvSpPr>
          <p:spPr>
            <a:xfrm rot="5400000">
              <a:off x="8329231" y="3223779"/>
              <a:ext cx="978408" cy="484632"/>
            </a:xfrm>
            <a:prstGeom prst="rightArrow">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TextBox 15">
              <a:extLst>
                <a:ext uri="{FF2B5EF4-FFF2-40B4-BE49-F238E27FC236}">
                  <a16:creationId xmlns:a16="http://schemas.microsoft.com/office/drawing/2014/main" id="{A0CBEBC8-8335-4146-B269-1B3D16D2E614}"/>
                </a:ext>
              </a:extLst>
            </p:cNvPr>
            <p:cNvSpPr txBox="1"/>
            <p:nvPr/>
          </p:nvSpPr>
          <p:spPr>
            <a:xfrm>
              <a:off x="8048185" y="4061947"/>
              <a:ext cx="1860446" cy="400110"/>
            </a:xfrm>
            <a:prstGeom prst="rect">
              <a:avLst/>
            </a:prstGeom>
            <a:noFill/>
          </p:spPr>
          <p:txBody>
            <a:bodyPr wrap="none" rtlCol="0">
              <a:spAutoFit/>
            </a:bodyPr>
            <a:lstStyle/>
            <a:p>
              <a:r>
                <a:rPr lang="en-GB" sz="2000" dirty="0"/>
                <a:t>Gene regulation</a:t>
              </a:r>
            </a:p>
          </p:txBody>
        </p:sp>
      </p:grpSp>
      <p:sp>
        <p:nvSpPr>
          <p:cNvPr id="17" name="Arrow: Right 16">
            <a:extLst>
              <a:ext uri="{FF2B5EF4-FFF2-40B4-BE49-F238E27FC236}">
                <a16:creationId xmlns:a16="http://schemas.microsoft.com/office/drawing/2014/main" id="{272F67FE-1052-44D3-91B9-803F476B56FB}"/>
              </a:ext>
            </a:extLst>
          </p:cNvPr>
          <p:cNvSpPr/>
          <p:nvPr/>
        </p:nvSpPr>
        <p:spPr>
          <a:xfrm rot="10800000">
            <a:off x="7543691" y="4061947"/>
            <a:ext cx="504494" cy="484632"/>
          </a:xfrm>
          <a:prstGeom prst="rightArrow">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TextBox 17">
            <a:extLst>
              <a:ext uri="{FF2B5EF4-FFF2-40B4-BE49-F238E27FC236}">
                <a16:creationId xmlns:a16="http://schemas.microsoft.com/office/drawing/2014/main" id="{CB8E92C3-C65A-457E-BAB3-B97C9F9E7131}"/>
              </a:ext>
            </a:extLst>
          </p:cNvPr>
          <p:cNvSpPr txBox="1"/>
          <p:nvPr/>
        </p:nvSpPr>
        <p:spPr>
          <a:xfrm>
            <a:off x="6439895" y="4897012"/>
            <a:ext cx="1202573" cy="369332"/>
          </a:xfrm>
          <a:prstGeom prst="rect">
            <a:avLst/>
          </a:prstGeom>
          <a:solidFill>
            <a:srgbClr val="F17BB3"/>
          </a:solidFill>
        </p:spPr>
        <p:txBody>
          <a:bodyPr wrap="none" rtlCol="0">
            <a:spAutoFit/>
          </a:bodyPr>
          <a:lstStyle/>
          <a:p>
            <a:r>
              <a:rPr lang="en-GB" dirty="0">
                <a:solidFill>
                  <a:schemeClr val="bg1"/>
                </a:solidFill>
              </a:rPr>
              <a:t>Phenotype</a:t>
            </a:r>
          </a:p>
        </p:txBody>
      </p:sp>
      <p:pic>
        <p:nvPicPr>
          <p:cNvPr id="25" name="Picture 24">
            <a:extLst>
              <a:ext uri="{FF2B5EF4-FFF2-40B4-BE49-F238E27FC236}">
                <a16:creationId xmlns:a16="http://schemas.microsoft.com/office/drawing/2014/main" id="{906FA3F0-667F-4025-A2E4-10A1B54A99D7}"/>
              </a:ext>
            </a:extLst>
          </p:cNvPr>
          <p:cNvPicPr>
            <a:picLocks noChangeAspect="1"/>
          </p:cNvPicPr>
          <p:nvPr/>
        </p:nvPicPr>
        <p:blipFill rotWithShape="1">
          <a:blip r:embed="rId5">
            <a:extLst>
              <a:ext uri="{28A0092B-C50C-407E-A947-70E740481C1C}">
                <a14:useLocalDpi xmlns:a14="http://schemas.microsoft.com/office/drawing/2010/main" val="0"/>
              </a:ext>
            </a:extLst>
          </a:blip>
          <a:srcRect l="29614" r="29835" b="8871"/>
          <a:stretch/>
        </p:blipFill>
        <p:spPr>
          <a:xfrm>
            <a:off x="285674" y="3562675"/>
            <a:ext cx="2317491" cy="3038006"/>
          </a:xfrm>
          <a:prstGeom prst="rect">
            <a:avLst/>
          </a:prstGeom>
        </p:spPr>
      </p:pic>
    </p:spTree>
    <p:extLst>
      <p:ext uri="{BB962C8B-B14F-4D97-AF65-F5344CB8AC3E}">
        <p14:creationId xmlns:p14="http://schemas.microsoft.com/office/powerpoint/2010/main" val="3815486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ppt_x"/>
                                          </p:val>
                                        </p:tav>
                                        <p:tav tm="100000">
                                          <p:val>
                                            <p:strVal val="#ppt_x"/>
                                          </p:val>
                                        </p:tav>
                                      </p:tavLst>
                                    </p:anim>
                                    <p:anim calcmode="lin" valueType="num">
                                      <p:cBhvr additive="base">
                                        <p:cTn id="8"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2"/>
                                        </p:tgtEl>
                                        <p:attrNameLst>
                                          <p:attrName>style.visibility</p:attrName>
                                        </p:attrNameLst>
                                      </p:cBhvr>
                                      <p:to>
                                        <p:strVal val="visible"/>
                                      </p:to>
                                    </p:set>
                                    <p:anim calcmode="lin" valueType="num">
                                      <p:cBhvr additive="base">
                                        <p:cTn id="13" dur="500" fill="hold"/>
                                        <p:tgtEl>
                                          <p:spTgt spid="22"/>
                                        </p:tgtEl>
                                        <p:attrNameLst>
                                          <p:attrName>ppt_x</p:attrName>
                                        </p:attrNameLst>
                                      </p:cBhvr>
                                      <p:tavLst>
                                        <p:tav tm="0">
                                          <p:val>
                                            <p:strVal val="#ppt_x"/>
                                          </p:val>
                                        </p:tav>
                                        <p:tav tm="100000">
                                          <p:val>
                                            <p:strVal val="#ppt_x"/>
                                          </p:val>
                                        </p:tav>
                                      </p:tavLst>
                                    </p:anim>
                                    <p:anim calcmode="lin" valueType="num">
                                      <p:cBhvr additive="base">
                                        <p:cTn id="14"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500" fill="hold"/>
                                        <p:tgtEl>
                                          <p:spTgt spid="13"/>
                                        </p:tgtEl>
                                        <p:attrNameLst>
                                          <p:attrName>ppt_x</p:attrName>
                                        </p:attrNameLst>
                                      </p:cBhvr>
                                      <p:tavLst>
                                        <p:tav tm="0">
                                          <p:val>
                                            <p:strVal val="#ppt_x"/>
                                          </p:val>
                                        </p:tav>
                                        <p:tav tm="100000">
                                          <p:val>
                                            <p:strVal val="#ppt_x"/>
                                          </p:val>
                                        </p:tav>
                                      </p:tavLst>
                                    </p:anim>
                                    <p:anim calcmode="lin" valueType="num">
                                      <p:cBhvr additive="base">
                                        <p:cTn id="20"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anim calcmode="lin" valueType="num">
                                      <p:cBhvr additive="base">
                                        <p:cTn id="25" dur="500" fill="hold"/>
                                        <p:tgtEl>
                                          <p:spTgt spid="17"/>
                                        </p:tgtEl>
                                        <p:attrNameLst>
                                          <p:attrName>ppt_x</p:attrName>
                                        </p:attrNameLst>
                                      </p:cBhvr>
                                      <p:tavLst>
                                        <p:tav tm="0">
                                          <p:val>
                                            <p:strVal val="#ppt_x"/>
                                          </p:val>
                                        </p:tav>
                                        <p:tav tm="100000">
                                          <p:val>
                                            <p:strVal val="#ppt_x"/>
                                          </p:val>
                                        </p:tav>
                                      </p:tavLst>
                                    </p:anim>
                                    <p:anim calcmode="lin" valueType="num">
                                      <p:cBhvr additive="base">
                                        <p:cTn id="26"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20"/>
                                        </p:tgtEl>
                                        <p:attrNameLst>
                                          <p:attrName>style.visibility</p:attrName>
                                        </p:attrNameLst>
                                      </p:cBhvr>
                                      <p:to>
                                        <p:strVal val="visible"/>
                                      </p:to>
                                    </p:set>
                                    <p:anim calcmode="lin" valueType="num">
                                      <p:cBhvr additive="base">
                                        <p:cTn id="31" dur="500" fill="hold"/>
                                        <p:tgtEl>
                                          <p:spTgt spid="20"/>
                                        </p:tgtEl>
                                        <p:attrNameLst>
                                          <p:attrName>ppt_x</p:attrName>
                                        </p:attrNameLst>
                                      </p:cBhvr>
                                      <p:tavLst>
                                        <p:tav tm="0">
                                          <p:val>
                                            <p:strVal val="#ppt_x"/>
                                          </p:val>
                                        </p:tav>
                                        <p:tav tm="100000">
                                          <p:val>
                                            <p:strVal val="#ppt_x"/>
                                          </p:val>
                                        </p:tav>
                                      </p:tavLst>
                                    </p:anim>
                                    <p:anim calcmode="lin" valueType="num">
                                      <p:cBhvr additive="base">
                                        <p:cTn id="32" dur="500" fill="hold"/>
                                        <p:tgtEl>
                                          <p:spTgt spid="20"/>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8"/>
                                        </p:tgtEl>
                                        <p:attrNameLst>
                                          <p:attrName>style.visibility</p:attrName>
                                        </p:attrNameLst>
                                      </p:cBhvr>
                                      <p:to>
                                        <p:strVal val="visible"/>
                                      </p:to>
                                    </p:set>
                                    <p:anim calcmode="lin" valueType="num">
                                      <p:cBhvr additive="base">
                                        <p:cTn id="35" dur="500" fill="hold"/>
                                        <p:tgtEl>
                                          <p:spTgt spid="18"/>
                                        </p:tgtEl>
                                        <p:attrNameLst>
                                          <p:attrName>ppt_x</p:attrName>
                                        </p:attrNameLst>
                                      </p:cBhvr>
                                      <p:tavLst>
                                        <p:tav tm="0">
                                          <p:val>
                                            <p:strVal val="#ppt_x"/>
                                          </p:val>
                                        </p:tav>
                                        <p:tav tm="100000">
                                          <p:val>
                                            <p:strVal val="#ppt_x"/>
                                          </p:val>
                                        </p:tav>
                                      </p:tavLst>
                                    </p:anim>
                                    <p:anim calcmode="lin" valueType="num">
                                      <p:cBhvr additive="base">
                                        <p:cTn id="36"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25"/>
                                        </p:tgtEl>
                                        <p:attrNameLst>
                                          <p:attrName>style.visibility</p:attrName>
                                        </p:attrNameLst>
                                      </p:cBhvr>
                                      <p:to>
                                        <p:strVal val="visible"/>
                                      </p:to>
                                    </p:set>
                                    <p:anim calcmode="lin" valueType="num">
                                      <p:cBhvr additive="base">
                                        <p:cTn id="41" dur="500" fill="hold"/>
                                        <p:tgtEl>
                                          <p:spTgt spid="25"/>
                                        </p:tgtEl>
                                        <p:attrNameLst>
                                          <p:attrName>ppt_x</p:attrName>
                                        </p:attrNameLst>
                                      </p:cBhvr>
                                      <p:tavLst>
                                        <p:tav tm="0">
                                          <p:val>
                                            <p:strVal val="#ppt_x"/>
                                          </p:val>
                                        </p:tav>
                                        <p:tav tm="100000">
                                          <p:val>
                                            <p:strVal val="#ppt_x"/>
                                          </p:val>
                                        </p:tav>
                                      </p:tavLst>
                                    </p:anim>
                                    <p:anim calcmode="lin" valueType="num">
                                      <p:cBhvr additive="base">
                                        <p:cTn id="42"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7" grpId="0" animBg="1"/>
      <p:bldP spid="18"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792095C-3138-4ABF-91EB-83B75CB7F7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3966" y="2014544"/>
            <a:ext cx="6067664" cy="3213237"/>
          </a:xfrm>
          <a:prstGeom prst="rect">
            <a:avLst/>
          </a:prstGeom>
        </p:spPr>
      </p:pic>
      <p:sp>
        <p:nvSpPr>
          <p:cNvPr id="6" name="Title 5">
            <a:extLst>
              <a:ext uri="{FF2B5EF4-FFF2-40B4-BE49-F238E27FC236}">
                <a16:creationId xmlns:a16="http://schemas.microsoft.com/office/drawing/2014/main" id="{D78BDFD2-4BD9-41B1-84DD-1F92B10CEC94}"/>
              </a:ext>
            </a:extLst>
          </p:cNvPr>
          <p:cNvSpPr>
            <a:spLocks noGrp="1"/>
          </p:cNvSpPr>
          <p:nvPr>
            <p:ph type="title"/>
          </p:nvPr>
        </p:nvSpPr>
        <p:spPr>
          <a:xfrm>
            <a:off x="720505" y="144037"/>
            <a:ext cx="10515600" cy="1325563"/>
          </a:xfrm>
        </p:spPr>
        <p:txBody>
          <a:bodyPr/>
          <a:lstStyle/>
          <a:p>
            <a:r>
              <a:rPr lang="en-GB" b="1" dirty="0">
                <a:solidFill>
                  <a:srgbClr val="C00000"/>
                </a:solidFill>
              </a:rPr>
              <a:t>DNA Methylation</a:t>
            </a:r>
          </a:p>
        </p:txBody>
      </p:sp>
      <p:pic>
        <p:nvPicPr>
          <p:cNvPr id="8" name="Picture 7">
            <a:extLst>
              <a:ext uri="{FF2B5EF4-FFF2-40B4-BE49-F238E27FC236}">
                <a16:creationId xmlns:a16="http://schemas.microsoft.com/office/drawing/2014/main" id="{DB55658B-B976-4CCF-8D14-2574048A59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98292" y="1940055"/>
            <a:ext cx="3837813" cy="3287726"/>
          </a:xfrm>
          <a:prstGeom prst="rect">
            <a:avLst/>
          </a:prstGeom>
        </p:spPr>
      </p:pic>
    </p:spTree>
    <p:extLst>
      <p:ext uri="{BB962C8B-B14F-4D97-AF65-F5344CB8AC3E}">
        <p14:creationId xmlns:p14="http://schemas.microsoft.com/office/powerpoint/2010/main" val="1995438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2FCFBC2-EFDE-4875-937B-70E8C9103C61}"/>
              </a:ext>
            </a:extLst>
          </p:cNvPr>
          <p:cNvPicPr>
            <a:picLocks noChangeAspect="1"/>
          </p:cNvPicPr>
          <p:nvPr/>
        </p:nvPicPr>
        <p:blipFill rotWithShape="1">
          <a:blip r:embed="rId2"/>
          <a:srcRect r="23894" b="12927"/>
          <a:stretch/>
        </p:blipFill>
        <p:spPr>
          <a:xfrm>
            <a:off x="1456623" y="1398642"/>
            <a:ext cx="9278754" cy="4425235"/>
          </a:xfrm>
          <a:prstGeom prst="rect">
            <a:avLst/>
          </a:prstGeom>
        </p:spPr>
      </p:pic>
      <p:sp>
        <p:nvSpPr>
          <p:cNvPr id="9" name="Title 8">
            <a:extLst>
              <a:ext uri="{FF2B5EF4-FFF2-40B4-BE49-F238E27FC236}">
                <a16:creationId xmlns:a16="http://schemas.microsoft.com/office/drawing/2014/main" id="{0C547839-670E-4A2B-AEE8-EC3CF8E16CEE}"/>
              </a:ext>
            </a:extLst>
          </p:cNvPr>
          <p:cNvSpPr>
            <a:spLocks noGrp="1"/>
          </p:cNvSpPr>
          <p:nvPr>
            <p:ph type="title"/>
          </p:nvPr>
        </p:nvSpPr>
        <p:spPr>
          <a:xfrm>
            <a:off x="838200" y="365125"/>
            <a:ext cx="10943122" cy="1325563"/>
          </a:xfrm>
        </p:spPr>
        <p:txBody>
          <a:bodyPr>
            <a:normAutofit/>
          </a:bodyPr>
          <a:lstStyle/>
          <a:p>
            <a:r>
              <a:rPr lang="en-GB" b="1" dirty="0">
                <a:solidFill>
                  <a:srgbClr val="C00000"/>
                </a:solidFill>
              </a:rPr>
              <a:t>Environmental triggers of DNA methylation</a:t>
            </a:r>
            <a:br>
              <a:rPr lang="en-GB" b="1" dirty="0"/>
            </a:br>
            <a:endParaRPr lang="en-GB" dirty="0"/>
          </a:p>
        </p:txBody>
      </p:sp>
      <p:sp>
        <p:nvSpPr>
          <p:cNvPr id="14" name="TextBox 13">
            <a:extLst>
              <a:ext uri="{FF2B5EF4-FFF2-40B4-BE49-F238E27FC236}">
                <a16:creationId xmlns:a16="http://schemas.microsoft.com/office/drawing/2014/main" id="{C510A92C-8316-4952-8563-4572D6C6BFCD}"/>
              </a:ext>
            </a:extLst>
          </p:cNvPr>
          <p:cNvSpPr txBox="1"/>
          <p:nvPr/>
        </p:nvSpPr>
        <p:spPr>
          <a:xfrm>
            <a:off x="3453063" y="5908126"/>
            <a:ext cx="6097604" cy="369332"/>
          </a:xfrm>
          <a:prstGeom prst="rect">
            <a:avLst/>
          </a:prstGeom>
          <a:noFill/>
        </p:spPr>
        <p:txBody>
          <a:bodyPr wrap="square">
            <a:spAutoFit/>
          </a:bodyPr>
          <a:lstStyle/>
          <a:p>
            <a:r>
              <a:rPr lang="en-GB" dirty="0"/>
              <a:t>https://www.nature.com/articles/s41440-019-0248-0</a:t>
            </a:r>
          </a:p>
        </p:txBody>
      </p:sp>
    </p:spTree>
    <p:extLst>
      <p:ext uri="{BB962C8B-B14F-4D97-AF65-F5344CB8AC3E}">
        <p14:creationId xmlns:p14="http://schemas.microsoft.com/office/powerpoint/2010/main" val="284102218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05AB493-8C4E-4593-9C5E-31E718B068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8633" y="1189153"/>
            <a:ext cx="8858150" cy="4479693"/>
          </a:xfrm>
          <a:prstGeom prst="rect">
            <a:avLst/>
          </a:prstGeom>
        </p:spPr>
      </p:pic>
      <p:sp>
        <p:nvSpPr>
          <p:cNvPr id="10" name="TextBox 9">
            <a:extLst>
              <a:ext uri="{FF2B5EF4-FFF2-40B4-BE49-F238E27FC236}">
                <a16:creationId xmlns:a16="http://schemas.microsoft.com/office/drawing/2014/main" id="{CAB8BE48-0FAB-4D2A-841F-7CD3F238D1A4}"/>
              </a:ext>
            </a:extLst>
          </p:cNvPr>
          <p:cNvSpPr txBox="1"/>
          <p:nvPr/>
        </p:nvSpPr>
        <p:spPr>
          <a:xfrm>
            <a:off x="3424188" y="6018816"/>
            <a:ext cx="6097604" cy="369332"/>
          </a:xfrm>
          <a:prstGeom prst="rect">
            <a:avLst/>
          </a:prstGeom>
          <a:noFill/>
        </p:spPr>
        <p:txBody>
          <a:bodyPr wrap="square">
            <a:spAutoFit/>
          </a:bodyPr>
          <a:lstStyle/>
          <a:p>
            <a:r>
              <a:rPr lang="en-GB" dirty="0"/>
              <a:t>https://www.science.org/doi/10.1126/sciadv.1600584</a:t>
            </a:r>
          </a:p>
        </p:txBody>
      </p:sp>
      <p:sp>
        <p:nvSpPr>
          <p:cNvPr id="2" name="Title 1">
            <a:extLst>
              <a:ext uri="{FF2B5EF4-FFF2-40B4-BE49-F238E27FC236}">
                <a16:creationId xmlns:a16="http://schemas.microsoft.com/office/drawing/2014/main" id="{F94A5C2B-55B3-4B76-87E4-E7F8067CDD08}"/>
              </a:ext>
            </a:extLst>
          </p:cNvPr>
          <p:cNvSpPr>
            <a:spLocks noGrp="1"/>
          </p:cNvSpPr>
          <p:nvPr>
            <p:ph type="title"/>
          </p:nvPr>
        </p:nvSpPr>
        <p:spPr>
          <a:xfrm>
            <a:off x="448901" y="0"/>
            <a:ext cx="10515600" cy="1325563"/>
          </a:xfrm>
        </p:spPr>
        <p:txBody>
          <a:bodyPr/>
          <a:lstStyle/>
          <a:p>
            <a:r>
              <a:rPr lang="en-GB" b="1" dirty="0">
                <a:solidFill>
                  <a:srgbClr val="C00000"/>
                </a:solidFill>
              </a:rPr>
              <a:t>Methylation changes with age</a:t>
            </a:r>
          </a:p>
        </p:txBody>
      </p:sp>
    </p:spTree>
    <p:extLst>
      <p:ext uri="{BB962C8B-B14F-4D97-AF65-F5344CB8AC3E}">
        <p14:creationId xmlns:p14="http://schemas.microsoft.com/office/powerpoint/2010/main" val="99257228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22FCF8-D2B3-483E-910E-EA36AD6E987A}"/>
              </a:ext>
            </a:extLst>
          </p:cNvPr>
          <p:cNvSpPr>
            <a:spLocks noGrp="1"/>
          </p:cNvSpPr>
          <p:nvPr>
            <p:ph type="title"/>
          </p:nvPr>
        </p:nvSpPr>
        <p:spPr>
          <a:xfrm>
            <a:off x="223324" y="105788"/>
            <a:ext cx="11609614" cy="1325563"/>
          </a:xfrm>
        </p:spPr>
        <p:txBody>
          <a:bodyPr>
            <a:normAutofit/>
          </a:bodyPr>
          <a:lstStyle/>
          <a:p>
            <a:r>
              <a:rPr lang="en-US" b="1" dirty="0">
                <a:solidFill>
                  <a:srgbClr val="C00000"/>
                </a:solidFill>
              </a:rPr>
              <a:t>Epigenetic clocks</a:t>
            </a:r>
          </a:p>
        </p:txBody>
      </p:sp>
      <p:pic>
        <p:nvPicPr>
          <p:cNvPr id="4" name="Picture 3">
            <a:extLst>
              <a:ext uri="{FF2B5EF4-FFF2-40B4-BE49-F238E27FC236}">
                <a16:creationId xmlns:a16="http://schemas.microsoft.com/office/drawing/2014/main" id="{9558530C-E567-4DCC-9F60-5A5AF7B37FF0}"/>
              </a:ext>
            </a:extLst>
          </p:cNvPr>
          <p:cNvPicPr>
            <a:picLocks noChangeAspect="1"/>
          </p:cNvPicPr>
          <p:nvPr/>
        </p:nvPicPr>
        <p:blipFill rotWithShape="1">
          <a:blip r:embed="rId2"/>
          <a:srcRect l="4666" t="4405" r="7295"/>
          <a:stretch/>
        </p:blipFill>
        <p:spPr>
          <a:xfrm>
            <a:off x="223324" y="2066346"/>
            <a:ext cx="6550443" cy="3355440"/>
          </a:xfrm>
          <a:prstGeom prst="rect">
            <a:avLst/>
          </a:prstGeom>
        </p:spPr>
      </p:pic>
      <p:pic>
        <p:nvPicPr>
          <p:cNvPr id="7" name="Picture 6">
            <a:extLst>
              <a:ext uri="{FF2B5EF4-FFF2-40B4-BE49-F238E27FC236}">
                <a16:creationId xmlns:a16="http://schemas.microsoft.com/office/drawing/2014/main" id="{A41BC9EA-2EC5-4E8F-8F4A-61FE6A14AC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43843" y="1926583"/>
            <a:ext cx="3672938" cy="3634966"/>
          </a:xfrm>
          <a:prstGeom prst="rect">
            <a:avLst/>
          </a:prstGeom>
        </p:spPr>
      </p:pic>
    </p:spTree>
    <p:extLst>
      <p:ext uri="{BB962C8B-B14F-4D97-AF65-F5344CB8AC3E}">
        <p14:creationId xmlns:p14="http://schemas.microsoft.com/office/powerpoint/2010/main" val="33919680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17CCA2-06D5-4713-B615-82C049268EB4}"/>
              </a:ext>
            </a:extLst>
          </p:cNvPr>
          <p:cNvSpPr>
            <a:spLocks noGrp="1"/>
          </p:cNvSpPr>
          <p:nvPr>
            <p:ph type="title"/>
          </p:nvPr>
        </p:nvSpPr>
        <p:spPr/>
        <p:txBody>
          <a:bodyPr/>
          <a:lstStyle/>
          <a:p>
            <a:r>
              <a:rPr lang="en-US" dirty="0"/>
              <a:t>Block 4: Molecular Epidemiology</a:t>
            </a:r>
          </a:p>
        </p:txBody>
      </p:sp>
      <p:sp>
        <p:nvSpPr>
          <p:cNvPr id="3" name="Content Placeholder 2">
            <a:extLst>
              <a:ext uri="{FF2B5EF4-FFF2-40B4-BE49-F238E27FC236}">
                <a16:creationId xmlns:a16="http://schemas.microsoft.com/office/drawing/2014/main" id="{DEBAD6F7-8236-439F-8F4C-924784B8CE0C}"/>
              </a:ext>
            </a:extLst>
          </p:cNvPr>
          <p:cNvSpPr>
            <a:spLocks noGrp="1"/>
          </p:cNvSpPr>
          <p:nvPr>
            <p:ph idx="1"/>
          </p:nvPr>
        </p:nvSpPr>
        <p:spPr/>
        <p:txBody>
          <a:bodyPr/>
          <a:lstStyle/>
          <a:p>
            <a:r>
              <a:rPr lang="en-US" dirty="0"/>
              <a:t>Lecturer: </a:t>
            </a:r>
          </a:p>
          <a:p>
            <a:pPr lvl="1"/>
            <a:r>
              <a:rPr lang="en-US" dirty="0"/>
              <a:t>Fátima Sánchez-Cabo</a:t>
            </a:r>
          </a:p>
          <a:p>
            <a:pPr marL="457200" lvl="1" indent="0">
              <a:buNone/>
            </a:pPr>
            <a:r>
              <a:rPr lang="en-US" dirty="0">
                <a:solidFill>
                  <a:schemeClr val="bg1">
                    <a:lumMod val="65000"/>
                  </a:schemeClr>
                </a:solidFill>
              </a:rPr>
              <a:t>Head of CNIC Bioinformatics Unit</a:t>
            </a:r>
          </a:p>
          <a:p>
            <a:pPr lvl="1"/>
            <a:r>
              <a:rPr lang="en-US" dirty="0"/>
              <a:t>Jorge de la Barrera</a:t>
            </a:r>
          </a:p>
          <a:p>
            <a:pPr marL="457200" lvl="1" indent="0">
              <a:buNone/>
            </a:pPr>
            <a:r>
              <a:rPr lang="en-US" dirty="0">
                <a:solidFill>
                  <a:schemeClr val="bg1">
                    <a:lumMod val="65000"/>
                  </a:schemeClr>
                </a:solidFill>
              </a:rPr>
              <a:t>Bioinformatician CNIC Bioinformatics Unit</a:t>
            </a:r>
            <a:endParaRPr lang="en-US" dirty="0"/>
          </a:p>
          <a:p>
            <a:r>
              <a:rPr lang="en-US" dirty="0"/>
              <a:t>Topics:</a:t>
            </a:r>
          </a:p>
          <a:p>
            <a:pPr lvl="1"/>
            <a:r>
              <a:rPr lang="en-US" dirty="0"/>
              <a:t>Biobanks (9 December 2024, FSC)</a:t>
            </a:r>
          </a:p>
          <a:p>
            <a:pPr lvl="1"/>
            <a:r>
              <a:rPr lang="en-US" dirty="0"/>
              <a:t>Mendelian, oligogenic and complex traits (11 December 2024, </a:t>
            </a:r>
            <a:r>
              <a:rPr lang="en-US" dirty="0" err="1"/>
              <a:t>JdB</a:t>
            </a:r>
            <a:r>
              <a:rPr lang="en-US" dirty="0"/>
              <a:t>)</a:t>
            </a:r>
          </a:p>
          <a:p>
            <a:pPr lvl="1"/>
            <a:r>
              <a:rPr lang="en-US" dirty="0"/>
              <a:t>Genetic susceptibility and PRS (13 December 2024, FSC)</a:t>
            </a:r>
          </a:p>
        </p:txBody>
      </p:sp>
      <p:pic>
        <p:nvPicPr>
          <p:cNvPr id="4" name="Picture 2" descr="CNIC">
            <a:extLst>
              <a:ext uri="{FF2B5EF4-FFF2-40B4-BE49-F238E27FC236}">
                <a16:creationId xmlns:a16="http://schemas.microsoft.com/office/drawing/2014/main" id="{915B4F2C-754C-464E-BE65-1A8E203541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80038" y="1924478"/>
            <a:ext cx="841435" cy="113270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A5E8D4E3-39C9-47D8-9CEB-A1A462A489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09906" y="1924478"/>
            <a:ext cx="1132701" cy="1132701"/>
          </a:xfrm>
          <a:prstGeom prst="rect">
            <a:avLst/>
          </a:prstGeom>
        </p:spPr>
      </p:pic>
    </p:spTree>
    <p:extLst>
      <p:ext uri="{BB962C8B-B14F-4D97-AF65-F5344CB8AC3E}">
        <p14:creationId xmlns:p14="http://schemas.microsoft.com/office/powerpoint/2010/main" val="373690347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1C76ABE-6E1B-4A41-8572-108BD55E6788}"/>
              </a:ext>
            </a:extLst>
          </p:cNvPr>
          <p:cNvPicPr>
            <a:picLocks noChangeAspect="1"/>
          </p:cNvPicPr>
          <p:nvPr/>
        </p:nvPicPr>
        <p:blipFill>
          <a:blip r:embed="rId2"/>
          <a:stretch>
            <a:fillRect/>
          </a:stretch>
        </p:blipFill>
        <p:spPr>
          <a:xfrm>
            <a:off x="555171" y="597301"/>
            <a:ext cx="4094389" cy="3146023"/>
          </a:xfrm>
          <a:prstGeom prst="rect">
            <a:avLst/>
          </a:prstGeom>
        </p:spPr>
      </p:pic>
      <p:pic>
        <p:nvPicPr>
          <p:cNvPr id="7" name="Picture 6">
            <a:extLst>
              <a:ext uri="{FF2B5EF4-FFF2-40B4-BE49-F238E27FC236}">
                <a16:creationId xmlns:a16="http://schemas.microsoft.com/office/drawing/2014/main" id="{FF25579B-AD63-4919-A424-A4C8A69BCBA2}"/>
              </a:ext>
            </a:extLst>
          </p:cNvPr>
          <p:cNvPicPr>
            <a:picLocks noChangeAspect="1"/>
          </p:cNvPicPr>
          <p:nvPr/>
        </p:nvPicPr>
        <p:blipFill>
          <a:blip r:embed="rId3"/>
          <a:stretch>
            <a:fillRect/>
          </a:stretch>
        </p:blipFill>
        <p:spPr>
          <a:xfrm>
            <a:off x="786455" y="3820885"/>
            <a:ext cx="3244002" cy="2955472"/>
          </a:xfrm>
          <a:prstGeom prst="rect">
            <a:avLst/>
          </a:prstGeom>
        </p:spPr>
      </p:pic>
      <p:pic>
        <p:nvPicPr>
          <p:cNvPr id="9" name="Picture 8">
            <a:extLst>
              <a:ext uri="{FF2B5EF4-FFF2-40B4-BE49-F238E27FC236}">
                <a16:creationId xmlns:a16="http://schemas.microsoft.com/office/drawing/2014/main" id="{7A58698F-5F00-405D-97F9-71268911EB22}"/>
              </a:ext>
            </a:extLst>
          </p:cNvPr>
          <p:cNvPicPr>
            <a:picLocks noChangeAspect="1"/>
          </p:cNvPicPr>
          <p:nvPr/>
        </p:nvPicPr>
        <p:blipFill>
          <a:blip r:embed="rId4"/>
          <a:stretch>
            <a:fillRect/>
          </a:stretch>
        </p:blipFill>
        <p:spPr>
          <a:xfrm>
            <a:off x="6499082" y="514350"/>
            <a:ext cx="4771076" cy="5829300"/>
          </a:xfrm>
          <a:prstGeom prst="rect">
            <a:avLst/>
          </a:prstGeom>
        </p:spPr>
      </p:pic>
    </p:spTree>
    <p:extLst>
      <p:ext uri="{BB962C8B-B14F-4D97-AF65-F5344CB8AC3E}">
        <p14:creationId xmlns:p14="http://schemas.microsoft.com/office/powerpoint/2010/main" val="395779760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BB5BD95-964F-4A75-A783-5B53F2B27D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4331" y="1439500"/>
            <a:ext cx="9613160" cy="3539905"/>
          </a:xfrm>
          <a:prstGeom prst="rect">
            <a:avLst/>
          </a:prstGeom>
        </p:spPr>
      </p:pic>
      <p:sp>
        <p:nvSpPr>
          <p:cNvPr id="6" name="Star: 5 Points 5">
            <a:extLst>
              <a:ext uri="{FF2B5EF4-FFF2-40B4-BE49-F238E27FC236}">
                <a16:creationId xmlns:a16="http://schemas.microsoft.com/office/drawing/2014/main" id="{D99108AE-EC04-4D23-A168-6AD0EAB8023D}"/>
              </a:ext>
            </a:extLst>
          </p:cNvPr>
          <p:cNvSpPr/>
          <p:nvPr/>
        </p:nvSpPr>
        <p:spPr>
          <a:xfrm>
            <a:off x="2245260" y="2218099"/>
            <a:ext cx="470780" cy="398352"/>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Star: 5 Points 6">
            <a:extLst>
              <a:ext uri="{FF2B5EF4-FFF2-40B4-BE49-F238E27FC236}">
                <a16:creationId xmlns:a16="http://schemas.microsoft.com/office/drawing/2014/main" id="{B99BA022-47C6-4E45-A392-6299ECCFE24C}"/>
              </a:ext>
            </a:extLst>
          </p:cNvPr>
          <p:cNvSpPr/>
          <p:nvPr/>
        </p:nvSpPr>
        <p:spPr>
          <a:xfrm>
            <a:off x="3203418" y="2904654"/>
            <a:ext cx="470780" cy="398352"/>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Star: 5 Points 7">
            <a:extLst>
              <a:ext uri="{FF2B5EF4-FFF2-40B4-BE49-F238E27FC236}">
                <a16:creationId xmlns:a16="http://schemas.microsoft.com/office/drawing/2014/main" id="{A351C44D-D66D-4AD8-A032-EDC0D87C7A9F}"/>
              </a:ext>
            </a:extLst>
          </p:cNvPr>
          <p:cNvSpPr/>
          <p:nvPr/>
        </p:nvSpPr>
        <p:spPr>
          <a:xfrm>
            <a:off x="4425636" y="2479141"/>
            <a:ext cx="470780" cy="398352"/>
          </a:xfrm>
          <a:prstGeom prst="star5">
            <a:avLst/>
          </a:prstGeom>
          <a:solidFill>
            <a:srgbClr val="DE2A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tar: 5 Points 8">
            <a:extLst>
              <a:ext uri="{FF2B5EF4-FFF2-40B4-BE49-F238E27FC236}">
                <a16:creationId xmlns:a16="http://schemas.microsoft.com/office/drawing/2014/main" id="{0EF710BC-B56E-47E0-ABC2-D8C7BD0F52D0}"/>
              </a:ext>
            </a:extLst>
          </p:cNvPr>
          <p:cNvSpPr/>
          <p:nvPr/>
        </p:nvSpPr>
        <p:spPr>
          <a:xfrm>
            <a:off x="4905470" y="1754864"/>
            <a:ext cx="470780" cy="398352"/>
          </a:xfrm>
          <a:prstGeom prst="star5">
            <a:avLst/>
          </a:prstGeom>
          <a:solidFill>
            <a:srgbClr val="DE2A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264414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fill="hold"/>
                                        <p:tgtEl>
                                          <p:spTgt spid="9"/>
                                        </p:tgtEl>
                                        <p:attrNameLst>
                                          <p:attrName>ppt_x</p:attrName>
                                        </p:attrNameLst>
                                      </p:cBhvr>
                                      <p:tavLst>
                                        <p:tav tm="0">
                                          <p:val>
                                            <p:strVal val="#ppt_x"/>
                                          </p:val>
                                        </p:tav>
                                        <p:tav tm="100000">
                                          <p:val>
                                            <p:strVal val="#ppt_x"/>
                                          </p:val>
                                        </p:tav>
                                      </p:tavLst>
                                    </p:anim>
                                    <p:anim calcmode="lin" valueType="num">
                                      <p:cBhvr additive="base">
                                        <p:cTn id="2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9F7C521-19E9-44BB-8B9F-44DB04931CE2}"/>
              </a:ext>
            </a:extLst>
          </p:cNvPr>
          <p:cNvPicPr/>
          <p:nvPr/>
        </p:nvPicPr>
        <p:blipFill rotWithShape="1">
          <a:blip r:embed="rId2"/>
          <a:srcRect l="20353" t="17326" r="36218" b="22028"/>
          <a:stretch/>
        </p:blipFill>
        <p:spPr bwMode="auto">
          <a:xfrm>
            <a:off x="0" y="1690688"/>
            <a:ext cx="6343586" cy="4670360"/>
          </a:xfrm>
          <a:prstGeom prst="rect">
            <a:avLst/>
          </a:prstGeom>
          <a:ln>
            <a:noFill/>
          </a:ln>
          <a:extLst>
            <a:ext uri="{53640926-AAD7-44D8-BBD7-CCE9431645EC}">
              <a14:shadowObscured xmlns:a14="http://schemas.microsoft.com/office/drawing/2010/main"/>
            </a:ext>
          </a:extLst>
        </p:spPr>
      </p:pic>
      <p:sp>
        <p:nvSpPr>
          <p:cNvPr id="3" name="Title 2">
            <a:extLst>
              <a:ext uri="{FF2B5EF4-FFF2-40B4-BE49-F238E27FC236}">
                <a16:creationId xmlns:a16="http://schemas.microsoft.com/office/drawing/2014/main" id="{E81F4D46-C2D3-49A3-A6F2-42D62BF83409}"/>
              </a:ext>
            </a:extLst>
          </p:cNvPr>
          <p:cNvSpPr>
            <a:spLocks noGrp="1"/>
          </p:cNvSpPr>
          <p:nvPr>
            <p:ph type="title"/>
          </p:nvPr>
        </p:nvSpPr>
        <p:spPr>
          <a:xfrm>
            <a:off x="399789" y="365125"/>
            <a:ext cx="10515600" cy="1325563"/>
          </a:xfrm>
        </p:spPr>
        <p:txBody>
          <a:bodyPr/>
          <a:lstStyle/>
          <a:p>
            <a:r>
              <a:rPr lang="en-US" b="1" dirty="0">
                <a:solidFill>
                  <a:srgbClr val="C00000"/>
                </a:solidFill>
              </a:rPr>
              <a:t>Grim predictor of time-to-death (Aging, 2019)</a:t>
            </a:r>
          </a:p>
        </p:txBody>
      </p:sp>
      <p:sp>
        <p:nvSpPr>
          <p:cNvPr id="6" name="TextBox 5">
            <a:extLst>
              <a:ext uri="{FF2B5EF4-FFF2-40B4-BE49-F238E27FC236}">
                <a16:creationId xmlns:a16="http://schemas.microsoft.com/office/drawing/2014/main" id="{5B39378F-A709-46A9-9895-8B44F171F8A4}"/>
              </a:ext>
            </a:extLst>
          </p:cNvPr>
          <p:cNvSpPr txBox="1"/>
          <p:nvPr/>
        </p:nvSpPr>
        <p:spPr>
          <a:xfrm>
            <a:off x="6814159" y="1690688"/>
            <a:ext cx="4692503" cy="1200329"/>
          </a:xfrm>
          <a:prstGeom prst="rect">
            <a:avLst/>
          </a:prstGeom>
          <a:noFill/>
        </p:spPr>
        <p:txBody>
          <a:bodyPr wrap="none" rtlCol="0">
            <a:spAutoFit/>
          </a:bodyPr>
          <a:lstStyle/>
          <a:p>
            <a:r>
              <a:rPr lang="en-US" dirty="0"/>
              <a:t>TRAINING DATA: FHS Offspring Cohort (n=2,356)</a:t>
            </a:r>
          </a:p>
          <a:p>
            <a:endParaRPr lang="en-US" dirty="0"/>
          </a:p>
          <a:p>
            <a:endParaRPr lang="en-US" dirty="0"/>
          </a:p>
          <a:p>
            <a:r>
              <a:rPr lang="en-US" dirty="0"/>
              <a:t> </a:t>
            </a:r>
          </a:p>
        </p:txBody>
      </p:sp>
      <p:pic>
        <p:nvPicPr>
          <p:cNvPr id="7" name="Picture 6">
            <a:extLst>
              <a:ext uri="{FF2B5EF4-FFF2-40B4-BE49-F238E27FC236}">
                <a16:creationId xmlns:a16="http://schemas.microsoft.com/office/drawing/2014/main" id="{283B59A1-054C-4A23-97FC-B81BA366740A}"/>
              </a:ext>
            </a:extLst>
          </p:cNvPr>
          <p:cNvPicPr>
            <a:picLocks noChangeAspect="1"/>
          </p:cNvPicPr>
          <p:nvPr/>
        </p:nvPicPr>
        <p:blipFill rotWithShape="1">
          <a:blip r:embed="rId3"/>
          <a:srcRect r="67104" b="67584"/>
          <a:stretch/>
        </p:blipFill>
        <p:spPr>
          <a:xfrm>
            <a:off x="6784746" y="3725292"/>
            <a:ext cx="4721916" cy="2618509"/>
          </a:xfrm>
          <a:prstGeom prst="rect">
            <a:avLst/>
          </a:prstGeom>
        </p:spPr>
      </p:pic>
      <p:sp>
        <p:nvSpPr>
          <p:cNvPr id="8" name="TextBox 7">
            <a:extLst>
              <a:ext uri="{FF2B5EF4-FFF2-40B4-BE49-F238E27FC236}">
                <a16:creationId xmlns:a16="http://schemas.microsoft.com/office/drawing/2014/main" id="{8B3E47AB-CFB0-449B-994C-B1F7B9D0D0D9}"/>
              </a:ext>
            </a:extLst>
          </p:cNvPr>
          <p:cNvSpPr txBox="1"/>
          <p:nvPr/>
        </p:nvSpPr>
        <p:spPr>
          <a:xfrm>
            <a:off x="6836388" y="2228671"/>
            <a:ext cx="4586320" cy="1200329"/>
          </a:xfrm>
          <a:prstGeom prst="rect">
            <a:avLst/>
          </a:prstGeom>
          <a:noFill/>
        </p:spPr>
        <p:txBody>
          <a:bodyPr wrap="none" rtlCol="0">
            <a:spAutoFit/>
          </a:bodyPr>
          <a:lstStyle/>
          <a:p>
            <a:r>
              <a:rPr lang="en-US" dirty="0"/>
              <a:t>VALIDATION DATA: N=7,375 from three cohorts</a:t>
            </a:r>
          </a:p>
          <a:p>
            <a:r>
              <a:rPr lang="en-US" dirty="0"/>
              <a:t>- Women’s Health Initiative (WHI)</a:t>
            </a:r>
          </a:p>
          <a:p>
            <a:pPr marL="285750" indent="-285750">
              <a:buFontTx/>
              <a:buChar char="-"/>
            </a:pPr>
            <a:r>
              <a:rPr lang="en-US" dirty="0"/>
              <a:t>In Chianti cohort study</a:t>
            </a:r>
          </a:p>
          <a:p>
            <a:pPr marL="285750" indent="-285750">
              <a:buFontTx/>
              <a:buChar char="-"/>
            </a:pPr>
            <a:r>
              <a:rPr lang="en-US" dirty="0"/>
              <a:t>Jackson Heart Study</a:t>
            </a:r>
          </a:p>
        </p:txBody>
      </p:sp>
    </p:spTree>
    <p:extLst>
      <p:ext uri="{BB962C8B-B14F-4D97-AF65-F5344CB8AC3E}">
        <p14:creationId xmlns:p14="http://schemas.microsoft.com/office/powerpoint/2010/main" val="403708661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FD8109-3331-43C5-991C-C21805A71DCC}"/>
              </a:ext>
            </a:extLst>
          </p:cNvPr>
          <p:cNvSpPr>
            <a:spLocks noGrp="1"/>
          </p:cNvSpPr>
          <p:nvPr>
            <p:ph idx="1"/>
          </p:nvPr>
        </p:nvSpPr>
        <p:spPr>
          <a:xfrm>
            <a:off x="838200" y="1021292"/>
            <a:ext cx="10515600" cy="4351338"/>
          </a:xfrm>
        </p:spPr>
        <p:txBody>
          <a:bodyPr/>
          <a:lstStyle/>
          <a:p>
            <a:endParaRPr lang="en-GB" b="1" dirty="0"/>
          </a:p>
          <a:p>
            <a:r>
              <a:rPr lang="en-GB" dirty="0"/>
              <a:t>Can we use epigenetic age acceleration to characterize the detrimental impact of SA in health?</a:t>
            </a:r>
          </a:p>
          <a:p>
            <a:endParaRPr lang="en-GB" b="1" dirty="0"/>
          </a:p>
          <a:p>
            <a:r>
              <a:rPr lang="en-GB" dirty="0"/>
              <a:t>Is there any association between subclinical atherosclerosis and epigenetic age acceleration?</a:t>
            </a:r>
          </a:p>
          <a:p>
            <a:endParaRPr lang="es-ES" dirty="0"/>
          </a:p>
          <a:p>
            <a:r>
              <a:rPr lang="es-ES" dirty="0" err="1"/>
              <a:t>What</a:t>
            </a:r>
            <a:r>
              <a:rPr lang="es-ES" dirty="0"/>
              <a:t> </a:t>
            </a:r>
            <a:r>
              <a:rPr lang="es-ES" dirty="0" err="1"/>
              <a:t>mechanisms</a:t>
            </a:r>
            <a:r>
              <a:rPr lang="es-ES" dirty="0"/>
              <a:t> mediate </a:t>
            </a:r>
            <a:r>
              <a:rPr lang="es-ES" dirty="0" err="1"/>
              <a:t>this</a:t>
            </a:r>
            <a:r>
              <a:rPr lang="es-ES" dirty="0"/>
              <a:t> </a:t>
            </a:r>
            <a:r>
              <a:rPr lang="es-ES" dirty="0" err="1"/>
              <a:t>association</a:t>
            </a:r>
            <a:r>
              <a:rPr lang="es-ES" dirty="0"/>
              <a:t>?</a:t>
            </a:r>
          </a:p>
        </p:txBody>
      </p:sp>
    </p:spTree>
    <p:extLst>
      <p:ext uri="{BB962C8B-B14F-4D97-AF65-F5344CB8AC3E}">
        <p14:creationId xmlns:p14="http://schemas.microsoft.com/office/powerpoint/2010/main" val="52445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 calcmode="lin" valueType="num">
                                      <p:cBhvr additive="base">
                                        <p:cTn id="13"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anim calcmode="lin" valueType="num">
                                      <p:cBhvr additive="base">
                                        <p:cTn id="19"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9693678-E655-49AB-9D3B-BB386D1AB9B4}"/>
              </a:ext>
            </a:extLst>
          </p:cNvPr>
          <p:cNvSpPr>
            <a:spLocks noGrp="1"/>
          </p:cNvSpPr>
          <p:nvPr>
            <p:ph type="title"/>
          </p:nvPr>
        </p:nvSpPr>
        <p:spPr>
          <a:xfrm>
            <a:off x="591038" y="500355"/>
            <a:ext cx="10515600" cy="1421928"/>
          </a:xfrm>
          <a:prstGeom prst="rect">
            <a:avLst/>
          </a:prstGeom>
        </p:spPr>
        <p:txBody>
          <a:bodyPr wrap="square">
            <a:spAutoFit/>
          </a:bodyPr>
          <a:lstStyle/>
          <a:p>
            <a:r>
              <a:rPr lang="en-US" sz="3200" b="1" dirty="0">
                <a:solidFill>
                  <a:srgbClr val="C00000"/>
                </a:solidFill>
                <a:latin typeface="+mn-lt"/>
              </a:rPr>
              <a:t>Subclinical atherosclerosis presence and extension correlates with an acceleration of the epigenetic clocks </a:t>
            </a:r>
            <a:r>
              <a:rPr lang="en-US" sz="3200" b="1" u="sng" dirty="0">
                <a:solidFill>
                  <a:srgbClr val="C00000"/>
                </a:solidFill>
                <a:latin typeface="+mn-lt"/>
              </a:rPr>
              <a:t>predictive of time-to-death</a:t>
            </a:r>
          </a:p>
        </p:txBody>
      </p:sp>
      <p:pic>
        <p:nvPicPr>
          <p:cNvPr id="6" name="New picture">
            <a:extLst>
              <a:ext uri="{FF2B5EF4-FFF2-40B4-BE49-F238E27FC236}">
                <a16:creationId xmlns:a16="http://schemas.microsoft.com/office/drawing/2014/main" id="{283FAA7A-6BF4-491F-9A19-F3E6D5D71672}"/>
              </a:ext>
            </a:extLst>
          </p:cNvPr>
          <p:cNvPicPr/>
          <p:nvPr/>
        </p:nvPicPr>
        <p:blipFill>
          <a:blip r:embed="rId2"/>
          <a:stretch>
            <a:fillRect/>
          </a:stretch>
        </p:blipFill>
        <p:spPr>
          <a:xfrm>
            <a:off x="1656477" y="2682016"/>
            <a:ext cx="8384721" cy="2416071"/>
          </a:xfrm>
          <a:prstGeom prst="rect">
            <a:avLst/>
          </a:prstGeom>
        </p:spPr>
      </p:pic>
    </p:spTree>
    <p:extLst>
      <p:ext uri="{BB962C8B-B14F-4D97-AF65-F5344CB8AC3E}">
        <p14:creationId xmlns:p14="http://schemas.microsoft.com/office/powerpoint/2010/main" val="1079261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33C7870-8155-40F1-8064-2BE5D7788EE4}"/>
              </a:ext>
            </a:extLst>
          </p:cNvPr>
          <p:cNvSpPr/>
          <p:nvPr/>
        </p:nvSpPr>
        <p:spPr>
          <a:xfrm>
            <a:off x="617738" y="316126"/>
            <a:ext cx="10956524" cy="954107"/>
          </a:xfrm>
          <a:prstGeom prst="rect">
            <a:avLst/>
          </a:prstGeom>
        </p:spPr>
        <p:txBody>
          <a:bodyPr wrap="square">
            <a:spAutoFit/>
          </a:bodyPr>
          <a:lstStyle/>
          <a:p>
            <a:r>
              <a:rPr lang="en-US" sz="2800" b="1" dirty="0">
                <a:solidFill>
                  <a:srgbClr val="C00000"/>
                </a:solidFill>
              </a:rPr>
              <a:t>Grim EAA is associated with SA extension and progression </a:t>
            </a:r>
            <a:r>
              <a:rPr lang="en-US" sz="2800" b="1" u="sng" dirty="0">
                <a:solidFill>
                  <a:srgbClr val="C00000"/>
                </a:solidFill>
              </a:rPr>
              <a:t>independently of CVRFs</a:t>
            </a:r>
            <a:endParaRPr lang="en-US" sz="2800" u="sng" dirty="0">
              <a:solidFill>
                <a:srgbClr val="C00000"/>
              </a:solidFill>
            </a:endParaRPr>
          </a:p>
        </p:txBody>
      </p:sp>
      <p:pic>
        <p:nvPicPr>
          <p:cNvPr id="2" name="Picture 1">
            <a:extLst>
              <a:ext uri="{FF2B5EF4-FFF2-40B4-BE49-F238E27FC236}">
                <a16:creationId xmlns:a16="http://schemas.microsoft.com/office/drawing/2014/main" id="{E70CCBB4-1ABF-4B84-9C94-81FC9E4BD43E}"/>
              </a:ext>
            </a:extLst>
          </p:cNvPr>
          <p:cNvPicPr>
            <a:picLocks noChangeAspect="1"/>
          </p:cNvPicPr>
          <p:nvPr/>
        </p:nvPicPr>
        <p:blipFill>
          <a:blip r:embed="rId2"/>
          <a:stretch>
            <a:fillRect/>
          </a:stretch>
        </p:blipFill>
        <p:spPr>
          <a:xfrm>
            <a:off x="1278858" y="1345149"/>
            <a:ext cx="4580164" cy="5196725"/>
          </a:xfrm>
          <a:prstGeom prst="rect">
            <a:avLst/>
          </a:prstGeom>
        </p:spPr>
      </p:pic>
      <p:graphicFrame>
        <p:nvGraphicFramePr>
          <p:cNvPr id="8" name="Table 7">
            <a:extLst>
              <a:ext uri="{FF2B5EF4-FFF2-40B4-BE49-F238E27FC236}">
                <a16:creationId xmlns:a16="http://schemas.microsoft.com/office/drawing/2014/main" id="{598B63BA-C8B9-4B0F-8A9E-C8FB3A7324CA}"/>
              </a:ext>
            </a:extLst>
          </p:cNvPr>
          <p:cNvGraphicFramePr>
            <a:graphicFrameLocks noGrp="1"/>
          </p:cNvGraphicFramePr>
          <p:nvPr/>
        </p:nvGraphicFramePr>
        <p:xfrm>
          <a:off x="6235689" y="3497819"/>
          <a:ext cx="5258478" cy="657225"/>
        </p:xfrm>
        <a:graphic>
          <a:graphicData uri="http://schemas.openxmlformats.org/drawingml/2006/table">
            <a:tbl>
              <a:tblPr firstRow="1" firstCol="1" bandRow="1">
                <a:tableStyleId>{5C22544A-7EE6-4342-B048-85BDC9FD1C3A}</a:tableStyleId>
              </a:tblPr>
              <a:tblGrid>
                <a:gridCol w="1361018">
                  <a:extLst>
                    <a:ext uri="{9D8B030D-6E8A-4147-A177-3AD203B41FA5}">
                      <a16:colId xmlns:a16="http://schemas.microsoft.com/office/drawing/2014/main" val="1634413912"/>
                    </a:ext>
                  </a:extLst>
                </a:gridCol>
                <a:gridCol w="961711">
                  <a:extLst>
                    <a:ext uri="{9D8B030D-6E8A-4147-A177-3AD203B41FA5}">
                      <a16:colId xmlns:a16="http://schemas.microsoft.com/office/drawing/2014/main" val="1025804574"/>
                    </a:ext>
                  </a:extLst>
                </a:gridCol>
                <a:gridCol w="759246">
                  <a:extLst>
                    <a:ext uri="{9D8B030D-6E8A-4147-A177-3AD203B41FA5}">
                      <a16:colId xmlns:a16="http://schemas.microsoft.com/office/drawing/2014/main" val="3746501392"/>
                    </a:ext>
                  </a:extLst>
                </a:gridCol>
                <a:gridCol w="809862">
                  <a:extLst>
                    <a:ext uri="{9D8B030D-6E8A-4147-A177-3AD203B41FA5}">
                      <a16:colId xmlns:a16="http://schemas.microsoft.com/office/drawing/2014/main" val="2282537187"/>
                    </a:ext>
                  </a:extLst>
                </a:gridCol>
                <a:gridCol w="860478">
                  <a:extLst>
                    <a:ext uri="{9D8B030D-6E8A-4147-A177-3AD203B41FA5}">
                      <a16:colId xmlns:a16="http://schemas.microsoft.com/office/drawing/2014/main" val="3856332866"/>
                    </a:ext>
                  </a:extLst>
                </a:gridCol>
                <a:gridCol w="506163">
                  <a:extLst>
                    <a:ext uri="{9D8B030D-6E8A-4147-A177-3AD203B41FA5}">
                      <a16:colId xmlns:a16="http://schemas.microsoft.com/office/drawing/2014/main" val="4258024598"/>
                    </a:ext>
                  </a:extLst>
                </a:gridCol>
              </a:tblGrid>
              <a:tr h="161925">
                <a:tc>
                  <a:txBody>
                    <a:bodyPr/>
                    <a:lstStyle/>
                    <a:p>
                      <a:pPr algn="r">
                        <a:lnSpc>
                          <a:spcPct val="107000"/>
                        </a:lnSpc>
                        <a:spcAft>
                          <a:spcPts val="800"/>
                        </a:spcAft>
                      </a:pPr>
                      <a:r>
                        <a:rPr lang="en-US" sz="900" dirty="0">
                          <a:effectLst/>
                        </a:rPr>
                        <a:t>Overall progression</a:t>
                      </a: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900" dirty="0">
                          <a:effectLst/>
                        </a:rPr>
                        <a:t>202 (51.7)</a:t>
                      </a: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900">
                          <a:effectLst/>
                        </a:rPr>
                        <a:t>39 (39.8)</a:t>
                      </a:r>
                      <a:endParaRPr lang="en-GB"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900">
                          <a:effectLst/>
                        </a:rPr>
                        <a:t>101 (51.8)</a:t>
                      </a:r>
                      <a:endParaRPr lang="en-GB"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900">
                          <a:effectLst/>
                        </a:rPr>
                        <a:t>62 (63.3)</a:t>
                      </a:r>
                      <a:endParaRPr lang="en-GB"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r">
                        <a:lnSpc>
                          <a:spcPct val="107000"/>
                        </a:lnSpc>
                        <a:spcAft>
                          <a:spcPts val="800"/>
                        </a:spcAft>
                      </a:pPr>
                      <a:r>
                        <a:rPr lang="en-US" sz="900">
                          <a:effectLst/>
                        </a:rPr>
                        <a:t>0.001</a:t>
                      </a:r>
                      <a:endParaRPr lang="en-GB"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504913011"/>
                  </a:ext>
                </a:extLst>
              </a:tr>
              <a:tr h="161925">
                <a:tc>
                  <a:txBody>
                    <a:bodyPr/>
                    <a:lstStyle/>
                    <a:p>
                      <a:pPr algn="r">
                        <a:lnSpc>
                          <a:spcPct val="107000"/>
                        </a:lnSpc>
                        <a:spcAft>
                          <a:spcPts val="800"/>
                        </a:spcAft>
                      </a:pPr>
                      <a:r>
                        <a:rPr lang="en-US" sz="900">
                          <a:effectLst/>
                        </a:rPr>
                        <a:t>CAC progression</a:t>
                      </a:r>
                      <a:endParaRPr lang="en-GB"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900">
                          <a:effectLst/>
                        </a:rPr>
                        <a:t>104 (26.6)</a:t>
                      </a:r>
                      <a:endParaRPr lang="en-GB"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900">
                          <a:effectLst/>
                        </a:rPr>
                        <a:t>14 (14.3)</a:t>
                      </a:r>
                      <a:endParaRPr lang="en-GB"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900">
                          <a:effectLst/>
                        </a:rPr>
                        <a:t>47 (24.1)</a:t>
                      </a:r>
                      <a:endParaRPr lang="en-GB"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900">
                          <a:effectLst/>
                        </a:rPr>
                        <a:t>43 (43.9)</a:t>
                      </a:r>
                      <a:endParaRPr lang="en-GB"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r">
                        <a:lnSpc>
                          <a:spcPct val="107000"/>
                        </a:lnSpc>
                        <a:spcAft>
                          <a:spcPts val="800"/>
                        </a:spcAft>
                      </a:pPr>
                      <a:r>
                        <a:rPr lang="en-US" sz="900">
                          <a:effectLst/>
                        </a:rPr>
                        <a:t>&lt; 0.001</a:t>
                      </a:r>
                      <a:endParaRPr lang="en-GB"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117542891"/>
                  </a:ext>
                </a:extLst>
              </a:tr>
              <a:tr h="161925">
                <a:tc>
                  <a:txBody>
                    <a:bodyPr/>
                    <a:lstStyle/>
                    <a:p>
                      <a:pPr algn="r">
                        <a:lnSpc>
                          <a:spcPct val="107000"/>
                        </a:lnSpc>
                        <a:spcAft>
                          <a:spcPts val="800"/>
                        </a:spcAft>
                      </a:pPr>
                      <a:r>
                        <a:rPr lang="en-US" sz="900">
                          <a:effectLst/>
                        </a:rPr>
                        <a:t>2D progression</a:t>
                      </a:r>
                      <a:endParaRPr lang="en-GB"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900">
                          <a:effectLst/>
                        </a:rPr>
                        <a:t>130 (33.2)</a:t>
                      </a:r>
                      <a:endParaRPr lang="en-GB"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900">
                          <a:effectLst/>
                        </a:rPr>
                        <a:t>27 (27.6)</a:t>
                      </a:r>
                      <a:endParaRPr lang="en-GB"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900">
                          <a:effectLst/>
                        </a:rPr>
                        <a:t>70 (35.9)</a:t>
                      </a:r>
                      <a:endParaRPr lang="en-GB"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900">
                          <a:effectLst/>
                        </a:rPr>
                        <a:t>33 (33.7)</a:t>
                      </a:r>
                      <a:endParaRPr lang="en-GB"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r">
                        <a:lnSpc>
                          <a:spcPct val="107000"/>
                        </a:lnSpc>
                        <a:spcAft>
                          <a:spcPts val="800"/>
                        </a:spcAft>
                      </a:pPr>
                      <a:r>
                        <a:rPr lang="en-US" sz="900">
                          <a:effectLst/>
                        </a:rPr>
                        <a:t>0.444</a:t>
                      </a:r>
                      <a:endParaRPr lang="en-GB"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496711085"/>
                  </a:ext>
                </a:extLst>
              </a:tr>
              <a:tr h="171450">
                <a:tc>
                  <a:txBody>
                    <a:bodyPr/>
                    <a:lstStyle/>
                    <a:p>
                      <a:pPr algn="r">
                        <a:lnSpc>
                          <a:spcPct val="107000"/>
                        </a:lnSpc>
                        <a:spcAft>
                          <a:spcPts val="800"/>
                        </a:spcAft>
                      </a:pPr>
                      <a:r>
                        <a:rPr lang="en-US" sz="900">
                          <a:effectLst/>
                        </a:rPr>
                        <a:t>3D progression</a:t>
                      </a:r>
                      <a:endParaRPr lang="en-GB"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900">
                          <a:effectLst/>
                        </a:rPr>
                        <a:t>81 (20.7)</a:t>
                      </a:r>
                      <a:endParaRPr lang="en-GB"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900">
                          <a:effectLst/>
                        </a:rPr>
                        <a:t>18 (18.4)</a:t>
                      </a:r>
                      <a:endParaRPr lang="en-GB"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900">
                          <a:effectLst/>
                        </a:rPr>
                        <a:t>48 (24.6)</a:t>
                      </a:r>
                      <a:endParaRPr lang="en-GB"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900">
                          <a:effectLst/>
                        </a:rPr>
                        <a:t>15 (15.3)</a:t>
                      </a:r>
                      <a:endParaRPr lang="en-GB"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r">
                        <a:lnSpc>
                          <a:spcPct val="107000"/>
                        </a:lnSpc>
                        <a:spcAft>
                          <a:spcPts val="800"/>
                        </a:spcAft>
                      </a:pPr>
                      <a:r>
                        <a:rPr lang="en-US" sz="900" dirty="0">
                          <a:effectLst/>
                        </a:rPr>
                        <a:t>0.512</a:t>
                      </a: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928706229"/>
                  </a:ext>
                </a:extLst>
              </a:tr>
            </a:tbl>
          </a:graphicData>
        </a:graphic>
      </p:graphicFrame>
    </p:spTree>
    <p:extLst>
      <p:ext uri="{BB962C8B-B14F-4D97-AF65-F5344CB8AC3E}">
        <p14:creationId xmlns:p14="http://schemas.microsoft.com/office/powerpoint/2010/main" val="275067793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F19D77B-A52C-43AC-B8EF-6E329C492895}"/>
              </a:ext>
            </a:extLst>
          </p:cNvPr>
          <p:cNvPicPr/>
          <p:nvPr/>
        </p:nvPicPr>
        <p:blipFill>
          <a:blip r:embed="rId2"/>
          <a:stretch>
            <a:fillRect/>
          </a:stretch>
        </p:blipFill>
        <p:spPr>
          <a:xfrm>
            <a:off x="617738" y="1270535"/>
            <a:ext cx="4475565" cy="4994252"/>
          </a:xfrm>
          <a:prstGeom prst="rect">
            <a:avLst/>
          </a:prstGeom>
        </p:spPr>
      </p:pic>
      <p:sp>
        <p:nvSpPr>
          <p:cNvPr id="3" name="Rectangle 2">
            <a:extLst>
              <a:ext uri="{FF2B5EF4-FFF2-40B4-BE49-F238E27FC236}">
                <a16:creationId xmlns:a16="http://schemas.microsoft.com/office/drawing/2014/main" id="{872188C4-DEE6-431E-ABD9-5647BC7BA21C}"/>
              </a:ext>
            </a:extLst>
          </p:cNvPr>
          <p:cNvSpPr/>
          <p:nvPr/>
        </p:nvSpPr>
        <p:spPr>
          <a:xfrm>
            <a:off x="617738" y="316126"/>
            <a:ext cx="10956524" cy="646331"/>
          </a:xfrm>
          <a:prstGeom prst="rect">
            <a:avLst/>
          </a:prstGeom>
        </p:spPr>
        <p:txBody>
          <a:bodyPr wrap="square">
            <a:spAutoFit/>
          </a:bodyPr>
          <a:lstStyle/>
          <a:p>
            <a:r>
              <a:rPr lang="en-US" sz="3600" b="1" dirty="0">
                <a:solidFill>
                  <a:srgbClr val="C00000"/>
                </a:solidFill>
              </a:rPr>
              <a:t>Association between SA and Grim EAA components</a:t>
            </a:r>
            <a:endParaRPr lang="en-US" sz="3600" dirty="0">
              <a:solidFill>
                <a:srgbClr val="C00000"/>
              </a:solidFill>
            </a:endParaRPr>
          </a:p>
        </p:txBody>
      </p:sp>
      <p:pic>
        <p:nvPicPr>
          <p:cNvPr id="4" name="Picture 3">
            <a:extLst>
              <a:ext uri="{FF2B5EF4-FFF2-40B4-BE49-F238E27FC236}">
                <a16:creationId xmlns:a16="http://schemas.microsoft.com/office/drawing/2014/main" id="{A277E20F-9E18-46C1-82D3-481D2DAB1EB8}"/>
              </a:ext>
            </a:extLst>
          </p:cNvPr>
          <p:cNvPicPr/>
          <p:nvPr/>
        </p:nvPicPr>
        <p:blipFill>
          <a:blip r:embed="rId3"/>
          <a:stretch>
            <a:fillRect/>
          </a:stretch>
        </p:blipFill>
        <p:spPr>
          <a:xfrm>
            <a:off x="6336146" y="1207445"/>
            <a:ext cx="4405648" cy="4994252"/>
          </a:xfrm>
          <a:prstGeom prst="rect">
            <a:avLst/>
          </a:prstGeom>
        </p:spPr>
      </p:pic>
    </p:spTree>
    <p:extLst>
      <p:ext uri="{BB962C8B-B14F-4D97-AF65-F5344CB8AC3E}">
        <p14:creationId xmlns:p14="http://schemas.microsoft.com/office/powerpoint/2010/main" val="83680293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40CC29D-A43F-4D23-A302-C73DF47F102F}"/>
              </a:ext>
            </a:extLst>
          </p:cNvPr>
          <p:cNvSpPr/>
          <p:nvPr/>
        </p:nvSpPr>
        <p:spPr>
          <a:xfrm>
            <a:off x="688702" y="204740"/>
            <a:ext cx="10814596" cy="830997"/>
          </a:xfrm>
          <a:prstGeom prst="rect">
            <a:avLst/>
          </a:prstGeom>
        </p:spPr>
        <p:txBody>
          <a:bodyPr wrap="square">
            <a:spAutoFit/>
          </a:bodyPr>
          <a:lstStyle/>
          <a:p>
            <a:r>
              <a:rPr lang="en-US" sz="2400" b="1" dirty="0">
                <a:solidFill>
                  <a:srgbClr val="C00000"/>
                </a:solidFill>
                <a:ea typeface="Times New Roman" panose="02020603050405020304" pitchFamily="18" charset="0"/>
              </a:rPr>
              <a:t>Grim EAA is associated with inflammation markers (hemogram) and pathways (transcriptomics and proteomics)</a:t>
            </a:r>
          </a:p>
        </p:txBody>
      </p:sp>
      <p:pic>
        <p:nvPicPr>
          <p:cNvPr id="5" name="Picture 4">
            <a:extLst>
              <a:ext uri="{FF2B5EF4-FFF2-40B4-BE49-F238E27FC236}">
                <a16:creationId xmlns:a16="http://schemas.microsoft.com/office/drawing/2014/main" id="{1B796070-0330-4255-8A2B-A712579AB465}"/>
              </a:ext>
            </a:extLst>
          </p:cNvPr>
          <p:cNvPicPr/>
          <p:nvPr/>
        </p:nvPicPr>
        <p:blipFill rotWithShape="1">
          <a:blip r:embed="rId2">
            <a:extLst>
              <a:ext uri="{28A0092B-C50C-407E-A947-70E740481C1C}">
                <a14:useLocalDpi xmlns:a14="http://schemas.microsoft.com/office/drawing/2010/main" val="0"/>
              </a:ext>
            </a:extLst>
          </a:blip>
          <a:srcRect l="45736"/>
          <a:stretch/>
        </p:blipFill>
        <p:spPr bwMode="auto">
          <a:xfrm>
            <a:off x="6366933" y="1473201"/>
            <a:ext cx="5114365" cy="4191000"/>
          </a:xfrm>
          <a:prstGeom prst="rect">
            <a:avLst/>
          </a:prstGeom>
          <a:noFill/>
          <a:ln>
            <a:noFill/>
          </a:ln>
        </p:spPr>
      </p:pic>
      <p:pic>
        <p:nvPicPr>
          <p:cNvPr id="2" name="Picture 1">
            <a:extLst>
              <a:ext uri="{FF2B5EF4-FFF2-40B4-BE49-F238E27FC236}">
                <a16:creationId xmlns:a16="http://schemas.microsoft.com/office/drawing/2014/main" id="{B1C7215C-6517-4F03-B14A-F1DEFBE9D041}"/>
              </a:ext>
            </a:extLst>
          </p:cNvPr>
          <p:cNvPicPr>
            <a:picLocks noChangeAspect="1"/>
          </p:cNvPicPr>
          <p:nvPr/>
        </p:nvPicPr>
        <p:blipFill rotWithShape="1">
          <a:blip r:embed="rId3"/>
          <a:srcRect l="20609" t="28245" r="37530" b="10414"/>
          <a:stretch/>
        </p:blipFill>
        <p:spPr>
          <a:xfrm>
            <a:off x="363568" y="1227648"/>
            <a:ext cx="5619495" cy="4889378"/>
          </a:xfrm>
          <a:prstGeom prst="rect">
            <a:avLst/>
          </a:prstGeom>
        </p:spPr>
      </p:pic>
      <p:sp>
        <p:nvSpPr>
          <p:cNvPr id="6" name="TextBox 5">
            <a:extLst>
              <a:ext uri="{FF2B5EF4-FFF2-40B4-BE49-F238E27FC236}">
                <a16:creationId xmlns:a16="http://schemas.microsoft.com/office/drawing/2014/main" id="{C0987612-3656-4BC8-AFD1-AAC2BDB1ECE3}"/>
              </a:ext>
            </a:extLst>
          </p:cNvPr>
          <p:cNvSpPr txBox="1"/>
          <p:nvPr/>
        </p:nvSpPr>
        <p:spPr>
          <a:xfrm>
            <a:off x="2219726" y="6197698"/>
            <a:ext cx="1723742" cy="369332"/>
          </a:xfrm>
          <a:prstGeom prst="rect">
            <a:avLst/>
          </a:prstGeom>
          <a:noFill/>
        </p:spPr>
        <p:txBody>
          <a:bodyPr wrap="none" rtlCol="0">
            <a:spAutoFit/>
          </a:bodyPr>
          <a:lstStyle/>
          <a:p>
            <a:r>
              <a:rPr lang="en-US" b="1" dirty="0"/>
              <a:t>Hemogram data</a:t>
            </a:r>
          </a:p>
        </p:txBody>
      </p:sp>
      <p:sp>
        <p:nvSpPr>
          <p:cNvPr id="8" name="TextBox 7">
            <a:extLst>
              <a:ext uri="{FF2B5EF4-FFF2-40B4-BE49-F238E27FC236}">
                <a16:creationId xmlns:a16="http://schemas.microsoft.com/office/drawing/2014/main" id="{4B71E3EA-A068-4EB2-A22D-A5410663F8C9}"/>
              </a:ext>
            </a:extLst>
          </p:cNvPr>
          <p:cNvSpPr txBox="1"/>
          <p:nvPr/>
        </p:nvSpPr>
        <p:spPr>
          <a:xfrm>
            <a:off x="7598658" y="6179494"/>
            <a:ext cx="3501664" cy="369332"/>
          </a:xfrm>
          <a:prstGeom prst="rect">
            <a:avLst/>
          </a:prstGeom>
          <a:noFill/>
        </p:spPr>
        <p:txBody>
          <a:bodyPr wrap="none" rtlCol="0">
            <a:spAutoFit/>
          </a:bodyPr>
          <a:lstStyle/>
          <a:p>
            <a:r>
              <a:rPr lang="en-US" b="1" dirty="0"/>
              <a:t>Transcriptomics &amp; proteomics data</a:t>
            </a:r>
          </a:p>
        </p:txBody>
      </p:sp>
    </p:spTree>
    <p:extLst>
      <p:ext uri="{BB962C8B-B14F-4D97-AF65-F5344CB8AC3E}">
        <p14:creationId xmlns:p14="http://schemas.microsoft.com/office/powerpoint/2010/main" val="323119613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251BD13-44DD-42CC-830B-D07A1FF305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3610" y="1125791"/>
            <a:ext cx="5413423" cy="5413423"/>
          </a:xfrm>
          <a:prstGeom prst="rect">
            <a:avLst/>
          </a:prstGeom>
        </p:spPr>
      </p:pic>
      <p:sp>
        <p:nvSpPr>
          <p:cNvPr id="5" name="Rectangle 4">
            <a:extLst>
              <a:ext uri="{FF2B5EF4-FFF2-40B4-BE49-F238E27FC236}">
                <a16:creationId xmlns:a16="http://schemas.microsoft.com/office/drawing/2014/main" id="{7989719C-DB3D-4303-AD2F-21B9FD730F3B}"/>
              </a:ext>
            </a:extLst>
          </p:cNvPr>
          <p:cNvSpPr/>
          <p:nvPr/>
        </p:nvSpPr>
        <p:spPr>
          <a:xfrm>
            <a:off x="688702" y="125624"/>
            <a:ext cx="10814596" cy="830997"/>
          </a:xfrm>
          <a:prstGeom prst="rect">
            <a:avLst/>
          </a:prstGeom>
        </p:spPr>
        <p:txBody>
          <a:bodyPr wrap="square">
            <a:spAutoFit/>
          </a:bodyPr>
          <a:lstStyle/>
          <a:p>
            <a:r>
              <a:rPr lang="en-US" sz="2400" b="1" dirty="0">
                <a:solidFill>
                  <a:srgbClr val="C00000"/>
                </a:solidFill>
                <a:ea typeface="Times New Roman" panose="02020603050405020304" pitchFamily="18" charset="0"/>
              </a:rPr>
              <a:t>Mediation analysis identifies innate and adaptive immune pathways as key mediators between SA and EAA</a:t>
            </a:r>
          </a:p>
        </p:txBody>
      </p:sp>
      <p:pic>
        <p:nvPicPr>
          <p:cNvPr id="3" name="Picture 2">
            <a:extLst>
              <a:ext uri="{FF2B5EF4-FFF2-40B4-BE49-F238E27FC236}">
                <a16:creationId xmlns:a16="http://schemas.microsoft.com/office/drawing/2014/main" id="{BAE65AAB-25D1-4D92-96BB-2B21CC304747}"/>
              </a:ext>
            </a:extLst>
          </p:cNvPr>
          <p:cNvPicPr>
            <a:picLocks noChangeAspect="1"/>
          </p:cNvPicPr>
          <p:nvPr/>
        </p:nvPicPr>
        <p:blipFill>
          <a:blip r:embed="rId3"/>
          <a:stretch>
            <a:fillRect/>
          </a:stretch>
        </p:blipFill>
        <p:spPr>
          <a:xfrm>
            <a:off x="6695939" y="1215287"/>
            <a:ext cx="4895849" cy="1785937"/>
          </a:xfrm>
          <a:prstGeom prst="rect">
            <a:avLst/>
          </a:prstGeom>
        </p:spPr>
      </p:pic>
      <p:sp>
        <p:nvSpPr>
          <p:cNvPr id="9" name="TextBox 8">
            <a:extLst>
              <a:ext uri="{FF2B5EF4-FFF2-40B4-BE49-F238E27FC236}">
                <a16:creationId xmlns:a16="http://schemas.microsoft.com/office/drawing/2014/main" id="{C0D1D078-A0A3-4E82-9681-1BDE69CE6160}"/>
              </a:ext>
            </a:extLst>
          </p:cNvPr>
          <p:cNvSpPr txBox="1"/>
          <p:nvPr/>
        </p:nvSpPr>
        <p:spPr>
          <a:xfrm>
            <a:off x="7743825" y="3256612"/>
            <a:ext cx="3006079" cy="1200329"/>
          </a:xfrm>
          <a:prstGeom prst="rect">
            <a:avLst/>
          </a:prstGeom>
          <a:noFill/>
        </p:spPr>
        <p:txBody>
          <a:bodyPr wrap="none" rtlCol="0">
            <a:spAutoFit/>
          </a:bodyPr>
          <a:lstStyle/>
          <a:p>
            <a:r>
              <a:rPr lang="en-GB" dirty="0"/>
              <a:t>C-reactive protein</a:t>
            </a:r>
          </a:p>
          <a:p>
            <a:r>
              <a:rPr lang="en-GB" dirty="0"/>
              <a:t>Leukocyte counts</a:t>
            </a:r>
          </a:p>
          <a:p>
            <a:r>
              <a:rPr lang="en-GB" dirty="0"/>
              <a:t>Platelets counts</a:t>
            </a:r>
          </a:p>
          <a:p>
            <a:r>
              <a:rPr lang="en-GB" dirty="0"/>
              <a:t>Granulocyte/lymphocyte ratio</a:t>
            </a:r>
          </a:p>
        </p:txBody>
      </p:sp>
      <p:grpSp>
        <p:nvGrpSpPr>
          <p:cNvPr id="14" name="Group 13">
            <a:extLst>
              <a:ext uri="{FF2B5EF4-FFF2-40B4-BE49-F238E27FC236}">
                <a16:creationId xmlns:a16="http://schemas.microsoft.com/office/drawing/2014/main" id="{4F8B6602-96B6-4A16-A880-01F2F2D4E0D3}"/>
              </a:ext>
            </a:extLst>
          </p:cNvPr>
          <p:cNvGrpSpPr/>
          <p:nvPr/>
        </p:nvGrpSpPr>
        <p:grpSpPr>
          <a:xfrm>
            <a:off x="7332221" y="4748543"/>
            <a:ext cx="3995778" cy="1356579"/>
            <a:chOff x="7341274" y="4712329"/>
            <a:chExt cx="3995778" cy="1356579"/>
          </a:xfrm>
        </p:grpSpPr>
        <p:sp>
          <p:nvSpPr>
            <p:cNvPr id="10" name="Arrow: Right 9">
              <a:extLst>
                <a:ext uri="{FF2B5EF4-FFF2-40B4-BE49-F238E27FC236}">
                  <a16:creationId xmlns:a16="http://schemas.microsoft.com/office/drawing/2014/main" id="{26A19F2B-ED14-4C98-BCCC-5CD2B0B1EF1D}"/>
                </a:ext>
              </a:extLst>
            </p:cNvPr>
            <p:cNvSpPr/>
            <p:nvPr/>
          </p:nvSpPr>
          <p:spPr>
            <a:xfrm>
              <a:off x="8555935" y="5041609"/>
              <a:ext cx="1566456" cy="442631"/>
            </a:xfrm>
            <a:prstGeom prst="rightArrow">
              <a:avLst>
                <a:gd name="adj1" fmla="val 50000"/>
                <a:gd name="adj2" fmla="val 35024"/>
              </a:avLst>
            </a:prstGeom>
            <a:gradFill flip="none" rotWithShape="1">
              <a:gsLst>
                <a:gs pos="0">
                  <a:schemeClr val="accent3">
                    <a:lumMod val="60000"/>
                    <a:lumOff val="40000"/>
                  </a:schemeClr>
                </a:gs>
                <a:gs pos="100000">
                  <a:schemeClr val="accent6">
                    <a:lumMod val="75000"/>
                  </a:schemeClr>
                </a:gs>
              </a:gsLst>
              <a:lin ang="0" scaled="1"/>
              <a:tileRect/>
            </a:gradFill>
            <a:ln w="381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66FB50D5-2DFC-40E2-8462-C7DD3010AA33}"/>
                </a:ext>
              </a:extLst>
            </p:cNvPr>
            <p:cNvSpPr/>
            <p:nvPr/>
          </p:nvSpPr>
          <p:spPr>
            <a:xfrm>
              <a:off x="7341274" y="4712329"/>
              <a:ext cx="1174296" cy="1077078"/>
            </a:xfrm>
            <a:prstGeom prst="ellipse">
              <a:avLst/>
            </a:prstGeom>
            <a:solidFill>
              <a:schemeClr val="accent3"/>
            </a:solidFill>
            <a:ln w="381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b="1" dirty="0">
                  <a:solidFill>
                    <a:schemeClr val="bg1"/>
                  </a:solidFill>
                </a:rPr>
                <a:t>SA</a:t>
              </a:r>
            </a:p>
          </p:txBody>
        </p:sp>
        <p:sp>
          <p:nvSpPr>
            <p:cNvPr id="12" name="Oval 11">
              <a:extLst>
                <a:ext uri="{FF2B5EF4-FFF2-40B4-BE49-F238E27FC236}">
                  <a16:creationId xmlns:a16="http://schemas.microsoft.com/office/drawing/2014/main" id="{5BAC8212-7B13-478B-B0C9-9C473094CE4E}"/>
                </a:ext>
              </a:extLst>
            </p:cNvPr>
            <p:cNvSpPr/>
            <p:nvPr/>
          </p:nvSpPr>
          <p:spPr>
            <a:xfrm>
              <a:off x="10162756" y="4735670"/>
              <a:ext cx="1174296" cy="1105961"/>
            </a:xfrm>
            <a:prstGeom prst="ellipse">
              <a:avLst/>
            </a:prstGeom>
            <a:solidFill>
              <a:schemeClr val="accent6">
                <a:lumMod val="75000"/>
              </a:schemeClr>
            </a:solidFill>
            <a:ln w="381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EAA</a:t>
              </a:r>
            </a:p>
          </p:txBody>
        </p:sp>
        <p:sp>
          <p:nvSpPr>
            <p:cNvPr id="13" name="TextBox 12">
              <a:extLst>
                <a:ext uri="{FF2B5EF4-FFF2-40B4-BE49-F238E27FC236}">
                  <a16:creationId xmlns:a16="http://schemas.microsoft.com/office/drawing/2014/main" id="{30278FED-6FB2-41D6-A1F8-FAE7B036BF98}"/>
                </a:ext>
              </a:extLst>
            </p:cNvPr>
            <p:cNvSpPr txBox="1"/>
            <p:nvPr/>
          </p:nvSpPr>
          <p:spPr>
            <a:xfrm>
              <a:off x="8667154" y="5422577"/>
              <a:ext cx="1096903" cy="646331"/>
            </a:xfrm>
            <a:prstGeom prst="rect">
              <a:avLst/>
            </a:prstGeom>
            <a:noFill/>
          </p:spPr>
          <p:txBody>
            <a:bodyPr wrap="none" rtlCol="0">
              <a:spAutoFit/>
            </a:bodyPr>
            <a:lstStyle/>
            <a:p>
              <a:r>
                <a:rPr lang="en-GB" dirty="0" err="1"/>
                <a:t>Inflascore</a:t>
              </a:r>
              <a:endParaRPr lang="en-GB" dirty="0"/>
            </a:p>
            <a:p>
              <a:r>
                <a:rPr lang="en-GB" dirty="0"/>
                <a:t>   (12.6%)</a:t>
              </a:r>
            </a:p>
          </p:txBody>
        </p:sp>
      </p:grpSp>
    </p:spTree>
    <p:extLst>
      <p:ext uri="{BB962C8B-B14F-4D97-AF65-F5344CB8AC3E}">
        <p14:creationId xmlns:p14="http://schemas.microsoft.com/office/powerpoint/2010/main" val="473282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500" fill="hold"/>
                                        <p:tgtEl>
                                          <p:spTgt spid="14"/>
                                        </p:tgtEl>
                                        <p:attrNameLst>
                                          <p:attrName>ppt_x</p:attrName>
                                        </p:attrNameLst>
                                      </p:cBhvr>
                                      <p:tavLst>
                                        <p:tav tm="0">
                                          <p:val>
                                            <p:strVal val="#ppt_x"/>
                                          </p:val>
                                        </p:tav>
                                        <p:tav tm="100000">
                                          <p:val>
                                            <p:strVal val="#ppt_x"/>
                                          </p:val>
                                        </p:tav>
                                      </p:tavLst>
                                    </p:anim>
                                    <p:anim calcmode="lin" valueType="num">
                                      <p:cBhvr additive="base">
                                        <p:cTn id="20"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0B82105-770F-4266-B1BC-8FC64F758E64}"/>
              </a:ext>
            </a:extLst>
          </p:cNvPr>
          <p:cNvSpPr/>
          <p:nvPr/>
        </p:nvSpPr>
        <p:spPr>
          <a:xfrm>
            <a:off x="544931" y="213778"/>
            <a:ext cx="10886442" cy="830997"/>
          </a:xfrm>
          <a:prstGeom prst="rect">
            <a:avLst/>
          </a:prstGeom>
        </p:spPr>
        <p:txBody>
          <a:bodyPr wrap="square">
            <a:spAutoFit/>
          </a:bodyPr>
          <a:lstStyle/>
          <a:p>
            <a:r>
              <a:rPr lang="en-US" sz="2400" b="1" dirty="0">
                <a:solidFill>
                  <a:srgbClr val="C00000"/>
                </a:solidFill>
              </a:rPr>
              <a:t>Individuals treated with lipid-lowering therapies have a less accelerated Grim EA compared to not treated individuals with the same plaque burden and SA extension </a:t>
            </a:r>
            <a:endParaRPr lang="en-US" sz="2400" dirty="0">
              <a:solidFill>
                <a:srgbClr val="C00000"/>
              </a:solidFill>
            </a:endParaRPr>
          </a:p>
        </p:txBody>
      </p:sp>
      <p:sp>
        <p:nvSpPr>
          <p:cNvPr id="18" name="Rectangle 14">
            <a:extLst>
              <a:ext uri="{FF2B5EF4-FFF2-40B4-BE49-F238E27FC236}">
                <a16:creationId xmlns:a16="http://schemas.microsoft.com/office/drawing/2014/main" id="{F9833E6B-E85B-4A21-A4ED-91237A49CD71}"/>
              </a:ext>
            </a:extLst>
          </p:cNvPr>
          <p:cNvSpPr>
            <a:spLocks noChangeArrowheads="1"/>
          </p:cNvSpPr>
          <p:nvPr/>
        </p:nvSpPr>
        <p:spPr bwMode="auto">
          <a:xfrm>
            <a:off x="5335373" y="34290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9" name="Rectangle 18">
            <a:extLst>
              <a:ext uri="{FF2B5EF4-FFF2-40B4-BE49-F238E27FC236}">
                <a16:creationId xmlns:a16="http://schemas.microsoft.com/office/drawing/2014/main" id="{447E72EC-BB69-4EC1-A0F4-BB28235C8729}"/>
              </a:ext>
            </a:extLst>
          </p:cNvPr>
          <p:cNvSpPr>
            <a:spLocks noChangeArrowheads="1"/>
          </p:cNvSpPr>
          <p:nvPr/>
        </p:nvSpPr>
        <p:spPr bwMode="auto">
          <a:xfrm>
            <a:off x="5335373" y="38862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0" name="Rectangle 27">
            <a:extLst>
              <a:ext uri="{FF2B5EF4-FFF2-40B4-BE49-F238E27FC236}">
                <a16:creationId xmlns:a16="http://schemas.microsoft.com/office/drawing/2014/main" id="{EC8AA5A2-301E-408F-ADDD-88682C5C1E5C}"/>
              </a:ext>
            </a:extLst>
          </p:cNvPr>
          <p:cNvSpPr>
            <a:spLocks noChangeArrowheads="1"/>
          </p:cNvSpPr>
          <p:nvPr/>
        </p:nvSpPr>
        <p:spPr bwMode="auto">
          <a:xfrm>
            <a:off x="5335373" y="38862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nvGrpSpPr>
          <p:cNvPr id="5" name="Group 4">
            <a:extLst>
              <a:ext uri="{FF2B5EF4-FFF2-40B4-BE49-F238E27FC236}">
                <a16:creationId xmlns:a16="http://schemas.microsoft.com/office/drawing/2014/main" id="{B3B1C2FA-8D4E-4272-803F-D8E47F296FB3}"/>
              </a:ext>
            </a:extLst>
          </p:cNvPr>
          <p:cNvGrpSpPr/>
          <p:nvPr/>
        </p:nvGrpSpPr>
        <p:grpSpPr>
          <a:xfrm>
            <a:off x="7203047" y="4718137"/>
            <a:ext cx="3995778" cy="1129302"/>
            <a:chOff x="449763" y="5267180"/>
            <a:chExt cx="3995778" cy="1129302"/>
          </a:xfrm>
        </p:grpSpPr>
        <p:sp>
          <p:nvSpPr>
            <p:cNvPr id="16" name="Arrow: Right 15">
              <a:extLst>
                <a:ext uri="{FF2B5EF4-FFF2-40B4-BE49-F238E27FC236}">
                  <a16:creationId xmlns:a16="http://schemas.microsoft.com/office/drawing/2014/main" id="{DEBEA57A-2106-477F-9EF8-C24C260B9FFA}"/>
                </a:ext>
              </a:extLst>
            </p:cNvPr>
            <p:cNvSpPr/>
            <p:nvPr/>
          </p:nvSpPr>
          <p:spPr>
            <a:xfrm>
              <a:off x="1664424" y="5596460"/>
              <a:ext cx="1566456" cy="442631"/>
            </a:xfrm>
            <a:prstGeom prst="rightArrow">
              <a:avLst>
                <a:gd name="adj1" fmla="val 50000"/>
                <a:gd name="adj2" fmla="val 35024"/>
              </a:avLst>
            </a:prstGeom>
            <a:gradFill flip="none" rotWithShape="1">
              <a:gsLst>
                <a:gs pos="0">
                  <a:schemeClr val="accent3">
                    <a:lumMod val="60000"/>
                    <a:lumOff val="40000"/>
                  </a:schemeClr>
                </a:gs>
                <a:gs pos="100000">
                  <a:schemeClr val="accent6">
                    <a:lumMod val="75000"/>
                  </a:schemeClr>
                </a:gs>
              </a:gsLst>
              <a:lin ang="0" scaled="1"/>
              <a:tileRect/>
            </a:gradFill>
            <a:ln w="381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264D9A42-560D-4A5A-9F5A-8E4D65DCEDA4}"/>
                </a:ext>
              </a:extLst>
            </p:cNvPr>
            <p:cNvSpPr/>
            <p:nvPr/>
          </p:nvSpPr>
          <p:spPr>
            <a:xfrm>
              <a:off x="449763" y="5267180"/>
              <a:ext cx="1174296" cy="1077078"/>
            </a:xfrm>
            <a:prstGeom prst="ellipse">
              <a:avLst/>
            </a:prstGeom>
            <a:solidFill>
              <a:schemeClr val="accent3"/>
            </a:solidFill>
            <a:ln w="381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b="1" dirty="0">
                  <a:solidFill>
                    <a:schemeClr val="bg1"/>
                  </a:solidFill>
                </a:rPr>
                <a:t>SA</a:t>
              </a:r>
            </a:p>
          </p:txBody>
        </p:sp>
        <p:sp>
          <p:nvSpPr>
            <p:cNvPr id="21" name="Oval 20">
              <a:extLst>
                <a:ext uri="{FF2B5EF4-FFF2-40B4-BE49-F238E27FC236}">
                  <a16:creationId xmlns:a16="http://schemas.microsoft.com/office/drawing/2014/main" id="{B6D162F1-26B7-4624-B9D2-FDE3A421FAEC}"/>
                </a:ext>
              </a:extLst>
            </p:cNvPr>
            <p:cNvSpPr/>
            <p:nvPr/>
          </p:nvSpPr>
          <p:spPr>
            <a:xfrm>
              <a:off x="3271245" y="5290521"/>
              <a:ext cx="1174296" cy="1105961"/>
            </a:xfrm>
            <a:prstGeom prst="ellipse">
              <a:avLst/>
            </a:prstGeom>
            <a:solidFill>
              <a:schemeClr val="accent6">
                <a:lumMod val="75000"/>
              </a:schemeClr>
            </a:solidFill>
            <a:ln w="381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EAA</a:t>
              </a:r>
            </a:p>
          </p:txBody>
        </p:sp>
        <p:sp>
          <p:nvSpPr>
            <p:cNvPr id="3" name="TextBox 2">
              <a:extLst>
                <a:ext uri="{FF2B5EF4-FFF2-40B4-BE49-F238E27FC236}">
                  <a16:creationId xmlns:a16="http://schemas.microsoft.com/office/drawing/2014/main" id="{589733FD-7FC0-4097-8BEA-B03F0B4B0B7B}"/>
                </a:ext>
              </a:extLst>
            </p:cNvPr>
            <p:cNvSpPr txBox="1"/>
            <p:nvPr/>
          </p:nvSpPr>
          <p:spPr>
            <a:xfrm>
              <a:off x="1723864" y="5370004"/>
              <a:ext cx="1447576" cy="369332"/>
            </a:xfrm>
            <a:prstGeom prst="rect">
              <a:avLst/>
            </a:prstGeom>
            <a:noFill/>
          </p:spPr>
          <p:txBody>
            <a:bodyPr wrap="none" rtlCol="0">
              <a:spAutoFit/>
            </a:bodyPr>
            <a:lstStyle/>
            <a:p>
              <a:r>
                <a:rPr lang="en-US" dirty="0"/>
                <a:t>Inflammation</a:t>
              </a:r>
            </a:p>
          </p:txBody>
        </p:sp>
      </p:grpSp>
      <p:sp>
        <p:nvSpPr>
          <p:cNvPr id="7" name="Multiplication Sign 6">
            <a:extLst>
              <a:ext uri="{FF2B5EF4-FFF2-40B4-BE49-F238E27FC236}">
                <a16:creationId xmlns:a16="http://schemas.microsoft.com/office/drawing/2014/main" id="{4BF72959-6C73-4BD6-BB52-7659D454AAAE}"/>
              </a:ext>
            </a:extLst>
          </p:cNvPr>
          <p:cNvSpPr/>
          <p:nvPr/>
        </p:nvSpPr>
        <p:spPr>
          <a:xfrm>
            <a:off x="8668878" y="4745681"/>
            <a:ext cx="914400" cy="914400"/>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Down 8">
            <a:extLst>
              <a:ext uri="{FF2B5EF4-FFF2-40B4-BE49-F238E27FC236}">
                <a16:creationId xmlns:a16="http://schemas.microsoft.com/office/drawing/2014/main" id="{57874D38-F76D-4963-8617-FD3B786D6240}"/>
              </a:ext>
            </a:extLst>
          </p:cNvPr>
          <p:cNvSpPr/>
          <p:nvPr/>
        </p:nvSpPr>
        <p:spPr>
          <a:xfrm>
            <a:off x="11298630" y="5117158"/>
            <a:ext cx="484632" cy="54292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23">
            <a:extLst>
              <a:ext uri="{FF2B5EF4-FFF2-40B4-BE49-F238E27FC236}">
                <a16:creationId xmlns:a16="http://schemas.microsoft.com/office/drawing/2014/main" id="{AAA879DC-04A8-4EA6-AF0A-9DC6F8B7930E}"/>
              </a:ext>
            </a:extLst>
          </p:cNvPr>
          <p:cNvPicPr>
            <a:picLocks noChangeAspect="1"/>
          </p:cNvPicPr>
          <p:nvPr/>
        </p:nvPicPr>
        <p:blipFill>
          <a:blip r:embed="rId2"/>
          <a:stretch>
            <a:fillRect/>
          </a:stretch>
        </p:blipFill>
        <p:spPr>
          <a:xfrm>
            <a:off x="0" y="4932185"/>
            <a:ext cx="6701674" cy="1191523"/>
          </a:xfrm>
          <a:prstGeom prst="rect">
            <a:avLst/>
          </a:prstGeom>
        </p:spPr>
      </p:pic>
      <p:pic>
        <p:nvPicPr>
          <p:cNvPr id="23" name="Picture 22">
            <a:extLst>
              <a:ext uri="{FF2B5EF4-FFF2-40B4-BE49-F238E27FC236}">
                <a16:creationId xmlns:a16="http://schemas.microsoft.com/office/drawing/2014/main" id="{38D2F6D9-A5D2-4EAC-AC58-FC69790F0366}"/>
              </a:ext>
            </a:extLst>
          </p:cNvPr>
          <p:cNvPicPr/>
          <p:nvPr/>
        </p:nvPicPr>
        <p:blipFill>
          <a:blip r:embed="rId3">
            <a:extLst>
              <a:ext uri="{28A0092B-C50C-407E-A947-70E740481C1C}">
                <a14:useLocalDpi xmlns:a14="http://schemas.microsoft.com/office/drawing/2010/main" val="0"/>
              </a:ext>
            </a:extLst>
          </a:blip>
          <a:stretch>
            <a:fillRect/>
          </a:stretch>
        </p:blipFill>
        <p:spPr>
          <a:xfrm>
            <a:off x="2856461" y="1474515"/>
            <a:ext cx="5520921" cy="2854027"/>
          </a:xfrm>
          <a:prstGeom prst="rect">
            <a:avLst/>
          </a:prstGeom>
        </p:spPr>
      </p:pic>
    </p:spTree>
    <p:extLst>
      <p:ext uri="{BB962C8B-B14F-4D97-AF65-F5344CB8AC3E}">
        <p14:creationId xmlns:p14="http://schemas.microsoft.com/office/powerpoint/2010/main" val="449518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1000"/>
                                        <p:tgtEl>
                                          <p:spTgt spid="7"/>
                                        </p:tgtEl>
                                      </p:cBhvr>
                                    </p:animEffect>
                                    <p:anim calcmode="lin" valueType="num">
                                      <p:cBhvr>
                                        <p:cTn id="14" dur="1000" fill="hold"/>
                                        <p:tgtEl>
                                          <p:spTgt spid="7"/>
                                        </p:tgtEl>
                                        <p:attrNameLst>
                                          <p:attrName>ppt_x</p:attrName>
                                        </p:attrNameLst>
                                      </p:cBhvr>
                                      <p:tavLst>
                                        <p:tav tm="0">
                                          <p:val>
                                            <p:strVal val="#ppt_x"/>
                                          </p:val>
                                        </p:tav>
                                        <p:tav tm="100000">
                                          <p:val>
                                            <p:strVal val="#ppt_x"/>
                                          </p:val>
                                        </p:tav>
                                      </p:tavLst>
                                    </p:anim>
                                    <p:anim calcmode="lin" valueType="num">
                                      <p:cBhvr>
                                        <p:cTn id="15"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anim calcmode="lin" valueType="num">
                                      <p:cBhvr additive="base">
                                        <p:cTn id="20" dur="500" fill="hold"/>
                                        <p:tgtEl>
                                          <p:spTgt spid="9"/>
                                        </p:tgtEl>
                                        <p:attrNameLst>
                                          <p:attrName>ppt_x</p:attrName>
                                        </p:attrNameLst>
                                      </p:cBhvr>
                                      <p:tavLst>
                                        <p:tav tm="0">
                                          <p:val>
                                            <p:strVal val="#ppt_x"/>
                                          </p:val>
                                        </p:tav>
                                        <p:tav tm="100000">
                                          <p:val>
                                            <p:strVal val="#ppt_x"/>
                                          </p:val>
                                        </p:tav>
                                      </p:tavLst>
                                    </p:anim>
                                    <p:anim calcmode="lin" valueType="num">
                                      <p:cBhvr additive="base">
                                        <p:cTn id="21"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26B14-895F-4004-92A7-AD951B21FAC6}"/>
              </a:ext>
            </a:extLst>
          </p:cNvPr>
          <p:cNvSpPr>
            <a:spLocks noGrp="1"/>
          </p:cNvSpPr>
          <p:nvPr>
            <p:ph type="title"/>
          </p:nvPr>
        </p:nvSpPr>
        <p:spPr/>
        <p:txBody>
          <a:bodyPr/>
          <a:lstStyle/>
          <a:p>
            <a:r>
              <a:rPr lang="en-GB" dirty="0"/>
              <a:t>TRREP: </a:t>
            </a:r>
            <a:r>
              <a:rPr lang="en-GB" dirty="0" err="1"/>
              <a:t>Transcriptómica</a:t>
            </a:r>
            <a:r>
              <a:rPr lang="en-GB" dirty="0"/>
              <a:t> y </a:t>
            </a:r>
            <a:r>
              <a:rPr lang="en-GB" dirty="0" err="1"/>
              <a:t>Regulación</a:t>
            </a:r>
            <a:r>
              <a:rPr lang="en-GB" dirty="0"/>
              <a:t> de </a:t>
            </a:r>
            <a:r>
              <a:rPr lang="en-GB" dirty="0" err="1"/>
              <a:t>su</a:t>
            </a:r>
            <a:r>
              <a:rPr lang="en-GB" dirty="0"/>
              <a:t> </a:t>
            </a:r>
            <a:r>
              <a:rPr lang="en-GB" dirty="0" err="1"/>
              <a:t>expresión</a:t>
            </a:r>
            <a:endParaRPr lang="en-GB" dirty="0"/>
          </a:p>
        </p:txBody>
      </p:sp>
      <p:pic>
        <p:nvPicPr>
          <p:cNvPr id="3" name="Picture 2">
            <a:extLst>
              <a:ext uri="{FF2B5EF4-FFF2-40B4-BE49-F238E27FC236}">
                <a16:creationId xmlns:a16="http://schemas.microsoft.com/office/drawing/2014/main" id="{CEF2A49F-03E5-4895-A7F3-66AD95AF869B}"/>
              </a:ext>
            </a:extLst>
          </p:cNvPr>
          <p:cNvPicPr>
            <a:picLocks noChangeAspect="1"/>
          </p:cNvPicPr>
          <p:nvPr/>
        </p:nvPicPr>
        <p:blipFill>
          <a:blip r:embed="rId2"/>
          <a:stretch>
            <a:fillRect/>
          </a:stretch>
        </p:blipFill>
        <p:spPr>
          <a:xfrm>
            <a:off x="1790700" y="2067983"/>
            <a:ext cx="8610600" cy="4127500"/>
          </a:xfrm>
          <a:prstGeom prst="rect">
            <a:avLst/>
          </a:prstGeom>
        </p:spPr>
      </p:pic>
    </p:spTree>
    <p:extLst>
      <p:ext uri="{BB962C8B-B14F-4D97-AF65-F5344CB8AC3E}">
        <p14:creationId xmlns:p14="http://schemas.microsoft.com/office/powerpoint/2010/main" val="343108571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43960509-F1C5-4338-9418-D5D1B0A5DA04}"/>
              </a:ext>
            </a:extLst>
          </p:cNvPr>
          <p:cNvGrpSpPr/>
          <p:nvPr/>
        </p:nvGrpSpPr>
        <p:grpSpPr>
          <a:xfrm>
            <a:off x="2501389" y="604169"/>
            <a:ext cx="6872843" cy="3098132"/>
            <a:chOff x="2437165" y="330868"/>
            <a:chExt cx="6872843" cy="3098132"/>
          </a:xfrm>
        </p:grpSpPr>
        <p:pic>
          <p:nvPicPr>
            <p:cNvPr id="4" name="Picture 3">
              <a:extLst>
                <a:ext uri="{FF2B5EF4-FFF2-40B4-BE49-F238E27FC236}">
                  <a16:creationId xmlns:a16="http://schemas.microsoft.com/office/drawing/2014/main" id="{BCD8165B-479A-4DAC-A9D8-F0083831B8E5}"/>
                </a:ext>
              </a:extLst>
            </p:cNvPr>
            <p:cNvPicPr>
              <a:picLocks noChangeAspect="1"/>
            </p:cNvPicPr>
            <p:nvPr/>
          </p:nvPicPr>
          <p:blipFill rotWithShape="1">
            <a:blip r:embed="rId2"/>
            <a:srcRect l="19603" t="42537" r="33040" b="12288"/>
            <a:stretch/>
          </p:blipFill>
          <p:spPr>
            <a:xfrm>
              <a:off x="2437165" y="330868"/>
              <a:ext cx="5412922" cy="3098132"/>
            </a:xfrm>
            <a:prstGeom prst="rect">
              <a:avLst/>
            </a:prstGeom>
          </p:spPr>
        </p:pic>
        <p:sp>
          <p:nvSpPr>
            <p:cNvPr id="2" name="TextBox 1">
              <a:extLst>
                <a:ext uri="{FF2B5EF4-FFF2-40B4-BE49-F238E27FC236}">
                  <a16:creationId xmlns:a16="http://schemas.microsoft.com/office/drawing/2014/main" id="{B51793B3-4EA8-4CAB-AB7D-056B5D7B4458}"/>
                </a:ext>
              </a:extLst>
            </p:cNvPr>
            <p:cNvSpPr txBox="1"/>
            <p:nvPr/>
          </p:nvSpPr>
          <p:spPr>
            <a:xfrm>
              <a:off x="6819775" y="1747156"/>
              <a:ext cx="2490233" cy="646331"/>
            </a:xfrm>
            <a:prstGeom prst="rect">
              <a:avLst/>
            </a:prstGeom>
            <a:noFill/>
          </p:spPr>
          <p:txBody>
            <a:bodyPr wrap="none" rtlCol="0">
              <a:spAutoFit/>
            </a:bodyPr>
            <a:lstStyle/>
            <a:p>
              <a:r>
                <a:rPr lang="en-GB" dirty="0"/>
                <a:t>(proxy of CV events &amp; </a:t>
              </a:r>
            </a:p>
            <a:p>
              <a:r>
                <a:rPr lang="en-GB" dirty="0"/>
                <a:t>	time-to-death)</a:t>
              </a:r>
            </a:p>
          </p:txBody>
        </p:sp>
      </p:grpSp>
      <p:sp>
        <p:nvSpPr>
          <p:cNvPr id="8" name="TextBox 7">
            <a:extLst>
              <a:ext uri="{FF2B5EF4-FFF2-40B4-BE49-F238E27FC236}">
                <a16:creationId xmlns:a16="http://schemas.microsoft.com/office/drawing/2014/main" id="{513C98CE-8E26-4972-A12E-79F2E1536CDC}"/>
              </a:ext>
            </a:extLst>
          </p:cNvPr>
          <p:cNvSpPr txBox="1"/>
          <p:nvPr/>
        </p:nvSpPr>
        <p:spPr>
          <a:xfrm>
            <a:off x="2451956" y="3539709"/>
            <a:ext cx="1279196" cy="923330"/>
          </a:xfrm>
          <a:prstGeom prst="rect">
            <a:avLst/>
          </a:prstGeom>
          <a:noFill/>
        </p:spPr>
        <p:txBody>
          <a:bodyPr wrap="none" rtlCol="0">
            <a:spAutoFit/>
          </a:bodyPr>
          <a:lstStyle/>
          <a:p>
            <a:pPr algn="ctr"/>
            <a:r>
              <a:rPr lang="en-GB" dirty="0"/>
              <a:t>Presence</a:t>
            </a:r>
          </a:p>
          <a:p>
            <a:pPr algn="ctr"/>
            <a:r>
              <a:rPr lang="en-GB" dirty="0"/>
              <a:t>Extension</a:t>
            </a:r>
          </a:p>
          <a:p>
            <a:pPr algn="ctr"/>
            <a:r>
              <a:rPr lang="en-GB" dirty="0"/>
              <a:t>Progression</a:t>
            </a:r>
          </a:p>
        </p:txBody>
      </p:sp>
      <p:sp>
        <p:nvSpPr>
          <p:cNvPr id="5" name="Arrow: Down 4">
            <a:extLst>
              <a:ext uri="{FF2B5EF4-FFF2-40B4-BE49-F238E27FC236}">
                <a16:creationId xmlns:a16="http://schemas.microsoft.com/office/drawing/2014/main" id="{8BCD327C-F68E-4EB5-93FC-5DD4AF8DBBE1}"/>
              </a:ext>
            </a:extLst>
          </p:cNvPr>
          <p:cNvSpPr/>
          <p:nvPr/>
        </p:nvSpPr>
        <p:spPr>
          <a:xfrm>
            <a:off x="7137400" y="3860800"/>
            <a:ext cx="484632" cy="97840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TextBox 5">
            <a:extLst>
              <a:ext uri="{FF2B5EF4-FFF2-40B4-BE49-F238E27FC236}">
                <a16:creationId xmlns:a16="http://schemas.microsoft.com/office/drawing/2014/main" id="{DDF28DE9-4CE6-4319-9BDD-CD19C1551914}"/>
              </a:ext>
            </a:extLst>
          </p:cNvPr>
          <p:cNvSpPr txBox="1"/>
          <p:nvPr/>
        </p:nvSpPr>
        <p:spPr>
          <a:xfrm>
            <a:off x="6333067" y="4997707"/>
            <a:ext cx="2369110" cy="646331"/>
          </a:xfrm>
          <a:prstGeom prst="rect">
            <a:avLst/>
          </a:prstGeom>
          <a:noFill/>
        </p:spPr>
        <p:txBody>
          <a:bodyPr wrap="none" rtlCol="0">
            <a:spAutoFit/>
          </a:bodyPr>
          <a:lstStyle/>
          <a:p>
            <a:pPr algn="ctr"/>
            <a:r>
              <a:rPr lang="en-GB" dirty="0"/>
              <a:t>General Aging</a:t>
            </a:r>
          </a:p>
          <a:p>
            <a:pPr algn="ctr"/>
            <a:r>
              <a:rPr lang="en-GB" dirty="0"/>
              <a:t>(Frailty/Total Mortality)</a:t>
            </a:r>
            <a:endParaRPr lang="es-ES" dirty="0"/>
          </a:p>
        </p:txBody>
      </p:sp>
      <p:pic>
        <p:nvPicPr>
          <p:cNvPr id="9" name="Picture 8">
            <a:extLst>
              <a:ext uri="{FF2B5EF4-FFF2-40B4-BE49-F238E27FC236}">
                <a16:creationId xmlns:a16="http://schemas.microsoft.com/office/drawing/2014/main" id="{79258951-E39C-4C23-B9CF-92937D960B57}"/>
              </a:ext>
            </a:extLst>
          </p:cNvPr>
          <p:cNvPicPr>
            <a:picLocks noChangeAspect="1"/>
          </p:cNvPicPr>
          <p:nvPr/>
        </p:nvPicPr>
        <p:blipFill rotWithShape="1">
          <a:blip r:embed="rId3"/>
          <a:srcRect t="11484"/>
          <a:stretch/>
        </p:blipFill>
        <p:spPr>
          <a:xfrm>
            <a:off x="7778844" y="3944867"/>
            <a:ext cx="2008622" cy="646331"/>
          </a:xfrm>
          <a:prstGeom prst="rect">
            <a:avLst/>
          </a:prstGeom>
        </p:spPr>
      </p:pic>
    </p:spTree>
    <p:extLst>
      <p:ext uri="{BB962C8B-B14F-4D97-AF65-F5344CB8AC3E}">
        <p14:creationId xmlns:p14="http://schemas.microsoft.com/office/powerpoint/2010/main" val="29370551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1D5890-6B39-4894-A74F-ABB97A6B764F}"/>
              </a:ext>
            </a:extLst>
          </p:cNvPr>
          <p:cNvSpPr>
            <a:spLocks noGrp="1"/>
          </p:cNvSpPr>
          <p:nvPr>
            <p:ph type="title"/>
          </p:nvPr>
        </p:nvSpPr>
        <p:spPr/>
        <p:txBody>
          <a:bodyPr/>
          <a:lstStyle/>
          <a:p>
            <a:r>
              <a:rPr lang="en-US" dirty="0"/>
              <a:t>Take home messages</a:t>
            </a:r>
          </a:p>
        </p:txBody>
      </p:sp>
      <p:sp>
        <p:nvSpPr>
          <p:cNvPr id="4" name="Content Placeholder 3">
            <a:extLst>
              <a:ext uri="{FF2B5EF4-FFF2-40B4-BE49-F238E27FC236}">
                <a16:creationId xmlns:a16="http://schemas.microsoft.com/office/drawing/2014/main" id="{0C23120D-DC7A-4042-B2EA-C2E2A9C2519F}"/>
              </a:ext>
            </a:extLst>
          </p:cNvPr>
          <p:cNvSpPr>
            <a:spLocks noGrp="1"/>
          </p:cNvSpPr>
          <p:nvPr>
            <p:ph idx="1"/>
          </p:nvPr>
        </p:nvSpPr>
        <p:spPr>
          <a:xfrm>
            <a:off x="838200" y="1395168"/>
            <a:ext cx="10515600" cy="5213022"/>
          </a:xfrm>
        </p:spPr>
        <p:txBody>
          <a:bodyPr>
            <a:normAutofit fontScale="55000" lnSpcReduction="20000"/>
          </a:bodyPr>
          <a:lstStyle/>
          <a:p>
            <a:r>
              <a:rPr lang="en-US" dirty="0"/>
              <a:t>Genomics have lead the revolution of science in the XX century: from single elements to whole systems and from hypothesis driven to data driven research. </a:t>
            </a:r>
          </a:p>
          <a:p>
            <a:endParaRPr lang="en-US" dirty="0"/>
          </a:p>
          <a:p>
            <a:r>
              <a:rPr lang="en-US" dirty="0"/>
              <a:t>Bioinformatics appeared and evolved to solve the issue of how can we predict protein structure from DNA</a:t>
            </a:r>
          </a:p>
          <a:p>
            <a:pPr marL="0" indent="0">
              <a:buNone/>
            </a:pPr>
            <a:endParaRPr lang="en-US" dirty="0"/>
          </a:p>
          <a:p>
            <a:r>
              <a:rPr lang="en-US" dirty="0"/>
              <a:t>The HGP was decisive to set the basis of: </a:t>
            </a:r>
          </a:p>
          <a:p>
            <a:pPr lvl="1"/>
            <a:r>
              <a:rPr lang="en-US" dirty="0"/>
              <a:t>Sequencing technologies</a:t>
            </a:r>
          </a:p>
          <a:p>
            <a:pPr lvl="1"/>
            <a:r>
              <a:rPr lang="en-US" dirty="0"/>
              <a:t>Bioinformatics </a:t>
            </a:r>
          </a:p>
          <a:p>
            <a:pPr lvl="1"/>
            <a:r>
              <a:rPr lang="en-US" dirty="0"/>
              <a:t>Society/industrial use of omics data</a:t>
            </a:r>
          </a:p>
          <a:p>
            <a:pPr marL="457200" lvl="1" indent="0">
              <a:buNone/>
            </a:pPr>
            <a:endParaRPr lang="en-US" dirty="0"/>
          </a:p>
          <a:p>
            <a:r>
              <a:rPr lang="en-US" dirty="0"/>
              <a:t>The identification of relevant genomic features causal for traits/disease relies in the annotation of variants in databases and in population studies:</a:t>
            </a:r>
          </a:p>
          <a:p>
            <a:pPr lvl="1"/>
            <a:r>
              <a:rPr lang="en-US" dirty="0"/>
              <a:t>room for improvement</a:t>
            </a:r>
          </a:p>
          <a:p>
            <a:pPr lvl="1"/>
            <a:r>
              <a:rPr lang="en-US" dirty="0"/>
              <a:t>Great success of collaborative science</a:t>
            </a:r>
          </a:p>
          <a:p>
            <a:pPr marL="0" indent="0">
              <a:buNone/>
            </a:pPr>
            <a:endParaRPr lang="en-US" dirty="0"/>
          </a:p>
          <a:p>
            <a:r>
              <a:rPr lang="en-US" dirty="0"/>
              <a:t>Today, the main projects try not only to sequence the DNA but to integrate this information with epidemiological and other molecular data for a better understanding of health and disease</a:t>
            </a:r>
          </a:p>
          <a:p>
            <a:pPr marL="0" indent="0">
              <a:buNone/>
            </a:pPr>
            <a:endParaRPr lang="en-US" dirty="0"/>
          </a:p>
          <a:p>
            <a:r>
              <a:rPr lang="en-US" dirty="0"/>
              <a:t>Based on genetics, diseases can be classified as monogenic (mendelian), oligogenic (familial cardiopathies) and complex (polygenic risk scores)</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3244492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anim calcmode="lin" valueType="num">
                                      <p:cBhvr additive="base">
                                        <p:cTn id="7"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xEl>
                                              <p:pRg st="4" end="4"/>
                                            </p:txEl>
                                          </p:spTgt>
                                        </p:tgtEl>
                                        <p:attrNameLst>
                                          <p:attrName>style.visibility</p:attrName>
                                        </p:attrNameLst>
                                      </p:cBhvr>
                                      <p:to>
                                        <p:strVal val="visible"/>
                                      </p:to>
                                    </p:set>
                                    <p:anim calcmode="lin" valueType="num">
                                      <p:cBhvr additive="base">
                                        <p:cTn id="13"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4" end="4"/>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anim calcmode="lin" valueType="num">
                                      <p:cBhvr additive="base">
                                        <p:cTn id="17" dur="500" fill="hold"/>
                                        <p:tgtEl>
                                          <p:spTgt spid="4">
                                            <p:txEl>
                                              <p:pRg st="5" end="5"/>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4">
                                            <p:txEl>
                                              <p:pRg st="5" end="5"/>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4">
                                            <p:txEl>
                                              <p:pRg st="6" end="6"/>
                                            </p:txEl>
                                          </p:spTgt>
                                        </p:tgtEl>
                                        <p:attrNameLst>
                                          <p:attrName>style.visibility</p:attrName>
                                        </p:attrNameLst>
                                      </p:cBhvr>
                                      <p:to>
                                        <p:strVal val="visible"/>
                                      </p:to>
                                    </p:set>
                                    <p:anim calcmode="lin" valueType="num">
                                      <p:cBhvr additive="base">
                                        <p:cTn id="21" dur="500" fill="hold"/>
                                        <p:tgtEl>
                                          <p:spTgt spid="4">
                                            <p:txEl>
                                              <p:pRg st="6" end="6"/>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4">
                                            <p:txEl>
                                              <p:pRg st="6" end="6"/>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4">
                                            <p:txEl>
                                              <p:pRg st="7" end="7"/>
                                            </p:txEl>
                                          </p:spTgt>
                                        </p:tgtEl>
                                        <p:attrNameLst>
                                          <p:attrName>style.visibility</p:attrName>
                                        </p:attrNameLst>
                                      </p:cBhvr>
                                      <p:to>
                                        <p:strVal val="visible"/>
                                      </p:to>
                                    </p:set>
                                    <p:anim calcmode="lin" valueType="num">
                                      <p:cBhvr additive="base">
                                        <p:cTn id="25" dur="500" fill="hold"/>
                                        <p:tgtEl>
                                          <p:spTgt spid="4">
                                            <p:txEl>
                                              <p:pRg st="7" end="7"/>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anim calcmode="lin" valueType="num">
                                      <p:cBhvr additive="base">
                                        <p:cTn id="31" dur="500" fill="hold"/>
                                        <p:tgtEl>
                                          <p:spTgt spid="4">
                                            <p:txEl>
                                              <p:pRg st="9" end="9"/>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4">
                                            <p:txEl>
                                              <p:pRg st="9" end="9"/>
                                            </p:txEl>
                                          </p:spTgt>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anim calcmode="lin" valueType="num">
                                      <p:cBhvr additive="base">
                                        <p:cTn id="35" dur="500" fill="hold"/>
                                        <p:tgtEl>
                                          <p:spTgt spid="4">
                                            <p:txEl>
                                              <p:pRg st="10" end="10"/>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4">
                                            <p:txEl>
                                              <p:pRg st="10" end="10"/>
                                            </p:txEl>
                                          </p:spTgt>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4">
                                            <p:txEl>
                                              <p:pRg st="11" end="11"/>
                                            </p:txEl>
                                          </p:spTgt>
                                        </p:tgtEl>
                                        <p:attrNameLst>
                                          <p:attrName>style.visibility</p:attrName>
                                        </p:attrNameLst>
                                      </p:cBhvr>
                                      <p:to>
                                        <p:strVal val="visible"/>
                                      </p:to>
                                    </p:set>
                                    <p:anim calcmode="lin" valueType="num">
                                      <p:cBhvr additive="base">
                                        <p:cTn id="39" dur="500" fill="hold"/>
                                        <p:tgtEl>
                                          <p:spTgt spid="4">
                                            <p:txEl>
                                              <p:pRg st="11" end="11"/>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4">
                                            <p:txEl>
                                              <p:pRg st="11" end="11"/>
                                            </p:txEl>
                                          </p:spTgt>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nodeType="clickEffect">
                                  <p:stCondLst>
                                    <p:cond delay="0"/>
                                  </p:stCondLst>
                                  <p:childTnLst>
                                    <p:set>
                                      <p:cBhvr>
                                        <p:cTn id="44" dur="1" fill="hold">
                                          <p:stCondLst>
                                            <p:cond delay="0"/>
                                          </p:stCondLst>
                                        </p:cTn>
                                        <p:tgtEl>
                                          <p:spTgt spid="4">
                                            <p:txEl>
                                              <p:pRg st="13" end="13"/>
                                            </p:txEl>
                                          </p:spTgt>
                                        </p:tgtEl>
                                        <p:attrNameLst>
                                          <p:attrName>style.visibility</p:attrName>
                                        </p:attrNameLst>
                                      </p:cBhvr>
                                      <p:to>
                                        <p:strVal val="visible"/>
                                      </p:to>
                                    </p:set>
                                    <p:anim calcmode="lin" valueType="num">
                                      <p:cBhvr additive="base">
                                        <p:cTn id="45" dur="500" fill="hold"/>
                                        <p:tgtEl>
                                          <p:spTgt spid="4">
                                            <p:txEl>
                                              <p:pRg st="13" end="13"/>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4">
                                            <p:txEl>
                                              <p:pRg st="13" end="13"/>
                                            </p:txEl>
                                          </p:spTgt>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nodeType="clickEffect">
                                  <p:stCondLst>
                                    <p:cond delay="0"/>
                                  </p:stCondLst>
                                  <p:childTnLst>
                                    <p:set>
                                      <p:cBhvr>
                                        <p:cTn id="50" dur="1" fill="hold">
                                          <p:stCondLst>
                                            <p:cond delay="0"/>
                                          </p:stCondLst>
                                        </p:cTn>
                                        <p:tgtEl>
                                          <p:spTgt spid="4">
                                            <p:txEl>
                                              <p:pRg st="15" end="15"/>
                                            </p:txEl>
                                          </p:spTgt>
                                        </p:tgtEl>
                                        <p:attrNameLst>
                                          <p:attrName>style.visibility</p:attrName>
                                        </p:attrNameLst>
                                      </p:cBhvr>
                                      <p:to>
                                        <p:strVal val="visible"/>
                                      </p:to>
                                    </p:set>
                                    <p:anim calcmode="lin" valueType="num">
                                      <p:cBhvr additive="base">
                                        <p:cTn id="51" dur="500" fill="hold"/>
                                        <p:tgtEl>
                                          <p:spTgt spid="4">
                                            <p:txEl>
                                              <p:pRg st="15" end="15"/>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4">
                                            <p:txEl>
                                              <p:pRg st="15" end="1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E11C6-F0DD-4610-8046-AC6F9D9240B4}"/>
              </a:ext>
            </a:extLst>
          </p:cNvPr>
          <p:cNvSpPr>
            <a:spLocks noGrp="1"/>
          </p:cNvSpPr>
          <p:nvPr>
            <p:ph type="title"/>
          </p:nvPr>
        </p:nvSpPr>
        <p:spPr/>
        <p:txBody>
          <a:bodyPr/>
          <a:lstStyle/>
          <a:p>
            <a:r>
              <a:rPr lang="en-GB" dirty="0" err="1"/>
              <a:t>Criterios</a:t>
            </a:r>
            <a:r>
              <a:rPr lang="en-GB" dirty="0"/>
              <a:t> </a:t>
            </a:r>
            <a:r>
              <a:rPr lang="en-GB" dirty="0" err="1"/>
              <a:t>evaluación</a:t>
            </a:r>
            <a:endParaRPr lang="es-ES" dirty="0"/>
          </a:p>
        </p:txBody>
      </p:sp>
      <p:sp>
        <p:nvSpPr>
          <p:cNvPr id="3" name="Content Placeholder 2">
            <a:extLst>
              <a:ext uri="{FF2B5EF4-FFF2-40B4-BE49-F238E27FC236}">
                <a16:creationId xmlns:a16="http://schemas.microsoft.com/office/drawing/2014/main" id="{C2C101CE-1B53-4041-99E7-88458FABEA8F}"/>
              </a:ext>
            </a:extLst>
          </p:cNvPr>
          <p:cNvSpPr>
            <a:spLocks noGrp="1"/>
          </p:cNvSpPr>
          <p:nvPr>
            <p:ph idx="1"/>
          </p:nvPr>
        </p:nvSpPr>
        <p:spPr/>
        <p:txBody>
          <a:bodyPr/>
          <a:lstStyle/>
          <a:p>
            <a:r>
              <a:rPr lang="es-ES" sz="1800" dirty="0">
                <a:effectLst/>
                <a:latin typeface="Calibri" panose="020F0502020204030204" pitchFamily="34" charset="0"/>
                <a:ea typeface="Calibri" panose="020F0502020204030204" pitchFamily="34" charset="0"/>
                <a:cs typeface="Times New Roman" panose="02020603050405020304" pitchFamily="18" charset="0"/>
              </a:rPr>
              <a:t>Calificación = 0.2*Trabajo + 0.8*Examen teórico</a:t>
            </a:r>
            <a:endParaRPr lang="es-ES" dirty="0"/>
          </a:p>
        </p:txBody>
      </p:sp>
    </p:spTree>
    <p:extLst>
      <p:ext uri="{BB962C8B-B14F-4D97-AF65-F5344CB8AC3E}">
        <p14:creationId xmlns:p14="http://schemas.microsoft.com/office/powerpoint/2010/main" val="31596159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254380-E33C-495E-AD52-982541DF388C}"/>
              </a:ext>
            </a:extLst>
          </p:cNvPr>
          <p:cNvSpPr>
            <a:spLocks noGrp="1"/>
          </p:cNvSpPr>
          <p:nvPr>
            <p:ph type="title"/>
          </p:nvPr>
        </p:nvSpPr>
        <p:spPr/>
        <p:txBody>
          <a:bodyPr/>
          <a:lstStyle/>
          <a:p>
            <a:r>
              <a:rPr lang="en-US" b="1" dirty="0">
                <a:solidFill>
                  <a:srgbClr val="C00000"/>
                </a:solidFill>
              </a:rPr>
              <a:t>Introduction to Genomics:</a:t>
            </a:r>
            <a:br>
              <a:rPr lang="en-US" b="1" dirty="0">
                <a:solidFill>
                  <a:srgbClr val="C00000"/>
                </a:solidFill>
              </a:rPr>
            </a:br>
            <a:r>
              <a:rPr lang="en-US" b="1" dirty="0">
                <a:solidFill>
                  <a:srgbClr val="C00000"/>
                </a:solidFill>
              </a:rPr>
              <a:t>Definition, history and milestones</a:t>
            </a:r>
          </a:p>
        </p:txBody>
      </p:sp>
    </p:spTree>
    <p:extLst>
      <p:ext uri="{BB962C8B-B14F-4D97-AF65-F5344CB8AC3E}">
        <p14:creationId xmlns:p14="http://schemas.microsoft.com/office/powerpoint/2010/main" val="337572833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804</TotalTime>
  <Words>2774</Words>
  <Application>Microsoft Office PowerPoint</Application>
  <PresentationFormat>Panorámica</PresentationFormat>
  <Paragraphs>1024</Paragraphs>
  <Slides>82</Slides>
  <Notes>1</Notes>
  <HiddenSlides>0</HiddenSlides>
  <MMClips>0</MMClips>
  <ScaleCrop>false</ScaleCrop>
  <HeadingPairs>
    <vt:vector size="8" baseType="variant">
      <vt:variant>
        <vt:lpstr>Fuentes usadas</vt:lpstr>
      </vt:variant>
      <vt:variant>
        <vt:i4>8</vt:i4>
      </vt:variant>
      <vt:variant>
        <vt:lpstr>Tema</vt:lpstr>
      </vt:variant>
      <vt:variant>
        <vt:i4>1</vt:i4>
      </vt:variant>
      <vt:variant>
        <vt:lpstr>Servidores OLE incrustados</vt:lpstr>
      </vt:variant>
      <vt:variant>
        <vt:i4>1</vt:i4>
      </vt:variant>
      <vt:variant>
        <vt:lpstr>Títulos de diapositiva</vt:lpstr>
      </vt:variant>
      <vt:variant>
        <vt:i4>82</vt:i4>
      </vt:variant>
    </vt:vector>
  </HeadingPairs>
  <TitlesOfParts>
    <vt:vector size="92" baseType="lpstr">
      <vt:lpstr>Adobe Clean DC</vt:lpstr>
      <vt:lpstr>Arial</vt:lpstr>
      <vt:lpstr>Arial Black</vt:lpstr>
      <vt:lpstr>Calibri</vt:lpstr>
      <vt:lpstr>Calibri Light</vt:lpstr>
      <vt:lpstr>Courier New</vt:lpstr>
      <vt:lpstr>Times New Roman</vt:lpstr>
      <vt:lpstr>Wingdings</vt:lpstr>
      <vt:lpstr>Office Theme</vt:lpstr>
      <vt:lpstr>Image</vt:lpstr>
      <vt:lpstr>Introduction to Genomics Máster Universitario en Bioinformática y Biología Computacional </vt:lpstr>
      <vt:lpstr>Máster Universitario de Bioinformática y Biología Computacional</vt:lpstr>
      <vt:lpstr>FUNDAMENTOS DE SECUENCIACIÓN DE ÚLTIMA GENERACIÓN Y GENÓMICA TRASLACIONAL (SGETR) </vt:lpstr>
      <vt:lpstr>Block 1: Characterizing the genome through NGS</vt:lpstr>
      <vt:lpstr>Block 2: Genomic Variants: Techniques, variant calling and annotation</vt:lpstr>
      <vt:lpstr>Block 3: Genome-Wide Association Analysis (GWAS)</vt:lpstr>
      <vt:lpstr>Block 4: Molecular Epidemiology</vt:lpstr>
      <vt:lpstr>TRREP: Transcriptómica y Regulación de su expresión</vt:lpstr>
      <vt:lpstr>Introduction to Genomics: Definition, history and milestones</vt:lpstr>
      <vt:lpstr>What is Genomics?</vt:lpstr>
      <vt:lpstr>Central Biology Dogma</vt:lpstr>
      <vt:lpstr>Central Paradigm of Bioinformatics</vt:lpstr>
      <vt:lpstr>Why are Genomics important?</vt:lpstr>
      <vt:lpstr>Hallmarks in genomics: The Human Genome Project</vt:lpstr>
      <vt:lpstr>Human Genome Project goals and milestones</vt:lpstr>
      <vt:lpstr>Bioinformatics developed with genomics</vt:lpstr>
      <vt:lpstr>Nobel prize in chemistry 2024</vt:lpstr>
      <vt:lpstr>Block 1: NGS for genome characterization</vt:lpstr>
      <vt:lpstr>Human Genome Project goals and milestones</vt:lpstr>
      <vt:lpstr>Technological advances: sequencing platforms</vt:lpstr>
      <vt:lpstr>Technological advances: sequencing platforms</vt:lpstr>
      <vt:lpstr>Current advances: variants at low frequencies</vt:lpstr>
      <vt:lpstr>Current advances: from bulk to single-cell sequencing</vt:lpstr>
      <vt:lpstr>Human Genome Project goals and milestones</vt:lpstr>
      <vt:lpstr>Bioinformatics developed with genomics</vt:lpstr>
      <vt:lpstr>Presentación de PowerPoint</vt:lpstr>
      <vt:lpstr>Presentación de PowerPoint</vt:lpstr>
      <vt:lpstr>Presentación de PowerPoint</vt:lpstr>
      <vt:lpstr>Presentación de PowerPoint</vt:lpstr>
      <vt:lpstr>What is making such space</vt:lpstr>
      <vt:lpstr>Presentación de PowerPoint</vt:lpstr>
      <vt:lpstr>CRAM Compression Level</vt:lpstr>
      <vt:lpstr>What about using DNA as storage?</vt:lpstr>
      <vt:lpstr>Presentación de PowerPoint</vt:lpstr>
      <vt:lpstr>DNA: Long Term Archive</vt:lpstr>
      <vt:lpstr>Block 2: Variant calling</vt:lpstr>
      <vt:lpstr>Presentación de PowerPoint</vt:lpstr>
      <vt:lpstr>Bioinformatics Pipeline for variant calling</vt:lpstr>
      <vt:lpstr>Real example</vt:lpstr>
      <vt:lpstr>BUT…</vt:lpstr>
      <vt:lpstr>Criteria for variant prioritization: </vt:lpstr>
      <vt:lpstr>Databases for variant annotation</vt:lpstr>
      <vt:lpstr>Presentación de PowerPoint</vt:lpstr>
      <vt:lpstr>Variant prioritization example</vt:lpstr>
      <vt:lpstr>Variant prioritization example</vt:lpstr>
      <vt:lpstr>Block 3 &amp; 4: The role of genomics in precision medicine</vt:lpstr>
      <vt:lpstr>SNP arrays, GWAS and polygenic risk scores</vt:lpstr>
      <vt:lpstr>Presentación de PowerPoint</vt:lpstr>
      <vt:lpstr>Poligenic risk scores</vt:lpstr>
      <vt:lpstr>Inference of causal relationships: clinical trials and animal models</vt:lpstr>
      <vt:lpstr>Clonal Hematopoiesis</vt:lpstr>
      <vt:lpstr>Genomics are just one omics…</vt:lpstr>
      <vt:lpstr>Presentación de PowerPoint</vt:lpstr>
      <vt:lpstr>The emergent concept of Biomedical Big Data</vt:lpstr>
      <vt:lpstr>Big Biomedical Data @CNIC: The Data</vt:lpstr>
      <vt:lpstr>Big Biomedical Data @CNIC: Computing &amp; methodology</vt:lpstr>
      <vt:lpstr>Presentación de PowerPoint</vt:lpstr>
      <vt:lpstr>Presentación de PowerPoint</vt:lpstr>
      <vt:lpstr>Presentación de PowerPoint</vt:lpstr>
      <vt:lpstr>Presentación de PowerPoint</vt:lpstr>
      <vt:lpstr>Presentación de PowerPoint</vt:lpstr>
      <vt:lpstr>PESA multi-omics</vt:lpstr>
      <vt:lpstr>Presentación de PowerPoint</vt:lpstr>
      <vt:lpstr>Presentación de PowerPoint</vt:lpstr>
      <vt:lpstr>Presentación de PowerPoint</vt:lpstr>
      <vt:lpstr>DNA Methylation</vt:lpstr>
      <vt:lpstr>Environmental triggers of DNA methylation </vt:lpstr>
      <vt:lpstr>Methylation changes with age</vt:lpstr>
      <vt:lpstr>Epigenetic clocks</vt:lpstr>
      <vt:lpstr>Presentación de PowerPoint</vt:lpstr>
      <vt:lpstr>Presentación de PowerPoint</vt:lpstr>
      <vt:lpstr>Grim predictor of time-to-death (Aging, 2019)</vt:lpstr>
      <vt:lpstr>Presentación de PowerPoint</vt:lpstr>
      <vt:lpstr>Subclinical atherosclerosis presence and extension correlates with an acceleration of the epigenetic clocks predictive of time-to-death</vt:lpstr>
      <vt:lpstr>Presentación de PowerPoint</vt:lpstr>
      <vt:lpstr>Presentación de PowerPoint</vt:lpstr>
      <vt:lpstr>Presentación de PowerPoint</vt:lpstr>
      <vt:lpstr>Presentación de PowerPoint</vt:lpstr>
      <vt:lpstr>Presentación de PowerPoint</vt:lpstr>
      <vt:lpstr>Presentación de PowerPoint</vt:lpstr>
      <vt:lpstr>Take home messages</vt:lpstr>
      <vt:lpstr>Criterios evaluación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Genomics Máster Universitario en Bioinformática y Biología Computacional</dc:title>
  <dc:creator>Fátima Sánchez Cabo</dc:creator>
  <cp:lastModifiedBy>Deyanira Borroto Alburquerque</cp:lastModifiedBy>
  <cp:revision>77</cp:revision>
  <dcterms:created xsi:type="dcterms:W3CDTF">2021-10-29T08:41:26Z</dcterms:created>
  <dcterms:modified xsi:type="dcterms:W3CDTF">2024-12-28T22:20:32Z</dcterms:modified>
</cp:coreProperties>
</file>